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309" r:id="rId5"/>
    <p:sldId id="338" r:id="rId6"/>
    <p:sldId id="312" r:id="rId7"/>
    <p:sldId id="318" r:id="rId8"/>
    <p:sldId id="317" r:id="rId9"/>
    <p:sldId id="331" r:id="rId10"/>
    <p:sldId id="321" r:id="rId11"/>
    <p:sldId id="320" r:id="rId12"/>
    <p:sldId id="337" r:id="rId13"/>
    <p:sldId id="330" r:id="rId14"/>
    <p:sldId id="334" r:id="rId15"/>
    <p:sldId id="333" r:id="rId16"/>
    <p:sldId id="313" r:id="rId17"/>
    <p:sldId id="319" r:id="rId18"/>
    <p:sldId id="323" r:id="rId19"/>
    <p:sldId id="336" r:id="rId20"/>
    <p:sldId id="322" r:id="rId21"/>
    <p:sldId id="324" r:id="rId22"/>
    <p:sldId id="329" r:id="rId23"/>
    <p:sldId id="332" r:id="rId24"/>
    <p:sldId id="335" r:id="rId25"/>
    <p:sldId id="3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24" autoAdjust="0"/>
  </p:normalViewPr>
  <p:slideViewPr>
    <p:cSldViewPr snapToGrid="0">
      <p:cViewPr varScale="1">
        <p:scale>
          <a:sx n="85" d="100"/>
          <a:sy n="85" d="100"/>
        </p:scale>
        <p:origin x="590" y="67"/>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12/29/2023</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12/29/2023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3EBB0454-3D13-2A16-548C-F6B6C2602036}"/>
              </a:ext>
            </a:extLst>
          </p:cNvPr>
          <p:cNvSpPr>
            <a:spLocks noGrp="1"/>
          </p:cNvSpPr>
          <p:nvPr>
            <p:ph type="subTitle" idx="1"/>
          </p:nvPr>
        </p:nvSpPr>
        <p:spPr>
          <a:xfrm>
            <a:off x="0" y="209758"/>
            <a:ext cx="12191999" cy="572798"/>
          </a:xfrm>
          <a:solidFill>
            <a:schemeClr val="accent2">
              <a:lumMod val="40000"/>
              <a:lumOff val="60000"/>
            </a:schemeClr>
          </a:solidFill>
        </p:spPr>
        <p:txBody>
          <a:bodyPr>
            <a:normAutofit/>
          </a:bodyPr>
          <a:lstStyle/>
          <a:p>
            <a:pPr algn="ctr"/>
            <a:r>
              <a:rPr lang="en-US" sz="2800" b="1" dirty="0">
                <a:latin typeface="Times New Roman" panose="02020603050405020304" pitchFamily="18" charset="0"/>
                <a:cs typeface="Times New Roman" panose="02020603050405020304" pitchFamily="18" charset="0"/>
              </a:rPr>
              <a:t>PROJECT ON ENTERPRENEURSHIP</a:t>
            </a:r>
          </a:p>
        </p:txBody>
      </p:sp>
      <p:sp>
        <p:nvSpPr>
          <p:cNvPr id="9" name="TextBox 8">
            <a:extLst>
              <a:ext uri="{FF2B5EF4-FFF2-40B4-BE49-F238E27FC236}">
                <a16:creationId xmlns:a16="http://schemas.microsoft.com/office/drawing/2014/main" id="{B095B677-FCCB-EB17-7882-D120D2A60624}"/>
              </a:ext>
            </a:extLst>
          </p:cNvPr>
          <p:cNvSpPr txBox="1"/>
          <p:nvPr/>
        </p:nvSpPr>
        <p:spPr>
          <a:xfrm>
            <a:off x="-318656" y="782556"/>
            <a:ext cx="12191999" cy="584775"/>
          </a:xfrm>
          <a:prstGeom prst="rect">
            <a:avLst/>
          </a:prstGeom>
          <a:noFill/>
        </p:spPr>
        <p:txBody>
          <a:bodyPr wrap="square" rtlCol="0">
            <a:spAutoFit/>
          </a:bodyPr>
          <a:lstStyle/>
          <a:p>
            <a:pPr algn="ctr"/>
            <a:r>
              <a:rPr lang="en-US" sz="3200" dirty="0">
                <a:latin typeface="Algerian" panose="04020705040A02060702" pitchFamily="82" charset="0"/>
                <a:cs typeface="Times New Roman" panose="02020603050405020304" pitchFamily="18" charset="0"/>
              </a:rPr>
              <a:t>DEVELOPMENT OF TRUTIFRUTI MANUFACTURING PLANT</a:t>
            </a:r>
          </a:p>
        </p:txBody>
      </p:sp>
      <p:sp>
        <p:nvSpPr>
          <p:cNvPr id="13" name="TextBox 12">
            <a:extLst>
              <a:ext uri="{FF2B5EF4-FFF2-40B4-BE49-F238E27FC236}">
                <a16:creationId xmlns:a16="http://schemas.microsoft.com/office/drawing/2014/main" id="{840AC0D6-74EB-A181-F8DA-8CA1A5F25BA1}"/>
              </a:ext>
            </a:extLst>
          </p:cNvPr>
          <p:cNvSpPr txBox="1"/>
          <p:nvPr/>
        </p:nvSpPr>
        <p:spPr>
          <a:xfrm>
            <a:off x="1323108" y="3854935"/>
            <a:ext cx="3366655" cy="1856919"/>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GUIDE BY:</a:t>
            </a:r>
          </a:p>
          <a:p>
            <a:r>
              <a:rPr lang="en-US" b="1" dirty="0">
                <a:latin typeface="Times New Roman" panose="02020603050405020304" pitchFamily="18" charset="0"/>
                <a:cs typeface="Times New Roman" panose="02020603050405020304" pitchFamily="18" charset="0"/>
              </a:rPr>
              <a:t>DR. APURBA GIRI</a:t>
            </a:r>
            <a:r>
              <a:rPr lang="en-US" b="1" baseline="30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AYAN MONDAL</a:t>
            </a:r>
            <a:r>
              <a:rPr lang="en-US" b="1" baseline="30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Head of Nutrition department </a:t>
            </a:r>
            <a:r>
              <a:rPr lang="en-US" b="1" baseline="30000" dirty="0">
                <a:latin typeface="Times New Roman" panose="02020603050405020304" pitchFamily="18" charset="0"/>
                <a:cs typeface="Times New Roman" panose="02020603050405020304" pitchFamily="18" charset="0"/>
              </a:rPr>
              <a:t>1</a:t>
            </a:r>
          </a:p>
          <a:p>
            <a:r>
              <a:rPr lang="en-US" sz="2400" b="1" dirty="0">
                <a:latin typeface="Times New Roman" panose="02020603050405020304" pitchFamily="18" charset="0"/>
                <a:cs typeface="Times New Roman" panose="02020603050405020304" pitchFamily="18" charset="0"/>
              </a:rPr>
              <a:t>Assistance professor </a:t>
            </a:r>
            <a:r>
              <a:rPr lang="en-US" sz="2400" b="1" baseline="30000" dirty="0">
                <a:latin typeface="Times New Roman" panose="02020603050405020304" pitchFamily="18" charset="0"/>
                <a:cs typeface="Times New Roman" panose="02020603050405020304" pitchFamily="18" charset="0"/>
              </a:rPr>
              <a:t>2</a:t>
            </a:r>
          </a:p>
          <a:p>
            <a:r>
              <a:rPr lang="en-US" sz="2800" b="1" baseline="30000" dirty="0">
                <a:latin typeface="Times New Roman" panose="02020603050405020304" pitchFamily="18" charset="0"/>
                <a:cs typeface="Times New Roman" panose="02020603050405020304" pitchFamily="18" charset="0"/>
              </a:rPr>
              <a:t>Dept. of Nutrition</a:t>
            </a:r>
          </a:p>
        </p:txBody>
      </p:sp>
      <p:sp>
        <p:nvSpPr>
          <p:cNvPr id="14" name="TextBox 13">
            <a:extLst>
              <a:ext uri="{FF2B5EF4-FFF2-40B4-BE49-F238E27FC236}">
                <a16:creationId xmlns:a16="http://schemas.microsoft.com/office/drawing/2014/main" id="{90C58DE0-D259-3B2C-C749-3799B5F711D8}"/>
              </a:ext>
            </a:extLst>
          </p:cNvPr>
          <p:cNvSpPr txBox="1"/>
          <p:nvPr/>
        </p:nvSpPr>
        <p:spPr>
          <a:xfrm>
            <a:off x="7873669" y="4017913"/>
            <a:ext cx="2951018" cy="1477328"/>
          </a:xfrm>
          <a:prstGeom prst="rect">
            <a:avLst/>
          </a:prstGeom>
          <a:noFill/>
        </p:spPr>
        <p:txBody>
          <a:bodyPr wrap="square" rtlCol="0">
            <a:spAutoFit/>
          </a:bodyPr>
          <a:lstStyle/>
          <a:p>
            <a:pPr algn="just"/>
            <a:r>
              <a:rPr lang="en-US" b="1" u="sng" dirty="0">
                <a:latin typeface="Times New Roman" panose="02020603050405020304" pitchFamily="18" charset="0"/>
                <a:cs typeface="Times New Roman" panose="02020603050405020304" pitchFamily="18" charset="0"/>
              </a:rPr>
              <a:t>PROJECTED BY:</a:t>
            </a:r>
          </a:p>
          <a:p>
            <a:pPr algn="just"/>
            <a:r>
              <a:rPr lang="en-US" b="1" dirty="0">
                <a:latin typeface="Times New Roman" panose="02020603050405020304" pitchFamily="18" charset="0"/>
                <a:cs typeface="Times New Roman" panose="02020603050405020304" pitchFamily="18" charset="0"/>
              </a:rPr>
              <a:t>SANJUKTA BHANJA,</a:t>
            </a:r>
          </a:p>
          <a:p>
            <a:pPr algn="just"/>
            <a:r>
              <a:rPr lang="en-US" b="1" dirty="0">
                <a:latin typeface="Times New Roman" panose="02020603050405020304" pitchFamily="18" charset="0"/>
                <a:cs typeface="Times New Roman" panose="02020603050405020304" pitchFamily="18" charset="0"/>
              </a:rPr>
              <a:t>Student of </a:t>
            </a:r>
            <a:r>
              <a:rPr lang="en-US" b="1" dirty="0" err="1">
                <a:latin typeface="Times New Roman" panose="02020603050405020304" pitchFamily="18" charset="0"/>
                <a:cs typeface="Times New Roman" panose="02020603050405020304" pitchFamily="18" charset="0"/>
              </a:rPr>
              <a:t>B.Voc</a:t>
            </a:r>
            <a:r>
              <a:rPr lang="en-US" b="1" dirty="0">
                <a:latin typeface="Times New Roman" panose="02020603050405020304" pitchFamily="18" charset="0"/>
                <a:cs typeface="Times New Roman" panose="02020603050405020304" pitchFamily="18" charset="0"/>
              </a:rPr>
              <a:t> Food Processing 6</a:t>
            </a:r>
            <a:r>
              <a:rPr lang="en-US" b="1" baseline="30000" dirty="0">
                <a:latin typeface="Times New Roman" panose="02020603050405020304" pitchFamily="18" charset="0"/>
                <a:cs typeface="Times New Roman" panose="02020603050405020304" pitchFamily="18" charset="0"/>
              </a:rPr>
              <a:t>th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sem</a:t>
            </a:r>
            <a:endParaRPr lang="en-US" b="1"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Dept. of Nutrition</a:t>
            </a:r>
          </a:p>
        </p:txBody>
      </p:sp>
      <p:sp>
        <p:nvSpPr>
          <p:cNvPr id="15" name="TextBox 14">
            <a:extLst>
              <a:ext uri="{FF2B5EF4-FFF2-40B4-BE49-F238E27FC236}">
                <a16:creationId xmlns:a16="http://schemas.microsoft.com/office/drawing/2014/main" id="{50CDB3C4-9658-8372-0A31-34C7EF639A08}"/>
              </a:ext>
            </a:extLst>
          </p:cNvPr>
          <p:cNvSpPr txBox="1"/>
          <p:nvPr/>
        </p:nvSpPr>
        <p:spPr>
          <a:xfrm>
            <a:off x="-3336307" y="5711854"/>
            <a:ext cx="121920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MUGBERIA GANGADHAR MAHAVIDYALAYA</a:t>
            </a:r>
          </a:p>
        </p:txBody>
      </p:sp>
      <p:pic>
        <p:nvPicPr>
          <p:cNvPr id="18" name="Picture 17">
            <a:extLst>
              <a:ext uri="{FF2B5EF4-FFF2-40B4-BE49-F238E27FC236}">
                <a16:creationId xmlns:a16="http://schemas.microsoft.com/office/drawing/2014/main" id="{A0BCC7E1-337B-AE9B-E362-ED07D8DA400B}"/>
              </a:ext>
            </a:extLst>
          </p:cNvPr>
          <p:cNvPicPr>
            <a:picLocks noChangeAspect="1"/>
          </p:cNvPicPr>
          <p:nvPr/>
        </p:nvPicPr>
        <p:blipFill>
          <a:blip r:embed="rId2"/>
          <a:stretch>
            <a:fillRect/>
          </a:stretch>
        </p:blipFill>
        <p:spPr>
          <a:xfrm>
            <a:off x="5181599" y="4284736"/>
            <a:ext cx="1579419" cy="1558171"/>
          </a:xfrm>
          <a:prstGeom prst="rect">
            <a:avLst/>
          </a:prstGeom>
        </p:spPr>
      </p:pic>
      <p:pic>
        <p:nvPicPr>
          <p:cNvPr id="4" name="Picture Placeholder 3">
            <a:extLst>
              <a:ext uri="{FF2B5EF4-FFF2-40B4-BE49-F238E27FC236}">
                <a16:creationId xmlns:a16="http://schemas.microsoft.com/office/drawing/2014/main" id="{AAC11335-91FF-993A-9237-65DACD68B948}"/>
              </a:ext>
            </a:extLst>
          </p:cNvPr>
          <p:cNvPicPr>
            <a:picLocks noGrp="1" noChangeAspect="1"/>
          </p:cNvPicPr>
          <p:nvPr>
            <p:ph type="pic" sz="quarter" idx="15"/>
          </p:nvPr>
        </p:nvPicPr>
        <p:blipFill>
          <a:blip r:embed="rId3"/>
          <a:srcRect t="11002" b="11002"/>
          <a:stretch>
            <a:fillRect/>
          </a:stretch>
        </p:blipFill>
        <p:spPr>
          <a:xfrm>
            <a:off x="3432605" y="1706067"/>
            <a:ext cx="4689475" cy="2057400"/>
          </a:xfrm>
        </p:spPr>
      </p:pic>
      <p:sp>
        <p:nvSpPr>
          <p:cNvPr id="2" name="TextBox 1">
            <a:extLst>
              <a:ext uri="{FF2B5EF4-FFF2-40B4-BE49-F238E27FC236}">
                <a16:creationId xmlns:a16="http://schemas.microsoft.com/office/drawing/2014/main" id="{87921D86-B80C-54EF-92BD-B515E5788BD9}"/>
              </a:ext>
            </a:extLst>
          </p:cNvPr>
          <p:cNvSpPr txBox="1"/>
          <p:nvPr/>
        </p:nvSpPr>
        <p:spPr>
          <a:xfrm>
            <a:off x="3005611" y="5706112"/>
            <a:ext cx="121920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MUGBERIA GANGADHAR MAHAVIDYALAYA</a:t>
            </a:r>
          </a:p>
        </p:txBody>
      </p:sp>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6935-D632-324B-6876-E4D8872E6F68}"/>
              </a:ext>
            </a:extLst>
          </p:cNvPr>
          <p:cNvSpPr>
            <a:spLocks noGrp="1"/>
          </p:cNvSpPr>
          <p:nvPr>
            <p:ph type="title"/>
          </p:nvPr>
        </p:nvSpPr>
        <p:spPr>
          <a:xfrm>
            <a:off x="0" y="304799"/>
            <a:ext cx="12192000" cy="484909"/>
          </a:xfrm>
          <a:solidFill>
            <a:schemeClr val="accent3">
              <a:lumMod val="90000"/>
            </a:schemeClr>
          </a:solidFill>
        </p:spPr>
        <p:txBody>
          <a:bodyPr anchor="t">
            <a:noAutofit/>
          </a:bodyPr>
          <a:lstStyle/>
          <a:p>
            <a:pPr marL="457200" indent="-457200" algn="l">
              <a:buFont typeface="Wingdings" panose="05000000000000000000" pitchFamily="2" charset="2"/>
              <a:buChar char="Ø"/>
            </a:pPr>
            <a:r>
              <a:rPr lang="en-US" b="1" dirty="0">
                <a:solidFill>
                  <a:srgbClr val="282828"/>
                </a:solidFill>
                <a:latin typeface="Times New Roman" panose="02020603050405020304" pitchFamily="18" charset="0"/>
                <a:cs typeface="Times New Roman" panose="02020603050405020304" pitchFamily="18" charset="0"/>
              </a:rPr>
              <a:t>One day raw material requirement with cost</a:t>
            </a:r>
            <a:endParaRPr lang="en-US" dirty="0"/>
          </a:p>
        </p:txBody>
      </p:sp>
      <p:sp>
        <p:nvSpPr>
          <p:cNvPr id="9" name="TextBox 8">
            <a:extLst>
              <a:ext uri="{FF2B5EF4-FFF2-40B4-BE49-F238E27FC236}">
                <a16:creationId xmlns:a16="http://schemas.microsoft.com/office/drawing/2014/main" id="{F9B1CA64-741A-746E-45FE-B4974A8765FC}"/>
              </a:ext>
            </a:extLst>
          </p:cNvPr>
          <p:cNvSpPr txBox="1"/>
          <p:nvPr/>
        </p:nvSpPr>
        <p:spPr>
          <a:xfrm>
            <a:off x="1143000" y="950009"/>
            <a:ext cx="9906000"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b="0" i="0" dirty="0">
                <a:effectLst/>
                <a:latin typeface="Times New Roman" panose="02020603050405020304" pitchFamily="18" charset="0"/>
                <a:cs typeface="Times New Roman" panose="02020603050405020304" pitchFamily="18" charset="0"/>
              </a:rPr>
              <a:t>The major raw materials required to </a:t>
            </a:r>
            <a:r>
              <a:rPr lang="en-US" sz="2400" dirty="0">
                <a:latin typeface="Times New Roman" panose="02020603050405020304" pitchFamily="18" charset="0"/>
                <a:cs typeface="Times New Roman" panose="02020603050405020304" pitchFamily="18" charset="0"/>
              </a:rPr>
              <a:t>produce Tutifruti </a:t>
            </a:r>
            <a:r>
              <a:rPr lang="en-US" sz="2400" b="0" i="0" dirty="0">
                <a:effectLst/>
                <a:latin typeface="Times New Roman" panose="02020603050405020304" pitchFamily="18" charset="0"/>
                <a:cs typeface="Times New Roman" panose="02020603050405020304" pitchFamily="18" charset="0"/>
              </a:rPr>
              <a:t>such as</a:t>
            </a:r>
            <a:endParaRPr lang="en-US" sz="2400" dirty="0">
              <a:latin typeface="Times New Roman" panose="02020603050405020304" pitchFamily="18" charset="0"/>
              <a:cs typeface="Times New Roman" panose="02020603050405020304" pitchFamily="18" charset="0"/>
            </a:endParaRPr>
          </a:p>
          <a:p>
            <a:r>
              <a:rPr lang="en-US" sz="2400" b="0" i="0" dirty="0">
                <a:effectLst/>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0" name="Picture Placeholder 3">
            <a:extLst>
              <a:ext uri="{FF2B5EF4-FFF2-40B4-BE49-F238E27FC236}">
                <a16:creationId xmlns:a16="http://schemas.microsoft.com/office/drawing/2014/main" id="{B8EB5AA8-7EE1-1B2B-18E1-4C1F063C4AB8}"/>
              </a:ext>
            </a:extLst>
          </p:cNvPr>
          <p:cNvPicPr>
            <a:picLocks noChangeAspect="1"/>
          </p:cNvPicPr>
          <p:nvPr/>
        </p:nvPicPr>
        <p:blipFill>
          <a:blip r:embed="rId2"/>
          <a:srcRect t="11002" b="11002"/>
          <a:stretch>
            <a:fillRect/>
          </a:stretch>
        </p:blipFill>
        <p:spPr>
          <a:xfrm>
            <a:off x="11236036" y="6089035"/>
            <a:ext cx="955964" cy="810095"/>
          </a:xfrm>
          <a:prstGeom prst="rect">
            <a:avLst/>
          </a:prstGeom>
        </p:spPr>
      </p:pic>
      <p:graphicFrame>
        <p:nvGraphicFramePr>
          <p:cNvPr id="5" name="Table 6">
            <a:extLst>
              <a:ext uri="{FF2B5EF4-FFF2-40B4-BE49-F238E27FC236}">
                <a16:creationId xmlns:a16="http://schemas.microsoft.com/office/drawing/2014/main" id="{9BE98AB3-3D6D-ABD9-3E1B-AFDCF9CD0C06}"/>
              </a:ext>
            </a:extLst>
          </p:cNvPr>
          <p:cNvGraphicFramePr>
            <a:graphicFrameLocks noGrp="1"/>
          </p:cNvGraphicFramePr>
          <p:nvPr>
            <p:extLst>
              <p:ext uri="{D42A27DB-BD31-4B8C-83A1-F6EECF244321}">
                <p14:modId xmlns:p14="http://schemas.microsoft.com/office/powerpoint/2010/main" val="3059079390"/>
              </p:ext>
            </p:extLst>
          </p:nvPr>
        </p:nvGraphicFramePr>
        <p:xfrm>
          <a:off x="1690254" y="1940193"/>
          <a:ext cx="8728364" cy="3681475"/>
        </p:xfrm>
        <a:graphic>
          <a:graphicData uri="http://schemas.openxmlformats.org/drawingml/2006/table">
            <a:tbl>
              <a:tblPr firstRow="1" bandRow="1">
                <a:tableStyleId>{ED083AE6-46FA-4A59-8FB0-9F97EB10719F}</a:tableStyleId>
              </a:tblPr>
              <a:tblGrid>
                <a:gridCol w="2741779">
                  <a:extLst>
                    <a:ext uri="{9D8B030D-6E8A-4147-A177-3AD203B41FA5}">
                      <a16:colId xmlns:a16="http://schemas.microsoft.com/office/drawing/2014/main" val="1335373335"/>
                    </a:ext>
                  </a:extLst>
                </a:gridCol>
                <a:gridCol w="3453048">
                  <a:extLst>
                    <a:ext uri="{9D8B030D-6E8A-4147-A177-3AD203B41FA5}">
                      <a16:colId xmlns:a16="http://schemas.microsoft.com/office/drawing/2014/main" val="2550924818"/>
                    </a:ext>
                  </a:extLst>
                </a:gridCol>
                <a:gridCol w="2533537">
                  <a:extLst>
                    <a:ext uri="{9D8B030D-6E8A-4147-A177-3AD203B41FA5}">
                      <a16:colId xmlns:a16="http://schemas.microsoft.com/office/drawing/2014/main" val="4238065645"/>
                    </a:ext>
                  </a:extLst>
                </a:gridCol>
              </a:tblGrid>
              <a:tr h="555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RAW MATERIALS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PRICE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TOTAL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969178"/>
                  </a:ext>
                </a:extLst>
              </a:tr>
              <a:tr h="4414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Green papaya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 - 8/kg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Rs.8,800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8244615"/>
                  </a:ext>
                </a:extLst>
              </a:tr>
              <a:tr h="41250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800" b="1" dirty="0">
                          <a:effectLst/>
                        </a:rPr>
                        <a:t>Citric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 500/kg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9553696"/>
                  </a:ext>
                </a:extLst>
              </a:tr>
              <a:tr h="40973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800" b="1" dirty="0">
                          <a:effectLst/>
                        </a:rPr>
                        <a:t>Flavor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 800/100ml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4387907"/>
                  </a:ext>
                </a:extLst>
              </a:tr>
              <a:tr h="376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effectLst/>
                        </a:rPr>
                        <a:t>Color</a:t>
                      </a:r>
                      <a:endParaRPr lang="en-US" sz="1800" b="1" i="0" dirty="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Rs.200/100ml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74114"/>
                  </a:ext>
                </a:extLst>
              </a:tr>
              <a:tr h="317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effectLst/>
                        </a:rPr>
                        <a:t>Sugar</a:t>
                      </a:r>
                      <a:endParaRPr lang="en-US" sz="1800" b="1" i="0" dirty="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Rs.30/kg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Rs.18,000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0233996"/>
                  </a:ext>
                </a:extLst>
              </a:tr>
              <a:tr h="376918">
                <a:tc>
                  <a:txBody>
                    <a:bodyPr/>
                    <a:lstStyle/>
                    <a:p>
                      <a:pPr algn="ctr"/>
                      <a:r>
                        <a:rPr lang="en-US" b="1" dirty="0"/>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Rs.500(1day)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1814153"/>
                  </a:ext>
                </a:extLst>
              </a:tr>
              <a:tr h="1221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Cleaning agent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Rs.500(1day)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952968"/>
                  </a:ext>
                </a:extLst>
              </a:tr>
              <a:tr h="376918">
                <a:tc>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Rs.29,300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2244956"/>
                  </a:ext>
                </a:extLst>
              </a:tr>
            </a:tbl>
          </a:graphicData>
        </a:graphic>
      </p:graphicFrame>
    </p:spTree>
    <p:extLst>
      <p:ext uri="{BB962C8B-B14F-4D97-AF65-F5344CB8AC3E}">
        <p14:creationId xmlns:p14="http://schemas.microsoft.com/office/powerpoint/2010/main" val="212090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8">
            <a:extLst>
              <a:ext uri="{FF2B5EF4-FFF2-40B4-BE49-F238E27FC236}">
                <a16:creationId xmlns:a16="http://schemas.microsoft.com/office/drawing/2014/main" id="{C08C638D-56D6-A96E-6BFB-6D9EF3E74F99}"/>
              </a:ext>
            </a:extLst>
          </p:cNvPr>
          <p:cNvGraphicFramePr>
            <a:graphicFrameLocks noGrp="1"/>
          </p:cNvGraphicFramePr>
          <p:nvPr>
            <p:extLst>
              <p:ext uri="{D42A27DB-BD31-4B8C-83A1-F6EECF244321}">
                <p14:modId xmlns:p14="http://schemas.microsoft.com/office/powerpoint/2010/main" val="474313406"/>
              </p:ext>
            </p:extLst>
          </p:nvPr>
        </p:nvGraphicFramePr>
        <p:xfrm>
          <a:off x="2249052" y="511923"/>
          <a:ext cx="8128000" cy="2655456"/>
        </p:xfrm>
        <a:graphic>
          <a:graphicData uri="http://schemas.openxmlformats.org/drawingml/2006/table">
            <a:tbl>
              <a:tblPr firstRow="1" bandRow="1">
                <a:tableStyleId>{E8B1032C-EA38-4F05-BA0D-38AFFFC7BED3}</a:tableStyleId>
              </a:tblPr>
              <a:tblGrid>
                <a:gridCol w="4064000">
                  <a:extLst>
                    <a:ext uri="{9D8B030D-6E8A-4147-A177-3AD203B41FA5}">
                      <a16:colId xmlns:a16="http://schemas.microsoft.com/office/drawing/2014/main" val="2297479546"/>
                    </a:ext>
                  </a:extLst>
                </a:gridCol>
                <a:gridCol w="4064000">
                  <a:extLst>
                    <a:ext uri="{9D8B030D-6E8A-4147-A177-3AD203B41FA5}">
                      <a16:colId xmlns:a16="http://schemas.microsoft.com/office/drawing/2014/main" val="1059740738"/>
                    </a:ext>
                  </a:extLst>
                </a:gridCol>
              </a:tblGrid>
              <a:tr h="317675">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927643"/>
                  </a:ext>
                </a:extLst>
              </a:tr>
              <a:tr h="366684">
                <a:tc>
                  <a:txBody>
                    <a:bodyPr/>
                    <a:lstStyle/>
                    <a:p>
                      <a:pPr algn="ctr"/>
                      <a:r>
                        <a:rPr lang="en-US" b="1" dirty="0">
                          <a:latin typeface="Times New Roman" panose="02020603050405020304" pitchFamily="18" charset="0"/>
                          <a:cs typeface="Times New Roman" panose="02020603050405020304" pitchFamily="18" charset="0"/>
                        </a:rPr>
                        <a:t>Packaging cost + Lab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Rs.2000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046211"/>
                  </a:ext>
                </a:extLst>
              </a:tr>
              <a:tr h="366684">
                <a:tc>
                  <a:txBody>
                    <a:bodyPr/>
                    <a:lstStyle/>
                    <a:p>
                      <a:pPr algn="ctr"/>
                      <a:r>
                        <a:rPr lang="en-US" b="1" dirty="0">
                          <a:latin typeface="Times New Roman" panose="02020603050405020304" pitchFamily="18" charset="0"/>
                          <a:cs typeface="Times New Roman" panose="02020603050405020304" pitchFamily="18" charset="0"/>
                        </a:rPr>
                        <a:t>Electricity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Rs.2500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599370"/>
                  </a:ext>
                </a:extLst>
              </a:tr>
              <a:tr h="366684">
                <a:tc>
                  <a:txBody>
                    <a:bodyPr/>
                    <a:lstStyle/>
                    <a:p>
                      <a:pPr algn="ctr"/>
                      <a:r>
                        <a:rPr lang="en-US" b="1" dirty="0">
                          <a:latin typeface="Times New Roman" panose="02020603050405020304" pitchFamily="18" charset="0"/>
                          <a:cs typeface="Times New Roman" panose="02020603050405020304" pitchFamily="18" charset="0"/>
                        </a:rPr>
                        <a:t>Raw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Rs.29300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053751"/>
                  </a:ext>
                </a:extLst>
              </a:tr>
              <a:tr h="366684">
                <a:tc>
                  <a:txBody>
                    <a:bodyPr/>
                    <a:lstStyle/>
                    <a:p>
                      <a:pPr algn="ctr"/>
                      <a:r>
                        <a:rPr lang="en-US" b="1" dirty="0">
                          <a:latin typeface="Times New Roman" panose="02020603050405020304" pitchFamily="18" charset="0"/>
                          <a:cs typeface="Times New Roman" panose="02020603050405020304" pitchFamily="18" charset="0"/>
                        </a:rPr>
                        <a:t>Man power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Rs.5000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546825"/>
                  </a:ext>
                </a:extLst>
              </a:tr>
              <a:tr h="341743">
                <a:tc>
                  <a:txBody>
                    <a:bodyPr/>
                    <a:lstStyle/>
                    <a:p>
                      <a:pPr algn="ctr"/>
                      <a:r>
                        <a:rPr lang="en-US" b="1" dirty="0">
                          <a:latin typeface="Times New Roman" panose="02020603050405020304" pitchFamily="18" charset="0"/>
                          <a:cs typeface="Times New Roman" panose="02020603050405020304" pitchFamily="18" charset="0"/>
                        </a:rPr>
                        <a:t>Fuel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Rs.500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7194736"/>
                  </a:ext>
                </a:extLst>
              </a:tr>
              <a:tr h="341743">
                <a:tc>
                  <a:txBody>
                    <a:bodyPr/>
                    <a:lstStyle/>
                    <a:p>
                      <a:pPr algn="ctr"/>
                      <a:r>
                        <a:rPr lang="en-US" b="1" dirty="0">
                          <a:latin typeface="Times New Roman" panose="02020603050405020304" pitchFamily="18" charset="0"/>
                          <a:cs typeface="Times New Roman" panose="02020603050405020304" pitchFamily="18"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Rs.40-45K(include transportation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628910"/>
                  </a:ext>
                </a:extLst>
              </a:tr>
            </a:tbl>
          </a:graphicData>
        </a:graphic>
      </p:graphicFrame>
      <p:sp>
        <p:nvSpPr>
          <p:cNvPr id="19" name="TextBox 18">
            <a:extLst>
              <a:ext uri="{FF2B5EF4-FFF2-40B4-BE49-F238E27FC236}">
                <a16:creationId xmlns:a16="http://schemas.microsoft.com/office/drawing/2014/main" id="{D9DA5686-81FF-FA79-100B-4F480CC3E8BB}"/>
              </a:ext>
            </a:extLst>
          </p:cNvPr>
          <p:cNvSpPr txBox="1"/>
          <p:nvPr/>
        </p:nvSpPr>
        <p:spPr>
          <a:xfrm>
            <a:off x="1" y="-11297"/>
            <a:ext cx="12191999" cy="523220"/>
          </a:xfrm>
          <a:prstGeom prst="rect">
            <a:avLst/>
          </a:prstGeom>
          <a:solidFill>
            <a:schemeClr val="accent3"/>
          </a:solidFill>
        </p:spPr>
        <p:txBody>
          <a:bodyPr wrap="square" rtlCol="0">
            <a:spAutoFit/>
          </a:bodyPr>
          <a:lstStyle/>
          <a:p>
            <a:pPr marL="457200" indent="-457200" algn="ctr">
              <a:buFont typeface="Wingdings" panose="05000000000000000000" pitchFamily="2" charset="2"/>
              <a:buChar char="q"/>
            </a:pPr>
            <a:r>
              <a:rPr lang="en-US" sz="2800" b="1"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Production Cost (1000kg/Day)</a:t>
            </a:r>
            <a:r>
              <a:rPr lang="en-US" sz="2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23707FFB-415E-5A4A-2BB5-C076285C2170}"/>
              </a:ext>
            </a:extLst>
          </p:cNvPr>
          <p:cNvSpPr txBox="1"/>
          <p:nvPr/>
        </p:nvSpPr>
        <p:spPr>
          <a:xfrm>
            <a:off x="1" y="3274785"/>
            <a:ext cx="12191999" cy="461665"/>
          </a:xfrm>
          <a:prstGeom prst="rect">
            <a:avLst/>
          </a:prstGeom>
          <a:solidFill>
            <a:schemeClr val="accent3"/>
          </a:solidFill>
        </p:spPr>
        <p:txBody>
          <a:bodyPr wrap="square" rtlCol="0">
            <a:spAutoFit/>
          </a:bodyPr>
          <a:lstStyle/>
          <a:p>
            <a:pPr marL="342900" indent="-342900" algn="ctr">
              <a:buFont typeface="Wingdings" panose="05000000000000000000" pitchFamily="2" charset="2"/>
              <a:buChar char="q"/>
            </a:pPr>
            <a:r>
              <a:rPr lang="en-US" sz="2400" b="1" u="sng" dirty="0">
                <a:latin typeface="Times New Roman" panose="02020603050405020304" pitchFamily="18" charset="0"/>
                <a:cs typeface="Times New Roman" panose="02020603050405020304" pitchFamily="18" charset="0"/>
              </a:rPr>
              <a:t>Manpower </a:t>
            </a:r>
            <a:r>
              <a:rPr lang="en-US" sz="2400" b="1" dirty="0">
                <a:latin typeface="Times New Roman" panose="02020603050405020304" pitchFamily="18" charset="0"/>
                <a:cs typeface="Times New Roman" panose="02020603050405020304" pitchFamily="18" charset="0"/>
              </a:rPr>
              <a:t>(</a:t>
            </a:r>
            <a:r>
              <a:rPr lang="en-US" sz="2400" b="1" u="sng" dirty="0">
                <a:latin typeface="Times New Roman" panose="02020603050405020304" pitchFamily="18" charset="0"/>
                <a:cs typeface="Times New Roman" panose="02020603050405020304" pitchFamily="18" charset="0"/>
              </a:rPr>
              <a:t>Salary/Month</a:t>
            </a:r>
            <a:r>
              <a:rPr lang="en-US" sz="2400" b="1" dirty="0"/>
              <a:t>):</a:t>
            </a:r>
          </a:p>
        </p:txBody>
      </p:sp>
      <p:graphicFrame>
        <p:nvGraphicFramePr>
          <p:cNvPr id="3" name="Table 3">
            <a:extLst>
              <a:ext uri="{FF2B5EF4-FFF2-40B4-BE49-F238E27FC236}">
                <a16:creationId xmlns:a16="http://schemas.microsoft.com/office/drawing/2014/main" id="{012EB00C-2B06-224E-BBEC-ADF5C1DBE7C2}"/>
              </a:ext>
            </a:extLst>
          </p:cNvPr>
          <p:cNvGraphicFramePr>
            <a:graphicFrameLocks noGrp="1"/>
          </p:cNvGraphicFramePr>
          <p:nvPr>
            <p:extLst>
              <p:ext uri="{D42A27DB-BD31-4B8C-83A1-F6EECF244321}">
                <p14:modId xmlns:p14="http://schemas.microsoft.com/office/powerpoint/2010/main" val="2446274356"/>
              </p:ext>
            </p:extLst>
          </p:nvPr>
        </p:nvGraphicFramePr>
        <p:xfrm>
          <a:off x="2249052" y="3736450"/>
          <a:ext cx="8128000" cy="3169920"/>
        </p:xfrm>
        <a:graphic>
          <a:graphicData uri="http://schemas.openxmlformats.org/drawingml/2006/table">
            <a:tbl>
              <a:tblPr firstRow="1" bandRow="1">
                <a:tableStyleId>{D27102A9-8310-4765-A935-A1911B00CA55}</a:tableStyleId>
              </a:tblPr>
              <a:tblGrid>
                <a:gridCol w="4064000">
                  <a:extLst>
                    <a:ext uri="{9D8B030D-6E8A-4147-A177-3AD203B41FA5}">
                      <a16:colId xmlns:a16="http://schemas.microsoft.com/office/drawing/2014/main" val="1066947141"/>
                    </a:ext>
                  </a:extLst>
                </a:gridCol>
                <a:gridCol w="4064000">
                  <a:extLst>
                    <a:ext uri="{9D8B030D-6E8A-4147-A177-3AD203B41FA5}">
                      <a16:colId xmlns:a16="http://schemas.microsoft.com/office/drawing/2014/main" val="1877024187"/>
                    </a:ext>
                  </a:extLst>
                </a:gridCol>
              </a:tblGrid>
              <a:tr h="370840">
                <a:tc>
                  <a:txBody>
                    <a:bodyPr/>
                    <a:lstStyle/>
                    <a:p>
                      <a:pPr marL="0" indent="0" algn="ctr">
                        <a:buFontTx/>
                        <a:buNone/>
                      </a:pPr>
                      <a:r>
                        <a:rPr lang="en-US" sz="2000" b="1" dirty="0"/>
                        <a:t>Shift in charge(1)</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Rs.22000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997887"/>
                  </a:ext>
                </a:extLst>
              </a:tr>
              <a:tr h="370840">
                <a:tc>
                  <a:txBody>
                    <a:bodyPr/>
                    <a:lstStyle/>
                    <a:p>
                      <a:pPr marL="0" indent="0" algn="ctr">
                        <a:buFontTx/>
                        <a:buNone/>
                      </a:pPr>
                      <a:r>
                        <a:rPr lang="en-US" sz="2000" b="1" dirty="0"/>
                        <a:t>Lab assistant(1)</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Rs.20000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8236414"/>
                  </a:ext>
                </a:extLst>
              </a:tr>
              <a:tr h="370840">
                <a:tc>
                  <a:txBody>
                    <a:bodyPr/>
                    <a:lstStyle/>
                    <a:p>
                      <a:pPr marL="0" indent="0" algn="ctr">
                        <a:buFontTx/>
                        <a:buNone/>
                      </a:pPr>
                      <a:r>
                        <a:rPr lang="en-US" sz="2000" b="1" dirty="0"/>
                        <a:t>Market sector(2)</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605543"/>
                  </a:ext>
                </a:extLst>
              </a:tr>
              <a:tr h="370840">
                <a:tc>
                  <a:txBody>
                    <a:bodyPr/>
                    <a:lstStyle/>
                    <a:p>
                      <a:pPr marL="0" indent="0" algn="ctr">
                        <a:buFontTx/>
                        <a:buNone/>
                      </a:pPr>
                      <a:r>
                        <a:rPr lang="en-US" sz="2000" b="1" dirty="0"/>
                        <a:t>Worker(4)</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131750"/>
                  </a:ext>
                </a:extLst>
              </a:tr>
              <a:tr h="370840">
                <a:tc>
                  <a:txBody>
                    <a:bodyPr/>
                    <a:lstStyle/>
                    <a:p>
                      <a:pPr marL="0" indent="0" algn="ctr">
                        <a:buFontTx/>
                        <a:buNone/>
                      </a:pPr>
                      <a:r>
                        <a:rPr lang="en-US" sz="2000" b="1" dirty="0"/>
                        <a:t>Helper(2)</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Rs.14000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540504"/>
                  </a:ext>
                </a:extLst>
              </a:tr>
              <a:tr h="370840">
                <a:tc>
                  <a:txBody>
                    <a:bodyPr/>
                    <a:lstStyle/>
                    <a:p>
                      <a:pPr marL="0" indent="0" algn="ctr">
                        <a:buFontTx/>
                        <a:buNone/>
                      </a:pPr>
                      <a:r>
                        <a:rPr lang="en-US" sz="2000" b="1" dirty="0"/>
                        <a:t>Security  </a:t>
                      </a:r>
                      <a:r>
                        <a:rPr lang="en-US" sz="2000" b="1" dirty="0" err="1"/>
                        <a:t>gurd</a:t>
                      </a:r>
                      <a:r>
                        <a:rPr lang="en-US" sz="2000" b="1" dirty="0"/>
                        <a:t>(1)</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178203"/>
                  </a:ext>
                </a:extLst>
              </a:tr>
              <a:tr h="370840">
                <a:tc>
                  <a:txBody>
                    <a:bodyPr/>
                    <a:lstStyle/>
                    <a:p>
                      <a:pPr marL="0" indent="0" algn="ctr">
                        <a:buFontTx/>
                        <a:buNone/>
                      </a:pPr>
                      <a:r>
                        <a:rPr lang="en-US" sz="2000" b="1" dirty="0"/>
                        <a:t>Electrician(1)</a:t>
                      </a:r>
                      <a:endParaRPr 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RS.10000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293558"/>
                  </a:ext>
                </a:extLst>
              </a:tr>
              <a:tr h="370840">
                <a:tc>
                  <a:txBody>
                    <a:bodyPr/>
                    <a:lstStyle/>
                    <a:p>
                      <a:pPr marL="0" indent="0" algn="ctr">
                        <a:buFontTx/>
                        <a:buNone/>
                      </a:pPr>
                      <a:r>
                        <a:rPr lang="en-US" sz="2000" b="1" dirty="0">
                          <a:latin typeface="Times New Roman" panose="02020603050405020304" pitchFamily="18" charset="0"/>
                          <a:cs typeface="Times New Roman" panose="02020603050405020304" pitchFamily="18"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1.43L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1192889"/>
                  </a:ext>
                </a:extLst>
              </a:tr>
            </a:tbl>
          </a:graphicData>
        </a:graphic>
      </p:graphicFrame>
    </p:spTree>
    <p:extLst>
      <p:ext uri="{BB962C8B-B14F-4D97-AF65-F5344CB8AC3E}">
        <p14:creationId xmlns:p14="http://schemas.microsoft.com/office/powerpoint/2010/main" val="1332744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4A37A9A-51E5-B779-98B5-F7EC5FE2930C}"/>
              </a:ext>
            </a:extLst>
          </p:cNvPr>
          <p:cNvSpPr/>
          <p:nvPr/>
        </p:nvSpPr>
        <p:spPr>
          <a:xfrm>
            <a:off x="0" y="290286"/>
            <a:ext cx="12192000" cy="478971"/>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MACHINARY</a:t>
            </a:r>
          </a:p>
        </p:txBody>
      </p:sp>
      <p:pic>
        <p:nvPicPr>
          <p:cNvPr id="3" name="Picture 2">
            <a:extLst>
              <a:ext uri="{FF2B5EF4-FFF2-40B4-BE49-F238E27FC236}">
                <a16:creationId xmlns:a16="http://schemas.microsoft.com/office/drawing/2014/main" id="{0788ECD3-9462-9CC7-538E-0F1A8D386FFE}"/>
              </a:ext>
            </a:extLst>
          </p:cNvPr>
          <p:cNvPicPr>
            <a:picLocks noChangeAspect="1"/>
          </p:cNvPicPr>
          <p:nvPr/>
        </p:nvPicPr>
        <p:blipFill rotWithShape="1">
          <a:blip r:embed="rId2"/>
          <a:srcRect l="5323" t="-21139" r="48552" b="21139"/>
          <a:stretch/>
        </p:blipFill>
        <p:spPr>
          <a:xfrm>
            <a:off x="1011379" y="290286"/>
            <a:ext cx="3061856" cy="3240630"/>
          </a:xfrm>
          <a:prstGeom prst="rect">
            <a:avLst/>
          </a:prstGeom>
        </p:spPr>
      </p:pic>
      <p:pic>
        <p:nvPicPr>
          <p:cNvPr id="5" name="Picture 4">
            <a:extLst>
              <a:ext uri="{FF2B5EF4-FFF2-40B4-BE49-F238E27FC236}">
                <a16:creationId xmlns:a16="http://schemas.microsoft.com/office/drawing/2014/main" id="{EEFFC6EA-87B0-2028-602C-BC5E9CD7F768}"/>
              </a:ext>
            </a:extLst>
          </p:cNvPr>
          <p:cNvPicPr>
            <a:picLocks noChangeAspect="1"/>
          </p:cNvPicPr>
          <p:nvPr/>
        </p:nvPicPr>
        <p:blipFill rotWithShape="1">
          <a:blip r:embed="rId3"/>
          <a:srcRect r="54881" b="21763"/>
          <a:stretch/>
        </p:blipFill>
        <p:spPr>
          <a:xfrm>
            <a:off x="4688961" y="1027764"/>
            <a:ext cx="3346679" cy="2401236"/>
          </a:xfrm>
          <a:prstGeom prst="rect">
            <a:avLst/>
          </a:prstGeom>
        </p:spPr>
      </p:pic>
      <p:pic>
        <p:nvPicPr>
          <p:cNvPr id="7" name="Picture 6">
            <a:extLst>
              <a:ext uri="{FF2B5EF4-FFF2-40B4-BE49-F238E27FC236}">
                <a16:creationId xmlns:a16="http://schemas.microsoft.com/office/drawing/2014/main" id="{29E9D37A-DC57-F355-BAB0-C383C35B7BD7}"/>
              </a:ext>
            </a:extLst>
          </p:cNvPr>
          <p:cNvPicPr>
            <a:picLocks noChangeAspect="1"/>
          </p:cNvPicPr>
          <p:nvPr/>
        </p:nvPicPr>
        <p:blipFill rotWithShape="1">
          <a:blip r:embed="rId2"/>
          <a:srcRect l="55291" b="21763"/>
          <a:stretch/>
        </p:blipFill>
        <p:spPr>
          <a:xfrm>
            <a:off x="8439580" y="1027764"/>
            <a:ext cx="3061856" cy="2401236"/>
          </a:xfrm>
          <a:prstGeom prst="rect">
            <a:avLst/>
          </a:prstGeom>
        </p:spPr>
      </p:pic>
      <p:pic>
        <p:nvPicPr>
          <p:cNvPr id="10" name="Picture 9">
            <a:extLst>
              <a:ext uri="{FF2B5EF4-FFF2-40B4-BE49-F238E27FC236}">
                <a16:creationId xmlns:a16="http://schemas.microsoft.com/office/drawing/2014/main" id="{196F5D1D-2F8E-0B25-6582-11B741CCEB64}"/>
              </a:ext>
            </a:extLst>
          </p:cNvPr>
          <p:cNvPicPr>
            <a:picLocks noChangeAspect="1"/>
          </p:cNvPicPr>
          <p:nvPr/>
        </p:nvPicPr>
        <p:blipFill rotWithShape="1">
          <a:blip r:embed="rId3"/>
          <a:srcRect l="44603" b="28917"/>
          <a:stretch/>
        </p:blipFill>
        <p:spPr>
          <a:xfrm>
            <a:off x="1197614" y="4298649"/>
            <a:ext cx="3491347" cy="2132769"/>
          </a:xfrm>
          <a:prstGeom prst="rect">
            <a:avLst/>
          </a:prstGeom>
        </p:spPr>
      </p:pic>
      <p:sp>
        <p:nvSpPr>
          <p:cNvPr id="11" name="TextBox 10">
            <a:extLst>
              <a:ext uri="{FF2B5EF4-FFF2-40B4-BE49-F238E27FC236}">
                <a16:creationId xmlns:a16="http://schemas.microsoft.com/office/drawing/2014/main" id="{8A8DC656-68BD-4BE2-3726-A42F4BF9E13D}"/>
              </a:ext>
            </a:extLst>
          </p:cNvPr>
          <p:cNvSpPr txBox="1"/>
          <p:nvPr/>
        </p:nvSpPr>
        <p:spPr>
          <a:xfrm>
            <a:off x="1140634" y="6473799"/>
            <a:ext cx="3147347" cy="369332"/>
          </a:xfrm>
          <a:prstGeom prst="rect">
            <a:avLst/>
          </a:prstGeom>
          <a:noFill/>
        </p:spPr>
        <p:txBody>
          <a:bodyPr wrap="square" rtlCol="0">
            <a:spAutoFit/>
          </a:bodyPr>
          <a:lstStyle/>
          <a:p>
            <a:r>
              <a:rPr lang="en-US" dirty="0"/>
              <a:t>Sealing machine(Price-30,000)</a:t>
            </a:r>
          </a:p>
        </p:txBody>
      </p:sp>
      <p:sp>
        <p:nvSpPr>
          <p:cNvPr id="12" name="TextBox 11">
            <a:extLst>
              <a:ext uri="{FF2B5EF4-FFF2-40B4-BE49-F238E27FC236}">
                <a16:creationId xmlns:a16="http://schemas.microsoft.com/office/drawing/2014/main" id="{423D040F-1A99-B99B-3712-4A212D14040D}"/>
              </a:ext>
            </a:extLst>
          </p:cNvPr>
          <p:cNvSpPr txBox="1"/>
          <p:nvPr/>
        </p:nvSpPr>
        <p:spPr>
          <a:xfrm>
            <a:off x="1076006" y="3611888"/>
            <a:ext cx="3061856" cy="369332"/>
          </a:xfrm>
          <a:prstGeom prst="rect">
            <a:avLst/>
          </a:prstGeom>
          <a:noFill/>
        </p:spPr>
        <p:txBody>
          <a:bodyPr wrap="square" rtlCol="0">
            <a:spAutoFit/>
          </a:bodyPr>
          <a:lstStyle/>
          <a:p>
            <a:r>
              <a:rPr lang="en-US" dirty="0"/>
              <a:t>Cubing Machine (Price-3.33L)</a:t>
            </a:r>
          </a:p>
        </p:txBody>
      </p:sp>
      <p:sp>
        <p:nvSpPr>
          <p:cNvPr id="13" name="TextBox 12">
            <a:extLst>
              <a:ext uri="{FF2B5EF4-FFF2-40B4-BE49-F238E27FC236}">
                <a16:creationId xmlns:a16="http://schemas.microsoft.com/office/drawing/2014/main" id="{BF8EEF1E-271C-902A-CBDC-351D3B5EF755}"/>
              </a:ext>
            </a:extLst>
          </p:cNvPr>
          <p:cNvSpPr txBox="1"/>
          <p:nvPr/>
        </p:nvSpPr>
        <p:spPr>
          <a:xfrm>
            <a:off x="5375564" y="3561997"/>
            <a:ext cx="2932601" cy="369332"/>
          </a:xfrm>
          <a:prstGeom prst="rect">
            <a:avLst/>
          </a:prstGeom>
          <a:noFill/>
        </p:spPr>
        <p:txBody>
          <a:bodyPr wrap="square" rtlCol="0">
            <a:spAutoFit/>
          </a:bodyPr>
          <a:lstStyle/>
          <a:p>
            <a:r>
              <a:rPr lang="en-US" dirty="0"/>
              <a:t>Tray Drier(Price-2L)</a:t>
            </a:r>
          </a:p>
        </p:txBody>
      </p:sp>
      <p:sp>
        <p:nvSpPr>
          <p:cNvPr id="14" name="TextBox 13">
            <a:extLst>
              <a:ext uri="{FF2B5EF4-FFF2-40B4-BE49-F238E27FC236}">
                <a16:creationId xmlns:a16="http://schemas.microsoft.com/office/drawing/2014/main" id="{FF0AEF4F-E810-B912-AEC5-3507B59B8BAE}"/>
              </a:ext>
            </a:extLst>
          </p:cNvPr>
          <p:cNvSpPr txBox="1"/>
          <p:nvPr/>
        </p:nvSpPr>
        <p:spPr>
          <a:xfrm>
            <a:off x="8783783" y="3561997"/>
            <a:ext cx="2932601" cy="369332"/>
          </a:xfrm>
          <a:prstGeom prst="rect">
            <a:avLst/>
          </a:prstGeom>
          <a:noFill/>
        </p:spPr>
        <p:txBody>
          <a:bodyPr wrap="square" rtlCol="0">
            <a:spAutoFit/>
          </a:bodyPr>
          <a:lstStyle/>
          <a:p>
            <a:r>
              <a:rPr lang="en-US" dirty="0"/>
              <a:t>Mixing machine(Price-2.26L)</a:t>
            </a:r>
          </a:p>
        </p:txBody>
      </p:sp>
      <p:pic>
        <p:nvPicPr>
          <p:cNvPr id="16" name="Picture 15">
            <a:extLst>
              <a:ext uri="{FF2B5EF4-FFF2-40B4-BE49-F238E27FC236}">
                <a16:creationId xmlns:a16="http://schemas.microsoft.com/office/drawing/2014/main" id="{4C00AEC7-3AFD-B533-F00E-8FE2CC5D57A5}"/>
              </a:ext>
            </a:extLst>
          </p:cNvPr>
          <p:cNvPicPr>
            <a:picLocks noChangeAspect="1"/>
          </p:cNvPicPr>
          <p:nvPr/>
        </p:nvPicPr>
        <p:blipFill>
          <a:blip r:embed="rId4"/>
          <a:stretch>
            <a:fillRect/>
          </a:stretch>
        </p:blipFill>
        <p:spPr>
          <a:xfrm>
            <a:off x="5443850" y="4298649"/>
            <a:ext cx="2143125" cy="2143125"/>
          </a:xfrm>
          <a:prstGeom prst="rect">
            <a:avLst/>
          </a:prstGeom>
        </p:spPr>
      </p:pic>
      <p:sp>
        <p:nvSpPr>
          <p:cNvPr id="17" name="TextBox 16">
            <a:extLst>
              <a:ext uri="{FF2B5EF4-FFF2-40B4-BE49-F238E27FC236}">
                <a16:creationId xmlns:a16="http://schemas.microsoft.com/office/drawing/2014/main" id="{8D3391DD-47B5-0DCA-4D95-BFF06C9BEEAB}"/>
              </a:ext>
            </a:extLst>
          </p:cNvPr>
          <p:cNvSpPr txBox="1"/>
          <p:nvPr/>
        </p:nvSpPr>
        <p:spPr>
          <a:xfrm>
            <a:off x="5123824" y="6466172"/>
            <a:ext cx="3346679" cy="369332"/>
          </a:xfrm>
          <a:prstGeom prst="rect">
            <a:avLst/>
          </a:prstGeom>
          <a:noFill/>
        </p:spPr>
        <p:txBody>
          <a:bodyPr wrap="square" rtlCol="0">
            <a:spAutoFit/>
          </a:bodyPr>
          <a:lstStyle/>
          <a:p>
            <a:r>
              <a:rPr lang="en-US" dirty="0"/>
              <a:t>Weighing Machine(Price-20,000)</a:t>
            </a:r>
          </a:p>
        </p:txBody>
      </p:sp>
    </p:spTree>
    <p:extLst>
      <p:ext uri="{BB962C8B-B14F-4D97-AF65-F5344CB8AC3E}">
        <p14:creationId xmlns:p14="http://schemas.microsoft.com/office/powerpoint/2010/main" val="3417511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45104DAB-A6C9-9A24-8469-45C5B95F3592}"/>
              </a:ext>
            </a:extLst>
          </p:cNvPr>
          <p:cNvSpPr>
            <a:spLocks noGrp="1"/>
          </p:cNvSpPr>
          <p:nvPr>
            <p:ph type="sldNum" sz="quarter" idx="12"/>
          </p:nvPr>
        </p:nvSpPr>
        <p:spPr/>
        <p:txBody>
          <a:bodyPr/>
          <a:lstStyle/>
          <a:p>
            <a:fld id="{B5CEABB6-07DC-46E8-9B57-56EC44A396E5}" type="slidenum">
              <a:rPr lang="en-US" smtClean="0"/>
              <a:t>13</a:t>
            </a:fld>
            <a:endParaRPr lang="en-US" dirty="0"/>
          </a:p>
        </p:txBody>
      </p:sp>
      <p:sp>
        <p:nvSpPr>
          <p:cNvPr id="20" name="TextBox 19">
            <a:extLst>
              <a:ext uri="{FF2B5EF4-FFF2-40B4-BE49-F238E27FC236}">
                <a16:creationId xmlns:a16="http://schemas.microsoft.com/office/drawing/2014/main" id="{C6F8717E-428F-F37F-9FDC-785F4723576D}"/>
              </a:ext>
            </a:extLst>
          </p:cNvPr>
          <p:cNvSpPr txBox="1"/>
          <p:nvPr/>
        </p:nvSpPr>
        <p:spPr>
          <a:xfrm>
            <a:off x="0" y="212330"/>
            <a:ext cx="12192000" cy="461665"/>
          </a:xfrm>
          <a:prstGeom prst="rect">
            <a:avLst/>
          </a:prstGeom>
          <a:solidFill>
            <a:schemeClr val="accent2">
              <a:lumMod val="40000"/>
              <a:lumOff val="60000"/>
            </a:schemeClr>
          </a:solid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PROJEECT AT A GLANCE</a:t>
            </a:r>
          </a:p>
        </p:txBody>
      </p:sp>
      <p:sp>
        <p:nvSpPr>
          <p:cNvPr id="2" name="Slide Number Placeholder 16">
            <a:extLst>
              <a:ext uri="{FF2B5EF4-FFF2-40B4-BE49-F238E27FC236}">
                <a16:creationId xmlns:a16="http://schemas.microsoft.com/office/drawing/2014/main" id="{4796AD97-5CEE-DAC7-B491-77E9F27C093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mtClean="0"/>
              <a:pPr/>
              <a:t>13</a:t>
            </a:fld>
            <a:endParaRPr lang="en-US" dirty="0"/>
          </a:p>
        </p:txBody>
      </p:sp>
      <p:sp>
        <p:nvSpPr>
          <p:cNvPr id="18" name="TextBox 17">
            <a:extLst>
              <a:ext uri="{FF2B5EF4-FFF2-40B4-BE49-F238E27FC236}">
                <a16:creationId xmlns:a16="http://schemas.microsoft.com/office/drawing/2014/main" id="{1E198070-A0E9-54D2-2C22-3270EF6132C7}"/>
              </a:ext>
            </a:extLst>
          </p:cNvPr>
          <p:cNvSpPr txBox="1"/>
          <p:nvPr/>
        </p:nvSpPr>
        <p:spPr>
          <a:xfrm>
            <a:off x="0" y="212330"/>
            <a:ext cx="12192000" cy="461665"/>
          </a:xfrm>
          <a:prstGeom prst="rect">
            <a:avLst/>
          </a:prstGeom>
          <a:solidFill>
            <a:schemeClr val="accent2">
              <a:lumMod val="40000"/>
              <a:lumOff val="60000"/>
            </a:schemeClr>
          </a:solid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TUTIFRUTI MANUFACTURING FLOWCHART</a:t>
            </a:r>
          </a:p>
        </p:txBody>
      </p:sp>
      <p:sp>
        <p:nvSpPr>
          <p:cNvPr id="25" name="TextBox 24">
            <a:extLst>
              <a:ext uri="{FF2B5EF4-FFF2-40B4-BE49-F238E27FC236}">
                <a16:creationId xmlns:a16="http://schemas.microsoft.com/office/drawing/2014/main" id="{02163B86-6920-7829-99F8-AFE1A43714D8}"/>
              </a:ext>
            </a:extLst>
          </p:cNvPr>
          <p:cNvSpPr txBox="1"/>
          <p:nvPr/>
        </p:nvSpPr>
        <p:spPr>
          <a:xfrm>
            <a:off x="348737" y="1345077"/>
            <a:ext cx="2337955" cy="646331"/>
          </a:xfrm>
          <a:prstGeom prst="rect">
            <a:avLst/>
          </a:prstGeom>
          <a:noFill/>
          <a:ln>
            <a:solidFill>
              <a:schemeClr val="accent3">
                <a:lumMod val="50000"/>
              </a:schemeClr>
            </a:solidFill>
          </a:ln>
        </p:spPr>
        <p:txBody>
          <a:bodyPr wrap="square" rtlCol="0">
            <a:spAutoFit/>
          </a:bodyPr>
          <a:lstStyle/>
          <a:p>
            <a:pPr algn="ctr"/>
            <a:r>
              <a:rPr lang="en-US" b="1" dirty="0"/>
              <a:t>Collect green papaya</a:t>
            </a:r>
          </a:p>
        </p:txBody>
      </p:sp>
      <p:sp>
        <p:nvSpPr>
          <p:cNvPr id="26" name="TextBox 25">
            <a:extLst>
              <a:ext uri="{FF2B5EF4-FFF2-40B4-BE49-F238E27FC236}">
                <a16:creationId xmlns:a16="http://schemas.microsoft.com/office/drawing/2014/main" id="{A12944D6-03B8-B7E5-BC7B-62C01AF4DA90}"/>
              </a:ext>
            </a:extLst>
          </p:cNvPr>
          <p:cNvSpPr txBox="1"/>
          <p:nvPr/>
        </p:nvSpPr>
        <p:spPr>
          <a:xfrm>
            <a:off x="3431566" y="1446079"/>
            <a:ext cx="2337955" cy="646331"/>
          </a:xfrm>
          <a:prstGeom prst="rect">
            <a:avLst/>
          </a:prstGeom>
          <a:noFill/>
          <a:ln>
            <a:solidFill>
              <a:schemeClr val="accent3">
                <a:lumMod val="50000"/>
              </a:schemeClr>
            </a:solidFill>
          </a:ln>
        </p:spPr>
        <p:txBody>
          <a:bodyPr wrap="square" rtlCol="0">
            <a:spAutoFit/>
          </a:bodyPr>
          <a:lstStyle/>
          <a:p>
            <a:pPr algn="ctr"/>
            <a:r>
              <a:rPr lang="en-US" b="1" dirty="0"/>
              <a:t>Washing</a:t>
            </a:r>
          </a:p>
          <a:p>
            <a:pPr algn="ctr"/>
            <a:r>
              <a:rPr lang="en-US" b="1" dirty="0"/>
              <a:t>(Portable water)</a:t>
            </a:r>
          </a:p>
        </p:txBody>
      </p:sp>
      <p:sp>
        <p:nvSpPr>
          <p:cNvPr id="27" name="TextBox 26">
            <a:extLst>
              <a:ext uri="{FF2B5EF4-FFF2-40B4-BE49-F238E27FC236}">
                <a16:creationId xmlns:a16="http://schemas.microsoft.com/office/drawing/2014/main" id="{1B22C4D1-8602-5369-5CCA-D3971568DA55}"/>
              </a:ext>
            </a:extLst>
          </p:cNvPr>
          <p:cNvSpPr txBox="1"/>
          <p:nvPr/>
        </p:nvSpPr>
        <p:spPr>
          <a:xfrm>
            <a:off x="6618907" y="1468700"/>
            <a:ext cx="2337955" cy="369332"/>
          </a:xfrm>
          <a:prstGeom prst="rect">
            <a:avLst/>
          </a:prstGeom>
          <a:noFill/>
          <a:ln>
            <a:solidFill>
              <a:schemeClr val="accent3">
                <a:lumMod val="50000"/>
              </a:schemeClr>
            </a:solidFill>
          </a:ln>
        </p:spPr>
        <p:txBody>
          <a:bodyPr wrap="square" rtlCol="0">
            <a:spAutoFit/>
          </a:bodyPr>
          <a:lstStyle/>
          <a:p>
            <a:pPr algn="ctr"/>
            <a:r>
              <a:rPr lang="en-US" b="1" dirty="0"/>
              <a:t>Peeling</a:t>
            </a:r>
          </a:p>
        </p:txBody>
      </p:sp>
      <p:sp>
        <p:nvSpPr>
          <p:cNvPr id="28" name="TextBox 27">
            <a:extLst>
              <a:ext uri="{FF2B5EF4-FFF2-40B4-BE49-F238E27FC236}">
                <a16:creationId xmlns:a16="http://schemas.microsoft.com/office/drawing/2014/main" id="{BC0F9586-907A-E19B-4748-8090E748815E}"/>
              </a:ext>
            </a:extLst>
          </p:cNvPr>
          <p:cNvSpPr txBox="1"/>
          <p:nvPr/>
        </p:nvSpPr>
        <p:spPr>
          <a:xfrm>
            <a:off x="9714805" y="1358986"/>
            <a:ext cx="2337955" cy="646331"/>
          </a:xfrm>
          <a:prstGeom prst="rect">
            <a:avLst/>
          </a:prstGeom>
          <a:noFill/>
          <a:ln>
            <a:solidFill>
              <a:schemeClr val="accent3">
                <a:lumMod val="50000"/>
              </a:schemeClr>
            </a:solidFill>
          </a:ln>
        </p:spPr>
        <p:txBody>
          <a:bodyPr wrap="square" rtlCol="0">
            <a:spAutoFit/>
          </a:bodyPr>
          <a:lstStyle/>
          <a:p>
            <a:pPr algn="ctr"/>
            <a:r>
              <a:rPr lang="en-US" b="1" dirty="0"/>
              <a:t>Slicing &amp; deseeding </a:t>
            </a:r>
          </a:p>
        </p:txBody>
      </p:sp>
      <p:sp>
        <p:nvSpPr>
          <p:cNvPr id="29" name="TextBox 28">
            <a:extLst>
              <a:ext uri="{FF2B5EF4-FFF2-40B4-BE49-F238E27FC236}">
                <a16:creationId xmlns:a16="http://schemas.microsoft.com/office/drawing/2014/main" id="{DAA38FDF-8BF8-A8DF-9E66-36A0ADA22B21}"/>
              </a:ext>
            </a:extLst>
          </p:cNvPr>
          <p:cNvSpPr txBox="1"/>
          <p:nvPr/>
        </p:nvSpPr>
        <p:spPr>
          <a:xfrm>
            <a:off x="9688678" y="2672409"/>
            <a:ext cx="2337955" cy="369332"/>
          </a:xfrm>
          <a:prstGeom prst="rect">
            <a:avLst/>
          </a:prstGeom>
          <a:noFill/>
          <a:ln>
            <a:solidFill>
              <a:schemeClr val="accent3">
                <a:lumMod val="50000"/>
              </a:schemeClr>
            </a:solidFill>
          </a:ln>
        </p:spPr>
        <p:txBody>
          <a:bodyPr wrap="square" rtlCol="0">
            <a:spAutoFit/>
          </a:bodyPr>
          <a:lstStyle/>
          <a:p>
            <a:pPr algn="ctr"/>
            <a:r>
              <a:rPr lang="en-US" b="1" dirty="0"/>
              <a:t>Chopping </a:t>
            </a:r>
          </a:p>
        </p:txBody>
      </p:sp>
      <p:sp>
        <p:nvSpPr>
          <p:cNvPr id="31" name="TextBox 30">
            <a:extLst>
              <a:ext uri="{FF2B5EF4-FFF2-40B4-BE49-F238E27FC236}">
                <a16:creationId xmlns:a16="http://schemas.microsoft.com/office/drawing/2014/main" id="{29FFE1E7-6082-3538-D28D-6611D0221A42}"/>
              </a:ext>
            </a:extLst>
          </p:cNvPr>
          <p:cNvSpPr txBox="1"/>
          <p:nvPr/>
        </p:nvSpPr>
        <p:spPr>
          <a:xfrm>
            <a:off x="6631970" y="2651368"/>
            <a:ext cx="2337955" cy="646331"/>
          </a:xfrm>
          <a:prstGeom prst="rect">
            <a:avLst/>
          </a:prstGeom>
          <a:noFill/>
          <a:ln>
            <a:solidFill>
              <a:schemeClr val="accent3">
                <a:lumMod val="50000"/>
              </a:schemeClr>
            </a:solidFill>
          </a:ln>
        </p:spPr>
        <p:txBody>
          <a:bodyPr wrap="square" rtlCol="0">
            <a:spAutoFit/>
          </a:bodyPr>
          <a:lstStyle/>
          <a:p>
            <a:pPr algn="ctr"/>
            <a:r>
              <a:rPr lang="en-US" b="1" dirty="0"/>
              <a:t>Blanching</a:t>
            </a:r>
          </a:p>
          <a:p>
            <a:pPr algn="ctr"/>
            <a:r>
              <a:rPr lang="en-US" b="1" dirty="0"/>
              <a:t>(5min/ 40-70</a:t>
            </a:r>
            <a:r>
              <a:rPr lang="en-US" b="1" baseline="30000" dirty="0">
                <a:latin typeface="Cambria"/>
              </a:rPr>
              <a:t>˚</a:t>
            </a:r>
            <a:r>
              <a:rPr lang="en-US" b="1" dirty="0">
                <a:latin typeface="Cambria"/>
              </a:rPr>
              <a:t> C)</a:t>
            </a:r>
            <a:r>
              <a:rPr lang="en-US" b="1" dirty="0"/>
              <a:t>  </a:t>
            </a:r>
          </a:p>
        </p:txBody>
      </p:sp>
      <p:sp>
        <p:nvSpPr>
          <p:cNvPr id="32" name="TextBox 31">
            <a:extLst>
              <a:ext uri="{FF2B5EF4-FFF2-40B4-BE49-F238E27FC236}">
                <a16:creationId xmlns:a16="http://schemas.microsoft.com/office/drawing/2014/main" id="{875FE7F5-0A52-2721-5F11-7FD403F46CA2}"/>
              </a:ext>
            </a:extLst>
          </p:cNvPr>
          <p:cNvSpPr txBox="1"/>
          <p:nvPr/>
        </p:nvSpPr>
        <p:spPr>
          <a:xfrm>
            <a:off x="5292434" y="4683194"/>
            <a:ext cx="2337955" cy="369332"/>
          </a:xfrm>
          <a:prstGeom prst="rect">
            <a:avLst/>
          </a:prstGeom>
          <a:noFill/>
        </p:spPr>
        <p:txBody>
          <a:bodyPr wrap="square" rtlCol="0">
            <a:spAutoFit/>
          </a:bodyPr>
          <a:lstStyle/>
          <a:p>
            <a:r>
              <a:rPr lang="en-US" b="1" dirty="0"/>
              <a:t> </a:t>
            </a:r>
          </a:p>
        </p:txBody>
      </p:sp>
      <p:sp>
        <p:nvSpPr>
          <p:cNvPr id="35" name="TextBox 34">
            <a:extLst>
              <a:ext uri="{FF2B5EF4-FFF2-40B4-BE49-F238E27FC236}">
                <a16:creationId xmlns:a16="http://schemas.microsoft.com/office/drawing/2014/main" id="{4A58FED8-320A-F031-AE42-0756B52C48D5}"/>
              </a:ext>
            </a:extLst>
          </p:cNvPr>
          <p:cNvSpPr txBox="1"/>
          <p:nvPr/>
        </p:nvSpPr>
        <p:spPr>
          <a:xfrm>
            <a:off x="3496884" y="2656999"/>
            <a:ext cx="2337955" cy="369332"/>
          </a:xfrm>
          <a:prstGeom prst="rect">
            <a:avLst/>
          </a:prstGeom>
          <a:noFill/>
          <a:ln>
            <a:solidFill>
              <a:schemeClr val="accent3">
                <a:lumMod val="50000"/>
              </a:schemeClr>
            </a:solidFill>
          </a:ln>
        </p:spPr>
        <p:txBody>
          <a:bodyPr wrap="square" rtlCol="0">
            <a:spAutoFit/>
          </a:bodyPr>
          <a:lstStyle/>
          <a:p>
            <a:pPr algn="ctr"/>
            <a:r>
              <a:rPr lang="en-US" b="1" dirty="0"/>
              <a:t>Blanched papaya </a:t>
            </a:r>
          </a:p>
        </p:txBody>
      </p:sp>
      <p:sp>
        <p:nvSpPr>
          <p:cNvPr id="36" name="TextBox 35">
            <a:extLst>
              <a:ext uri="{FF2B5EF4-FFF2-40B4-BE49-F238E27FC236}">
                <a16:creationId xmlns:a16="http://schemas.microsoft.com/office/drawing/2014/main" id="{F7B77C15-22C0-6E7B-A7CA-FA40C7C5D7CB}"/>
              </a:ext>
            </a:extLst>
          </p:cNvPr>
          <p:cNvSpPr txBox="1"/>
          <p:nvPr/>
        </p:nvSpPr>
        <p:spPr>
          <a:xfrm>
            <a:off x="3083651" y="3799120"/>
            <a:ext cx="2337955" cy="660966"/>
          </a:xfrm>
          <a:prstGeom prst="rect">
            <a:avLst/>
          </a:prstGeom>
          <a:noFill/>
          <a:ln>
            <a:solidFill>
              <a:schemeClr val="accent3">
                <a:lumMod val="50000"/>
              </a:schemeClr>
            </a:solidFill>
          </a:ln>
        </p:spPr>
        <p:txBody>
          <a:bodyPr wrap="square" rtlCol="0">
            <a:spAutoFit/>
          </a:bodyPr>
          <a:lstStyle/>
          <a:p>
            <a:pPr algn="ctr"/>
            <a:r>
              <a:rPr lang="en-US" b="1" dirty="0"/>
              <a:t>Drainage  extra sugar </a:t>
            </a:r>
          </a:p>
        </p:txBody>
      </p:sp>
      <p:sp>
        <p:nvSpPr>
          <p:cNvPr id="37" name="TextBox 36">
            <a:extLst>
              <a:ext uri="{FF2B5EF4-FFF2-40B4-BE49-F238E27FC236}">
                <a16:creationId xmlns:a16="http://schemas.microsoft.com/office/drawing/2014/main" id="{FEC4F6B1-33AE-19F6-180F-F31B6FF6C235}"/>
              </a:ext>
            </a:extLst>
          </p:cNvPr>
          <p:cNvSpPr txBox="1"/>
          <p:nvPr/>
        </p:nvSpPr>
        <p:spPr>
          <a:xfrm>
            <a:off x="554922" y="2708677"/>
            <a:ext cx="2337955" cy="369332"/>
          </a:xfrm>
          <a:prstGeom prst="rect">
            <a:avLst/>
          </a:prstGeom>
          <a:noFill/>
          <a:ln>
            <a:solidFill>
              <a:schemeClr val="accent3">
                <a:lumMod val="50000"/>
              </a:schemeClr>
            </a:solidFill>
          </a:ln>
        </p:spPr>
        <p:txBody>
          <a:bodyPr wrap="square" rtlCol="0">
            <a:spAutoFit/>
          </a:bodyPr>
          <a:lstStyle/>
          <a:p>
            <a:pPr algn="ctr"/>
            <a:r>
              <a:rPr lang="en-US" b="1" dirty="0"/>
              <a:t>Added sugar syrup </a:t>
            </a:r>
          </a:p>
        </p:txBody>
      </p:sp>
      <p:sp>
        <p:nvSpPr>
          <p:cNvPr id="38" name="Rectangle 37">
            <a:extLst>
              <a:ext uri="{FF2B5EF4-FFF2-40B4-BE49-F238E27FC236}">
                <a16:creationId xmlns:a16="http://schemas.microsoft.com/office/drawing/2014/main" id="{546FF9A0-8DA5-765E-B258-0B23117E93F5}"/>
              </a:ext>
            </a:extLst>
          </p:cNvPr>
          <p:cNvSpPr/>
          <p:nvPr/>
        </p:nvSpPr>
        <p:spPr>
          <a:xfrm>
            <a:off x="566825" y="3850419"/>
            <a:ext cx="2329294" cy="832775"/>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a:pPr>
            <a:r>
              <a:rPr lang="en-US" b="1" dirty="0">
                <a:solidFill>
                  <a:schemeClr val="tx1"/>
                </a:solidFill>
              </a:rPr>
              <a:t>Sugar(60</a:t>
            </a:r>
            <a:r>
              <a:rPr lang="en-US" b="1" baseline="30000" dirty="0">
                <a:solidFill>
                  <a:schemeClr val="tx1"/>
                </a:solidFill>
                <a:latin typeface="Cambria"/>
              </a:rPr>
              <a:t>˚ </a:t>
            </a:r>
            <a:r>
              <a:rPr lang="en-US" b="1" dirty="0" err="1">
                <a:solidFill>
                  <a:schemeClr val="tx1"/>
                </a:solidFill>
              </a:rPr>
              <a:t>Brix</a:t>
            </a:r>
            <a:r>
              <a:rPr lang="en-US" b="1" dirty="0">
                <a:solidFill>
                  <a:schemeClr val="tx1"/>
                </a:solidFill>
              </a:rPr>
              <a:t>)</a:t>
            </a:r>
          </a:p>
          <a:p>
            <a:pPr marL="342900" indent="-342900" algn="just">
              <a:buFont typeface="+mj-lt"/>
              <a:buAutoNum type="arabicPeriod"/>
            </a:pPr>
            <a:r>
              <a:rPr lang="en-US" b="1" dirty="0">
                <a:solidFill>
                  <a:schemeClr val="tx1"/>
                </a:solidFill>
              </a:rPr>
              <a:t>Citric acid(0.2%)</a:t>
            </a:r>
          </a:p>
          <a:p>
            <a:pPr marL="342900" indent="-342900" algn="just">
              <a:buFont typeface="+mj-lt"/>
              <a:buAutoNum type="arabicPeriod"/>
            </a:pPr>
            <a:r>
              <a:rPr lang="en-US" b="1" dirty="0">
                <a:solidFill>
                  <a:schemeClr val="tx1"/>
                </a:solidFill>
              </a:rPr>
              <a:t>Flavor</a:t>
            </a:r>
          </a:p>
        </p:txBody>
      </p:sp>
      <p:sp>
        <p:nvSpPr>
          <p:cNvPr id="39" name="TextBox 38">
            <a:extLst>
              <a:ext uri="{FF2B5EF4-FFF2-40B4-BE49-F238E27FC236}">
                <a16:creationId xmlns:a16="http://schemas.microsoft.com/office/drawing/2014/main" id="{FED4293E-79AA-68ED-5F0B-8BD50154FB9D}"/>
              </a:ext>
            </a:extLst>
          </p:cNvPr>
          <p:cNvSpPr txBox="1"/>
          <p:nvPr/>
        </p:nvSpPr>
        <p:spPr>
          <a:xfrm>
            <a:off x="782977" y="5176982"/>
            <a:ext cx="2337955" cy="369332"/>
          </a:xfrm>
          <a:prstGeom prst="rect">
            <a:avLst/>
          </a:prstGeom>
          <a:noFill/>
          <a:ln>
            <a:solidFill>
              <a:schemeClr val="accent3">
                <a:lumMod val="50000"/>
              </a:schemeClr>
            </a:solidFill>
          </a:ln>
        </p:spPr>
        <p:txBody>
          <a:bodyPr wrap="square" rtlCol="0">
            <a:spAutoFit/>
          </a:bodyPr>
          <a:lstStyle/>
          <a:p>
            <a:pPr algn="ctr"/>
            <a:r>
              <a:rPr lang="en-US" b="1" dirty="0"/>
              <a:t>Added </a:t>
            </a:r>
            <a:r>
              <a:rPr lang="en-US" b="1" dirty="0" err="1"/>
              <a:t>colour</a:t>
            </a:r>
            <a:r>
              <a:rPr lang="en-US" b="1" dirty="0"/>
              <a:t> </a:t>
            </a:r>
          </a:p>
        </p:txBody>
      </p:sp>
      <p:sp>
        <p:nvSpPr>
          <p:cNvPr id="40" name="Right Arrow 27">
            <a:extLst>
              <a:ext uri="{FF2B5EF4-FFF2-40B4-BE49-F238E27FC236}">
                <a16:creationId xmlns:a16="http://schemas.microsoft.com/office/drawing/2014/main" id="{A3BC9B2C-4159-30A7-C225-DBD4B540372E}"/>
              </a:ext>
            </a:extLst>
          </p:cNvPr>
          <p:cNvSpPr/>
          <p:nvPr/>
        </p:nvSpPr>
        <p:spPr>
          <a:xfrm>
            <a:off x="2834640" y="1606731"/>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28">
            <a:extLst>
              <a:ext uri="{FF2B5EF4-FFF2-40B4-BE49-F238E27FC236}">
                <a16:creationId xmlns:a16="http://schemas.microsoft.com/office/drawing/2014/main" id="{ECE1A101-5A50-6903-1834-739C910F1B81}"/>
              </a:ext>
            </a:extLst>
          </p:cNvPr>
          <p:cNvSpPr/>
          <p:nvPr/>
        </p:nvSpPr>
        <p:spPr>
          <a:xfrm>
            <a:off x="6021977" y="1554480"/>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30">
            <a:extLst>
              <a:ext uri="{FF2B5EF4-FFF2-40B4-BE49-F238E27FC236}">
                <a16:creationId xmlns:a16="http://schemas.microsoft.com/office/drawing/2014/main" id="{07CE0CE9-124A-9207-336C-1E66FB645FF0}"/>
              </a:ext>
            </a:extLst>
          </p:cNvPr>
          <p:cNvSpPr/>
          <p:nvPr/>
        </p:nvSpPr>
        <p:spPr>
          <a:xfrm>
            <a:off x="9130937" y="1593668"/>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31">
            <a:extLst>
              <a:ext uri="{FF2B5EF4-FFF2-40B4-BE49-F238E27FC236}">
                <a16:creationId xmlns:a16="http://schemas.microsoft.com/office/drawing/2014/main" id="{EA4FA153-A89E-6138-9FE9-E4787EB0189A}"/>
              </a:ext>
            </a:extLst>
          </p:cNvPr>
          <p:cNvSpPr/>
          <p:nvPr/>
        </p:nvSpPr>
        <p:spPr>
          <a:xfrm rot="5400000">
            <a:off x="10740893" y="2202073"/>
            <a:ext cx="404949" cy="241749"/>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36">
            <a:extLst>
              <a:ext uri="{FF2B5EF4-FFF2-40B4-BE49-F238E27FC236}">
                <a16:creationId xmlns:a16="http://schemas.microsoft.com/office/drawing/2014/main" id="{43870D4D-5C74-3164-1CE1-40576B610419}"/>
              </a:ext>
            </a:extLst>
          </p:cNvPr>
          <p:cNvSpPr/>
          <p:nvPr/>
        </p:nvSpPr>
        <p:spPr>
          <a:xfrm rot="10800000">
            <a:off x="9104811" y="2717073"/>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37">
            <a:extLst>
              <a:ext uri="{FF2B5EF4-FFF2-40B4-BE49-F238E27FC236}">
                <a16:creationId xmlns:a16="http://schemas.microsoft.com/office/drawing/2014/main" id="{217A1157-51D5-918B-372C-C6863C0A6061}"/>
              </a:ext>
            </a:extLst>
          </p:cNvPr>
          <p:cNvSpPr/>
          <p:nvPr/>
        </p:nvSpPr>
        <p:spPr>
          <a:xfrm rot="10800000">
            <a:off x="6100353" y="2756262"/>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38">
            <a:extLst>
              <a:ext uri="{FF2B5EF4-FFF2-40B4-BE49-F238E27FC236}">
                <a16:creationId xmlns:a16="http://schemas.microsoft.com/office/drawing/2014/main" id="{41F255B1-5C6D-6817-1F5F-AE4B79DC09BA}"/>
              </a:ext>
            </a:extLst>
          </p:cNvPr>
          <p:cNvSpPr/>
          <p:nvPr/>
        </p:nvSpPr>
        <p:spPr>
          <a:xfrm rot="10800000">
            <a:off x="3017519" y="2782387"/>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925A800-5B90-62F5-3D1C-2E15FA2D1C2D}"/>
              </a:ext>
            </a:extLst>
          </p:cNvPr>
          <p:cNvSpPr/>
          <p:nvPr/>
        </p:nvSpPr>
        <p:spPr>
          <a:xfrm>
            <a:off x="248194" y="2939143"/>
            <a:ext cx="104504" cy="246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FAFE61E-B811-1AB7-153A-3AA09F0FBD79}"/>
              </a:ext>
            </a:extLst>
          </p:cNvPr>
          <p:cNvSpPr/>
          <p:nvPr/>
        </p:nvSpPr>
        <p:spPr>
          <a:xfrm>
            <a:off x="248194" y="2913021"/>
            <a:ext cx="209006" cy="11756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4">
            <a:extLst>
              <a:ext uri="{FF2B5EF4-FFF2-40B4-BE49-F238E27FC236}">
                <a16:creationId xmlns:a16="http://schemas.microsoft.com/office/drawing/2014/main" id="{5B87D240-7F9C-770B-CCEE-220EC71CF017}"/>
              </a:ext>
            </a:extLst>
          </p:cNvPr>
          <p:cNvSpPr/>
          <p:nvPr/>
        </p:nvSpPr>
        <p:spPr>
          <a:xfrm>
            <a:off x="248195" y="5251269"/>
            <a:ext cx="404949" cy="209006"/>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C21A174-862C-CB38-58D6-6F83327435AD}"/>
              </a:ext>
            </a:extLst>
          </p:cNvPr>
          <p:cNvSpPr txBox="1"/>
          <p:nvPr/>
        </p:nvSpPr>
        <p:spPr>
          <a:xfrm>
            <a:off x="3865797" y="5176983"/>
            <a:ext cx="2337955" cy="369332"/>
          </a:xfrm>
          <a:prstGeom prst="rect">
            <a:avLst/>
          </a:prstGeom>
          <a:noFill/>
          <a:ln>
            <a:solidFill>
              <a:schemeClr val="accent3">
                <a:lumMod val="50000"/>
              </a:schemeClr>
            </a:solidFill>
          </a:ln>
        </p:spPr>
        <p:txBody>
          <a:bodyPr wrap="square" rtlCol="0">
            <a:spAutoFit/>
          </a:bodyPr>
          <a:lstStyle/>
          <a:p>
            <a:pPr algn="ctr"/>
            <a:r>
              <a:rPr lang="en-US" b="1" dirty="0"/>
              <a:t>Drying(70</a:t>
            </a:r>
            <a:r>
              <a:rPr lang="en-US" b="1" dirty="0">
                <a:latin typeface="Cambria"/>
              </a:rPr>
              <a:t>˚C/30 min)</a:t>
            </a:r>
            <a:endParaRPr lang="en-US" b="1" dirty="0"/>
          </a:p>
        </p:txBody>
      </p:sp>
      <p:sp>
        <p:nvSpPr>
          <p:cNvPr id="51" name="TextBox 50">
            <a:extLst>
              <a:ext uri="{FF2B5EF4-FFF2-40B4-BE49-F238E27FC236}">
                <a16:creationId xmlns:a16="http://schemas.microsoft.com/office/drawing/2014/main" id="{1DFBA2E5-C0C8-FA1E-722C-9103EA2AE812}"/>
              </a:ext>
            </a:extLst>
          </p:cNvPr>
          <p:cNvSpPr txBox="1"/>
          <p:nvPr/>
        </p:nvSpPr>
        <p:spPr>
          <a:xfrm>
            <a:off x="6870248" y="5150857"/>
            <a:ext cx="2337955" cy="369332"/>
          </a:xfrm>
          <a:prstGeom prst="rect">
            <a:avLst/>
          </a:prstGeom>
          <a:noFill/>
          <a:ln>
            <a:solidFill>
              <a:schemeClr val="accent3">
                <a:lumMod val="50000"/>
              </a:schemeClr>
            </a:solidFill>
          </a:ln>
        </p:spPr>
        <p:txBody>
          <a:bodyPr wrap="square" rtlCol="0">
            <a:spAutoFit/>
          </a:bodyPr>
          <a:lstStyle/>
          <a:p>
            <a:pPr algn="ctr"/>
            <a:r>
              <a:rPr lang="en-US" b="1" dirty="0"/>
              <a:t>Packing</a:t>
            </a:r>
          </a:p>
        </p:txBody>
      </p:sp>
      <p:sp>
        <p:nvSpPr>
          <p:cNvPr id="52" name="TextBox 51">
            <a:extLst>
              <a:ext uri="{FF2B5EF4-FFF2-40B4-BE49-F238E27FC236}">
                <a16:creationId xmlns:a16="http://schemas.microsoft.com/office/drawing/2014/main" id="{463054EF-34BF-2E90-8D5E-512A32B33E90}"/>
              </a:ext>
            </a:extLst>
          </p:cNvPr>
          <p:cNvSpPr txBox="1"/>
          <p:nvPr/>
        </p:nvSpPr>
        <p:spPr>
          <a:xfrm>
            <a:off x="9691846" y="5124732"/>
            <a:ext cx="2337955" cy="369332"/>
          </a:xfrm>
          <a:prstGeom prst="rect">
            <a:avLst/>
          </a:prstGeom>
          <a:noFill/>
          <a:ln>
            <a:solidFill>
              <a:schemeClr val="accent3">
                <a:lumMod val="50000"/>
              </a:schemeClr>
            </a:solidFill>
          </a:ln>
        </p:spPr>
        <p:txBody>
          <a:bodyPr wrap="square" rtlCol="0">
            <a:spAutoFit/>
          </a:bodyPr>
          <a:lstStyle/>
          <a:p>
            <a:pPr algn="ctr"/>
            <a:r>
              <a:rPr lang="en-US" b="1" dirty="0"/>
              <a:t>Dispatch</a:t>
            </a:r>
          </a:p>
        </p:txBody>
      </p:sp>
      <p:sp>
        <p:nvSpPr>
          <p:cNvPr id="53" name="Right Arrow 48">
            <a:extLst>
              <a:ext uri="{FF2B5EF4-FFF2-40B4-BE49-F238E27FC236}">
                <a16:creationId xmlns:a16="http://schemas.microsoft.com/office/drawing/2014/main" id="{5D73F6E0-1092-B6FD-869D-8C504AC23EC1}"/>
              </a:ext>
            </a:extLst>
          </p:cNvPr>
          <p:cNvSpPr/>
          <p:nvPr/>
        </p:nvSpPr>
        <p:spPr>
          <a:xfrm>
            <a:off x="3252652" y="5251268"/>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49">
            <a:extLst>
              <a:ext uri="{FF2B5EF4-FFF2-40B4-BE49-F238E27FC236}">
                <a16:creationId xmlns:a16="http://schemas.microsoft.com/office/drawing/2014/main" id="{55DE5633-4C71-08CA-8043-8E99603DAA73}"/>
              </a:ext>
            </a:extLst>
          </p:cNvPr>
          <p:cNvSpPr/>
          <p:nvPr/>
        </p:nvSpPr>
        <p:spPr>
          <a:xfrm>
            <a:off x="6348549" y="5303520"/>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0">
            <a:extLst>
              <a:ext uri="{FF2B5EF4-FFF2-40B4-BE49-F238E27FC236}">
                <a16:creationId xmlns:a16="http://schemas.microsoft.com/office/drawing/2014/main" id="{1AFE9EBD-42D5-4E70-143E-A47ABA4AD3B9}"/>
              </a:ext>
            </a:extLst>
          </p:cNvPr>
          <p:cNvSpPr/>
          <p:nvPr/>
        </p:nvSpPr>
        <p:spPr>
          <a:xfrm>
            <a:off x="9235441" y="5264331"/>
            <a:ext cx="404949" cy="209006"/>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0D08AE95-8939-9C66-9925-F8F7C3FD2DB7}"/>
              </a:ext>
            </a:extLst>
          </p:cNvPr>
          <p:cNvCxnSpPr>
            <a:cxnSpLocks/>
            <a:stCxn id="37" idx="2"/>
            <a:endCxn id="38" idx="0"/>
          </p:cNvCxnSpPr>
          <p:nvPr/>
        </p:nvCxnSpPr>
        <p:spPr>
          <a:xfrm>
            <a:off x="1723900" y="3078009"/>
            <a:ext cx="7572" cy="77241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6981BABA-1BA2-D415-45B7-F8345DA78FD1}"/>
              </a:ext>
            </a:extLst>
          </p:cNvPr>
          <p:cNvSpPr txBox="1"/>
          <p:nvPr/>
        </p:nvSpPr>
        <p:spPr>
          <a:xfrm>
            <a:off x="3813545" y="5999942"/>
            <a:ext cx="2337955" cy="646331"/>
          </a:xfrm>
          <a:prstGeom prst="rect">
            <a:avLst/>
          </a:prstGeom>
          <a:noFill/>
          <a:ln>
            <a:solidFill>
              <a:schemeClr val="accent3">
                <a:lumMod val="50000"/>
              </a:schemeClr>
            </a:solidFill>
          </a:ln>
        </p:spPr>
        <p:txBody>
          <a:bodyPr wrap="square" rtlCol="0">
            <a:spAutoFit/>
          </a:bodyPr>
          <a:lstStyle/>
          <a:p>
            <a:pPr algn="ctr"/>
            <a:r>
              <a:rPr lang="en-US" b="1" dirty="0"/>
              <a:t>Lab Test( Moisture test)</a:t>
            </a:r>
          </a:p>
        </p:txBody>
      </p:sp>
      <p:cxnSp>
        <p:nvCxnSpPr>
          <p:cNvPr id="59" name="Straight Arrow Connector 58">
            <a:extLst>
              <a:ext uri="{FF2B5EF4-FFF2-40B4-BE49-F238E27FC236}">
                <a16:creationId xmlns:a16="http://schemas.microsoft.com/office/drawing/2014/main" id="{AB51BAA0-2C86-ED97-1221-D665D8867CBF}"/>
              </a:ext>
            </a:extLst>
          </p:cNvPr>
          <p:cNvCxnSpPr/>
          <p:nvPr/>
        </p:nvCxnSpPr>
        <p:spPr>
          <a:xfrm rot="5400000">
            <a:off x="4757704" y="5762179"/>
            <a:ext cx="434137" cy="356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pic>
        <p:nvPicPr>
          <p:cNvPr id="60" name="Picture Placeholder 3">
            <a:extLst>
              <a:ext uri="{FF2B5EF4-FFF2-40B4-BE49-F238E27FC236}">
                <a16:creationId xmlns:a16="http://schemas.microsoft.com/office/drawing/2014/main" id="{EC49CB66-8551-76AF-FA18-62CA7E67F5F1}"/>
              </a:ext>
            </a:extLst>
          </p:cNvPr>
          <p:cNvPicPr>
            <a:picLocks noChangeAspect="1"/>
          </p:cNvPicPr>
          <p:nvPr/>
        </p:nvPicPr>
        <p:blipFill>
          <a:blip r:embed="rId2"/>
          <a:srcRect t="11002" b="11002"/>
          <a:stretch>
            <a:fillRect/>
          </a:stretch>
        </p:blipFill>
        <p:spPr>
          <a:xfrm>
            <a:off x="11236036" y="6089035"/>
            <a:ext cx="955964" cy="810095"/>
          </a:xfrm>
          <a:prstGeom prst="rect">
            <a:avLst/>
          </a:prstGeom>
        </p:spPr>
      </p:pic>
      <p:cxnSp>
        <p:nvCxnSpPr>
          <p:cNvPr id="8" name="Connector: Elbow 7">
            <a:extLst>
              <a:ext uri="{FF2B5EF4-FFF2-40B4-BE49-F238E27FC236}">
                <a16:creationId xmlns:a16="http://schemas.microsoft.com/office/drawing/2014/main" id="{007EBD2A-3265-4276-21B5-99F7A3098E0B}"/>
              </a:ext>
            </a:extLst>
          </p:cNvPr>
          <p:cNvCxnSpPr>
            <a:cxnSpLocks/>
          </p:cNvCxnSpPr>
          <p:nvPr/>
        </p:nvCxnSpPr>
        <p:spPr>
          <a:xfrm rot="16200000" flipH="1">
            <a:off x="2727275" y="3214976"/>
            <a:ext cx="632745" cy="418010"/>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4409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9"/>
        </a:solidFill>
        <a:effectLst/>
      </p:bgPr>
    </p:bg>
    <p:spTree>
      <p:nvGrpSpPr>
        <p:cNvPr id="1" name=""/>
        <p:cNvGrpSpPr/>
        <p:nvPr/>
      </p:nvGrpSpPr>
      <p:grpSpPr>
        <a:xfrm>
          <a:off x="0" y="0"/>
          <a:ext cx="0" cy="0"/>
          <a:chOff x="0" y="0"/>
          <a:chExt cx="0" cy="0"/>
        </a:xfrm>
      </p:grpSpPr>
      <p:sp>
        <p:nvSpPr>
          <p:cNvPr id="15" name="Date Placeholder 14">
            <a:extLst>
              <a:ext uri="{FF2B5EF4-FFF2-40B4-BE49-F238E27FC236}">
                <a16:creationId xmlns:a16="http://schemas.microsoft.com/office/drawing/2014/main" id="{EB69F273-EEFC-BDC8-033D-5321F740F673}"/>
              </a:ext>
            </a:extLst>
          </p:cNvPr>
          <p:cNvSpPr>
            <a:spLocks noGrp="1"/>
          </p:cNvSpPr>
          <p:nvPr>
            <p:ph type="dt" sz="half" idx="10"/>
          </p:nvPr>
        </p:nvSpPr>
        <p:spPr/>
        <p:txBody>
          <a:bodyPr/>
          <a:lstStyle/>
          <a:p>
            <a:r>
              <a:rPr lang="en-US"/>
              <a:t>20XX</a:t>
            </a:r>
            <a:endParaRPr lang="en-US" dirty="0"/>
          </a:p>
        </p:txBody>
      </p:sp>
      <p:sp>
        <p:nvSpPr>
          <p:cNvPr id="18" name="Rectangle 17">
            <a:extLst>
              <a:ext uri="{FF2B5EF4-FFF2-40B4-BE49-F238E27FC236}">
                <a16:creationId xmlns:a16="http://schemas.microsoft.com/office/drawing/2014/main" id="{929FE305-834E-F4A5-A059-CF3807C90991}"/>
              </a:ext>
            </a:extLst>
          </p:cNvPr>
          <p:cNvSpPr/>
          <p:nvPr/>
        </p:nvSpPr>
        <p:spPr>
          <a:xfrm>
            <a:off x="370877" y="1173309"/>
            <a:ext cx="11180617" cy="5447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9" name="Rectangle 18">
            <a:extLst>
              <a:ext uri="{FF2B5EF4-FFF2-40B4-BE49-F238E27FC236}">
                <a16:creationId xmlns:a16="http://schemas.microsoft.com/office/drawing/2014/main" id="{5710AAB4-FEC4-5C78-9F6A-0011EF4A557A}"/>
              </a:ext>
            </a:extLst>
          </p:cNvPr>
          <p:cNvSpPr/>
          <p:nvPr/>
        </p:nvSpPr>
        <p:spPr>
          <a:xfrm>
            <a:off x="2432627" y="2766201"/>
            <a:ext cx="7121235" cy="25100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CB7E41-E063-8515-7943-85020FB4C31C}"/>
              </a:ext>
            </a:extLst>
          </p:cNvPr>
          <p:cNvSpPr/>
          <p:nvPr/>
        </p:nvSpPr>
        <p:spPr>
          <a:xfrm>
            <a:off x="2432628" y="5263305"/>
            <a:ext cx="7121235" cy="212034"/>
          </a:xfrm>
          <a:prstGeom prst="rect">
            <a:avLst/>
          </a:prstGeom>
          <a:solidFill>
            <a:schemeClr val="bg2">
              <a:lumMod val="9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7E141FBE-E31A-8E99-C4C0-084FDA0ACC1D}"/>
              </a:ext>
            </a:extLst>
          </p:cNvPr>
          <p:cNvSpPr/>
          <p:nvPr/>
        </p:nvSpPr>
        <p:spPr>
          <a:xfrm>
            <a:off x="2975263" y="1169019"/>
            <a:ext cx="864710" cy="4229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792A5F4-1073-BDBD-3A74-D3644488ADCB}"/>
              </a:ext>
            </a:extLst>
          </p:cNvPr>
          <p:cNvSpPr/>
          <p:nvPr/>
        </p:nvSpPr>
        <p:spPr>
          <a:xfrm>
            <a:off x="11249891" y="3253365"/>
            <a:ext cx="320386" cy="9861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75F896-83B7-FB7D-00E8-A13C7F4715CE}"/>
              </a:ext>
            </a:extLst>
          </p:cNvPr>
          <p:cNvSpPr/>
          <p:nvPr/>
        </p:nvSpPr>
        <p:spPr>
          <a:xfrm>
            <a:off x="10752858" y="6108544"/>
            <a:ext cx="817418" cy="499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35D55A4-672E-D80B-0697-15C4558E760A}"/>
              </a:ext>
            </a:extLst>
          </p:cNvPr>
          <p:cNvCxnSpPr/>
          <p:nvPr/>
        </p:nvCxnSpPr>
        <p:spPr>
          <a:xfrm>
            <a:off x="2489776" y="1020543"/>
            <a:ext cx="0" cy="369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A426C6B-D9DD-4C60-7AD5-6E49A1CB2E3E}"/>
              </a:ext>
            </a:extLst>
          </p:cNvPr>
          <p:cNvCxnSpPr>
            <a:cxnSpLocks/>
          </p:cNvCxnSpPr>
          <p:nvPr/>
        </p:nvCxnSpPr>
        <p:spPr>
          <a:xfrm>
            <a:off x="280554" y="1002249"/>
            <a:ext cx="0" cy="5719226"/>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5FAD48E2-CECA-1C9A-E793-FA5B4C265FAA}"/>
              </a:ext>
            </a:extLst>
          </p:cNvPr>
          <p:cNvCxnSpPr>
            <a:cxnSpLocks/>
          </p:cNvCxnSpPr>
          <p:nvPr/>
        </p:nvCxnSpPr>
        <p:spPr>
          <a:xfrm>
            <a:off x="11679381" y="1051058"/>
            <a:ext cx="0" cy="5670417"/>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E12F77DA-9368-8B82-5CE2-F84D0C85E10A}"/>
              </a:ext>
            </a:extLst>
          </p:cNvPr>
          <p:cNvCxnSpPr>
            <a:cxnSpLocks/>
          </p:cNvCxnSpPr>
          <p:nvPr/>
        </p:nvCxnSpPr>
        <p:spPr>
          <a:xfrm>
            <a:off x="280554" y="1026885"/>
            <a:ext cx="11394209" cy="24173"/>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8CC3A3E9-101A-FF2E-C1F8-45FE46B7C145}"/>
              </a:ext>
            </a:extLst>
          </p:cNvPr>
          <p:cNvCxnSpPr>
            <a:cxnSpLocks/>
          </p:cNvCxnSpPr>
          <p:nvPr/>
        </p:nvCxnSpPr>
        <p:spPr>
          <a:xfrm>
            <a:off x="285172" y="6737519"/>
            <a:ext cx="11394209" cy="0"/>
          </a:xfrm>
          <a:prstGeom prst="line">
            <a:avLst/>
          </a:prstGeom>
        </p:spPr>
        <p:style>
          <a:lnRef idx="3">
            <a:schemeClr val="dk1"/>
          </a:lnRef>
          <a:fillRef idx="0">
            <a:schemeClr val="dk1"/>
          </a:fillRef>
          <a:effectRef idx="2">
            <a:schemeClr val="dk1"/>
          </a:effectRef>
          <a:fontRef idx="minor">
            <a:schemeClr val="tx1"/>
          </a:fontRef>
        </p:style>
      </p:cxnSp>
      <p:sp>
        <p:nvSpPr>
          <p:cNvPr id="69" name="Flowchart: Process 68">
            <a:extLst>
              <a:ext uri="{FF2B5EF4-FFF2-40B4-BE49-F238E27FC236}">
                <a16:creationId xmlns:a16="http://schemas.microsoft.com/office/drawing/2014/main" id="{BD586070-2133-262F-11F2-7298BE35601C}"/>
              </a:ext>
            </a:extLst>
          </p:cNvPr>
          <p:cNvSpPr/>
          <p:nvPr/>
        </p:nvSpPr>
        <p:spPr>
          <a:xfrm>
            <a:off x="1929821" y="1009403"/>
            <a:ext cx="559955" cy="18480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36281F23-AB07-AE03-5E5E-0BCF29EE1B26}"/>
              </a:ext>
            </a:extLst>
          </p:cNvPr>
          <p:cNvCxnSpPr/>
          <p:nvPr/>
        </p:nvCxnSpPr>
        <p:spPr>
          <a:xfrm>
            <a:off x="1929822" y="1013391"/>
            <a:ext cx="0" cy="369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03187B-B165-54ED-310C-BB53CA7C21E2}"/>
              </a:ext>
            </a:extLst>
          </p:cNvPr>
          <p:cNvCxnSpPr>
            <a:cxnSpLocks/>
          </p:cNvCxnSpPr>
          <p:nvPr/>
        </p:nvCxnSpPr>
        <p:spPr>
          <a:xfrm>
            <a:off x="241011" y="582932"/>
            <a:ext cx="114732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FBF12C-D68C-508D-CAFB-E74548AF8935}"/>
              </a:ext>
            </a:extLst>
          </p:cNvPr>
          <p:cNvCxnSpPr>
            <a:cxnSpLocks/>
          </p:cNvCxnSpPr>
          <p:nvPr/>
        </p:nvCxnSpPr>
        <p:spPr>
          <a:xfrm>
            <a:off x="201469" y="926051"/>
            <a:ext cx="114732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A24F564-51C8-4F02-A5AF-E42ED870C808}"/>
              </a:ext>
            </a:extLst>
          </p:cNvPr>
          <p:cNvSpPr/>
          <p:nvPr/>
        </p:nvSpPr>
        <p:spPr>
          <a:xfrm flipV="1">
            <a:off x="222106" y="593541"/>
            <a:ext cx="11473281" cy="3311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938E2B25-2C83-EE5E-1989-2C21BF49CCCA}"/>
              </a:ext>
            </a:extLst>
          </p:cNvPr>
          <p:cNvCxnSpPr>
            <a:cxnSpLocks/>
          </p:cNvCxnSpPr>
          <p:nvPr/>
        </p:nvCxnSpPr>
        <p:spPr>
          <a:xfrm>
            <a:off x="887413" y="747285"/>
            <a:ext cx="311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65B426-6BC3-322E-5B93-814FE569C3CE}"/>
              </a:ext>
            </a:extLst>
          </p:cNvPr>
          <p:cNvCxnSpPr>
            <a:cxnSpLocks/>
          </p:cNvCxnSpPr>
          <p:nvPr/>
        </p:nvCxnSpPr>
        <p:spPr>
          <a:xfrm>
            <a:off x="2361335" y="747285"/>
            <a:ext cx="311726" cy="1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BC86A1-9CA8-032F-5CEF-E5F8FEE2C095}"/>
              </a:ext>
            </a:extLst>
          </p:cNvPr>
          <p:cNvCxnSpPr>
            <a:cxnSpLocks/>
          </p:cNvCxnSpPr>
          <p:nvPr/>
        </p:nvCxnSpPr>
        <p:spPr>
          <a:xfrm>
            <a:off x="227013" y="596427"/>
            <a:ext cx="0" cy="329539"/>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4" name="Straight Connector 53">
            <a:extLst>
              <a:ext uri="{FF2B5EF4-FFF2-40B4-BE49-F238E27FC236}">
                <a16:creationId xmlns:a16="http://schemas.microsoft.com/office/drawing/2014/main" id="{58FA27BE-1371-7598-9F2A-7D438C247EE7}"/>
              </a:ext>
            </a:extLst>
          </p:cNvPr>
          <p:cNvCxnSpPr>
            <a:cxnSpLocks/>
          </p:cNvCxnSpPr>
          <p:nvPr/>
        </p:nvCxnSpPr>
        <p:spPr>
          <a:xfrm>
            <a:off x="11700307" y="569913"/>
            <a:ext cx="0" cy="329539"/>
          </a:xfrm>
          <a:prstGeom prst="line">
            <a:avLst/>
          </a:prstGeom>
          <a:ln/>
        </p:spPr>
        <p:style>
          <a:lnRef idx="3">
            <a:schemeClr val="accent1"/>
          </a:lnRef>
          <a:fillRef idx="0">
            <a:schemeClr val="accent1"/>
          </a:fillRef>
          <a:effectRef idx="2">
            <a:schemeClr val="accent1"/>
          </a:effectRef>
          <a:fontRef idx="minor">
            <a:schemeClr val="tx1"/>
          </a:fontRef>
        </p:style>
      </p:cxnSp>
      <p:sp>
        <p:nvSpPr>
          <p:cNvPr id="59" name="Flowchart: Process 58">
            <a:extLst>
              <a:ext uri="{FF2B5EF4-FFF2-40B4-BE49-F238E27FC236}">
                <a16:creationId xmlns:a16="http://schemas.microsoft.com/office/drawing/2014/main" id="{3AB9F646-5A94-2ADB-C68E-4C402A3A3267}"/>
              </a:ext>
            </a:extLst>
          </p:cNvPr>
          <p:cNvSpPr/>
          <p:nvPr/>
        </p:nvSpPr>
        <p:spPr>
          <a:xfrm>
            <a:off x="389658" y="3812417"/>
            <a:ext cx="581415" cy="42054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8036A1E-1B36-2CB7-E611-8F852A3DA980}"/>
              </a:ext>
            </a:extLst>
          </p:cNvPr>
          <p:cNvSpPr/>
          <p:nvPr/>
        </p:nvSpPr>
        <p:spPr>
          <a:xfrm rot="16200000">
            <a:off x="-88849" y="2750079"/>
            <a:ext cx="1551709" cy="568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4DBD961-176D-D259-2976-137D886A498D}"/>
              </a:ext>
            </a:extLst>
          </p:cNvPr>
          <p:cNvSpPr/>
          <p:nvPr/>
        </p:nvSpPr>
        <p:spPr>
          <a:xfrm>
            <a:off x="389658" y="4932218"/>
            <a:ext cx="954232" cy="1503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7B554E4D-4959-8E2B-666D-069B6844EEFF}"/>
              </a:ext>
            </a:extLst>
          </p:cNvPr>
          <p:cNvCxnSpPr/>
          <p:nvPr/>
        </p:nvCxnSpPr>
        <p:spPr>
          <a:xfrm>
            <a:off x="430935" y="5264273"/>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D167D6-26AB-5338-DB43-9033FB2C3D1A}"/>
              </a:ext>
            </a:extLst>
          </p:cNvPr>
          <p:cNvCxnSpPr/>
          <p:nvPr/>
        </p:nvCxnSpPr>
        <p:spPr>
          <a:xfrm>
            <a:off x="402935" y="5430527"/>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FDC1F86-7398-E07B-1ABC-9768C2ECB45F}"/>
              </a:ext>
            </a:extLst>
          </p:cNvPr>
          <p:cNvCxnSpPr/>
          <p:nvPr/>
        </p:nvCxnSpPr>
        <p:spPr>
          <a:xfrm>
            <a:off x="381722" y="5615089"/>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1577B36-9400-72D9-62B1-4FED8937E50F}"/>
              </a:ext>
            </a:extLst>
          </p:cNvPr>
          <p:cNvCxnSpPr/>
          <p:nvPr/>
        </p:nvCxnSpPr>
        <p:spPr>
          <a:xfrm>
            <a:off x="402935" y="5790292"/>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36328A-2E14-BD59-F4C5-E51C449DAC53}"/>
              </a:ext>
            </a:extLst>
          </p:cNvPr>
          <p:cNvCxnSpPr/>
          <p:nvPr/>
        </p:nvCxnSpPr>
        <p:spPr>
          <a:xfrm>
            <a:off x="389658" y="6247945"/>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BD2CA66-1B97-C4A9-A4AD-1A9DE543A039}"/>
              </a:ext>
            </a:extLst>
          </p:cNvPr>
          <p:cNvCxnSpPr/>
          <p:nvPr/>
        </p:nvCxnSpPr>
        <p:spPr>
          <a:xfrm>
            <a:off x="389658" y="6108544"/>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4F86EEB-0CBA-1323-B308-85A14329379B}"/>
              </a:ext>
            </a:extLst>
          </p:cNvPr>
          <p:cNvCxnSpPr/>
          <p:nvPr/>
        </p:nvCxnSpPr>
        <p:spPr>
          <a:xfrm>
            <a:off x="402935" y="5125728"/>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BF50304-FF0F-977F-D0D3-99C1A93185D0}"/>
              </a:ext>
            </a:extLst>
          </p:cNvPr>
          <p:cNvCxnSpPr/>
          <p:nvPr/>
        </p:nvCxnSpPr>
        <p:spPr>
          <a:xfrm>
            <a:off x="381722" y="5957000"/>
            <a:ext cx="912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C85507C6-220B-4063-B859-132A2FE59CAB}"/>
              </a:ext>
            </a:extLst>
          </p:cNvPr>
          <p:cNvSpPr/>
          <p:nvPr/>
        </p:nvSpPr>
        <p:spPr>
          <a:xfrm rot="16200000">
            <a:off x="2298130" y="3733248"/>
            <a:ext cx="1667439" cy="13926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7867C599-605B-F68B-2058-492D50540A77}"/>
              </a:ext>
            </a:extLst>
          </p:cNvPr>
          <p:cNvCxnSpPr>
            <a:cxnSpLocks/>
          </p:cNvCxnSpPr>
          <p:nvPr/>
        </p:nvCxnSpPr>
        <p:spPr>
          <a:xfrm flipH="1">
            <a:off x="3822219" y="2755985"/>
            <a:ext cx="9934" cy="94184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D0DB96FB-7673-3B11-CF8F-1BD6B389049B}"/>
              </a:ext>
            </a:extLst>
          </p:cNvPr>
          <p:cNvCxnSpPr>
            <a:cxnSpLocks/>
          </p:cNvCxnSpPr>
          <p:nvPr/>
        </p:nvCxnSpPr>
        <p:spPr>
          <a:xfrm flipH="1">
            <a:off x="2645672" y="3490076"/>
            <a:ext cx="7473"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0CADF8F-BB2D-090C-93A1-4B5690F056CC}"/>
              </a:ext>
            </a:extLst>
          </p:cNvPr>
          <p:cNvCxnSpPr>
            <a:cxnSpLocks/>
          </p:cNvCxnSpPr>
          <p:nvPr/>
        </p:nvCxnSpPr>
        <p:spPr>
          <a:xfrm flipV="1">
            <a:off x="2819771" y="3490076"/>
            <a:ext cx="4348"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9FF132E4-641F-A7FE-588C-9A925641B09A}"/>
              </a:ext>
            </a:extLst>
          </p:cNvPr>
          <p:cNvCxnSpPr>
            <a:cxnSpLocks/>
          </p:cNvCxnSpPr>
          <p:nvPr/>
        </p:nvCxnSpPr>
        <p:spPr>
          <a:xfrm>
            <a:off x="11977255" y="572861"/>
            <a:ext cx="0" cy="35319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D3A6CCB-5A86-C371-8A00-6BCC3503FD6E}"/>
              </a:ext>
            </a:extLst>
          </p:cNvPr>
          <p:cNvCxnSpPr>
            <a:cxnSpLocks/>
          </p:cNvCxnSpPr>
          <p:nvPr/>
        </p:nvCxnSpPr>
        <p:spPr>
          <a:xfrm flipH="1">
            <a:off x="11831782" y="740010"/>
            <a:ext cx="29094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BB4E1D1C-4BC2-792C-BFEC-CE0E9C0FC1ED}"/>
              </a:ext>
            </a:extLst>
          </p:cNvPr>
          <p:cNvSpPr/>
          <p:nvPr/>
        </p:nvSpPr>
        <p:spPr>
          <a:xfrm>
            <a:off x="3288450" y="1164079"/>
            <a:ext cx="531315" cy="186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a:extLst>
              <a:ext uri="{FF2B5EF4-FFF2-40B4-BE49-F238E27FC236}">
                <a16:creationId xmlns:a16="http://schemas.microsoft.com/office/drawing/2014/main" id="{75C9AE29-1BDD-D7CD-21FA-AFD74D4D01BF}"/>
              </a:ext>
            </a:extLst>
          </p:cNvPr>
          <p:cNvCxnSpPr>
            <a:cxnSpLocks/>
          </p:cNvCxnSpPr>
          <p:nvPr/>
        </p:nvCxnSpPr>
        <p:spPr>
          <a:xfrm flipV="1">
            <a:off x="8780055" y="5178665"/>
            <a:ext cx="0" cy="112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463DBF0-7554-76FB-2F88-56DD5B430023}"/>
              </a:ext>
            </a:extLst>
          </p:cNvPr>
          <p:cNvCxnSpPr>
            <a:cxnSpLocks/>
          </p:cNvCxnSpPr>
          <p:nvPr/>
        </p:nvCxnSpPr>
        <p:spPr>
          <a:xfrm>
            <a:off x="7841672" y="2571702"/>
            <a:ext cx="1359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176325B-7146-46D5-A8DF-9A42C5DE220D}"/>
              </a:ext>
            </a:extLst>
          </p:cNvPr>
          <p:cNvCxnSpPr>
            <a:cxnSpLocks/>
          </p:cNvCxnSpPr>
          <p:nvPr/>
        </p:nvCxnSpPr>
        <p:spPr>
          <a:xfrm flipV="1">
            <a:off x="8621011" y="5172564"/>
            <a:ext cx="0" cy="118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D5AD1474-AE3F-2165-EC11-B9ACB948CC10}"/>
              </a:ext>
            </a:extLst>
          </p:cNvPr>
          <p:cNvSpPr/>
          <p:nvPr/>
        </p:nvSpPr>
        <p:spPr>
          <a:xfrm>
            <a:off x="3819765" y="1164845"/>
            <a:ext cx="555797" cy="437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98519EF5-E53D-4BDD-6922-A0B83A711A34}"/>
              </a:ext>
            </a:extLst>
          </p:cNvPr>
          <p:cNvCxnSpPr>
            <a:cxnSpLocks/>
          </p:cNvCxnSpPr>
          <p:nvPr/>
        </p:nvCxnSpPr>
        <p:spPr>
          <a:xfrm>
            <a:off x="3772966" y="3697834"/>
            <a:ext cx="1340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E046634-AECF-E935-2FC9-51DAEAA80F4C}"/>
              </a:ext>
            </a:extLst>
          </p:cNvPr>
          <p:cNvCxnSpPr>
            <a:cxnSpLocks/>
          </p:cNvCxnSpPr>
          <p:nvPr/>
        </p:nvCxnSpPr>
        <p:spPr>
          <a:xfrm>
            <a:off x="3773720" y="3813441"/>
            <a:ext cx="134015" cy="32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Flowchart: Process 176">
            <a:extLst>
              <a:ext uri="{FF2B5EF4-FFF2-40B4-BE49-F238E27FC236}">
                <a16:creationId xmlns:a16="http://schemas.microsoft.com/office/drawing/2014/main" id="{D32F8D36-64F0-CCA7-C1A1-4ED296466DEB}"/>
              </a:ext>
            </a:extLst>
          </p:cNvPr>
          <p:cNvSpPr/>
          <p:nvPr/>
        </p:nvSpPr>
        <p:spPr>
          <a:xfrm>
            <a:off x="8009969" y="1998786"/>
            <a:ext cx="1549868" cy="92105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Rectangle 177">
            <a:extLst>
              <a:ext uri="{FF2B5EF4-FFF2-40B4-BE49-F238E27FC236}">
                <a16:creationId xmlns:a16="http://schemas.microsoft.com/office/drawing/2014/main" id="{3E5CF56E-02D3-6B7C-6D57-F7822C10FA59}"/>
              </a:ext>
            </a:extLst>
          </p:cNvPr>
          <p:cNvSpPr/>
          <p:nvPr/>
        </p:nvSpPr>
        <p:spPr>
          <a:xfrm>
            <a:off x="2819771" y="6185401"/>
            <a:ext cx="409905" cy="4239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ADC8AEEC-A4ED-07C4-01A9-3AEFE42FD734}"/>
              </a:ext>
            </a:extLst>
          </p:cNvPr>
          <p:cNvSpPr/>
          <p:nvPr/>
        </p:nvSpPr>
        <p:spPr>
          <a:xfrm>
            <a:off x="4489737" y="6218152"/>
            <a:ext cx="817418" cy="3912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4E91949F-8CEE-AC14-928F-98E83FC8EFEF}"/>
              </a:ext>
            </a:extLst>
          </p:cNvPr>
          <p:cNvCxnSpPr>
            <a:cxnSpLocks/>
          </p:cNvCxnSpPr>
          <p:nvPr/>
        </p:nvCxnSpPr>
        <p:spPr>
          <a:xfrm>
            <a:off x="8035636" y="1712109"/>
            <a:ext cx="0" cy="2367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7BFA9CE0-17DB-3B0A-D062-47F144F2F8D1}"/>
              </a:ext>
            </a:extLst>
          </p:cNvPr>
          <p:cNvSpPr/>
          <p:nvPr/>
        </p:nvSpPr>
        <p:spPr>
          <a:xfrm>
            <a:off x="4574237" y="2001487"/>
            <a:ext cx="2037436" cy="43640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6" name="Action Button: Go Home 185">
            <a:hlinkClick r:id="" action="ppaction://hlinkshowjump?jump=firstslide" highlightClick="1"/>
            <a:extLst>
              <a:ext uri="{FF2B5EF4-FFF2-40B4-BE49-F238E27FC236}">
                <a16:creationId xmlns:a16="http://schemas.microsoft.com/office/drawing/2014/main" id="{122D5B34-2692-44E5-EBBE-586DC9C22A50}"/>
              </a:ext>
            </a:extLst>
          </p:cNvPr>
          <p:cNvSpPr/>
          <p:nvPr/>
        </p:nvSpPr>
        <p:spPr>
          <a:xfrm>
            <a:off x="389658" y="1371848"/>
            <a:ext cx="765422" cy="51605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05" name="Flowchart: Process 204">
            <a:extLst>
              <a:ext uri="{FF2B5EF4-FFF2-40B4-BE49-F238E27FC236}">
                <a16:creationId xmlns:a16="http://schemas.microsoft.com/office/drawing/2014/main" id="{4E1AC231-27D7-FD1C-D55B-687C3C5F8A55}"/>
              </a:ext>
            </a:extLst>
          </p:cNvPr>
          <p:cNvSpPr/>
          <p:nvPr/>
        </p:nvSpPr>
        <p:spPr>
          <a:xfrm>
            <a:off x="6910244" y="2762250"/>
            <a:ext cx="1011938" cy="58013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Flowchart: Process 205">
            <a:extLst>
              <a:ext uri="{FF2B5EF4-FFF2-40B4-BE49-F238E27FC236}">
                <a16:creationId xmlns:a16="http://schemas.microsoft.com/office/drawing/2014/main" id="{F2B3ED68-02B6-34B4-8A57-74221ECDB707}"/>
              </a:ext>
            </a:extLst>
          </p:cNvPr>
          <p:cNvSpPr/>
          <p:nvPr/>
        </p:nvSpPr>
        <p:spPr>
          <a:xfrm>
            <a:off x="6919394" y="4508146"/>
            <a:ext cx="1024208" cy="75564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3" name="Straight Connector 222">
            <a:extLst>
              <a:ext uri="{FF2B5EF4-FFF2-40B4-BE49-F238E27FC236}">
                <a16:creationId xmlns:a16="http://schemas.microsoft.com/office/drawing/2014/main" id="{AE89A2DA-68E7-62CF-8B02-A6D554F0428E}"/>
              </a:ext>
            </a:extLst>
          </p:cNvPr>
          <p:cNvCxnSpPr>
            <a:cxnSpLocks/>
          </p:cNvCxnSpPr>
          <p:nvPr/>
        </p:nvCxnSpPr>
        <p:spPr>
          <a:xfrm>
            <a:off x="3936136" y="747285"/>
            <a:ext cx="3255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9AC3BBE3-4B55-8425-5B14-7BEF5F540A78}"/>
              </a:ext>
            </a:extLst>
          </p:cNvPr>
          <p:cNvCxnSpPr>
            <a:cxnSpLocks/>
          </p:cNvCxnSpPr>
          <p:nvPr/>
        </p:nvCxnSpPr>
        <p:spPr>
          <a:xfrm>
            <a:off x="5856144" y="1043141"/>
            <a:ext cx="3255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310E096-0C19-B562-CB0C-7386697C112A}"/>
              </a:ext>
            </a:extLst>
          </p:cNvPr>
          <p:cNvCxnSpPr>
            <a:cxnSpLocks/>
          </p:cNvCxnSpPr>
          <p:nvPr/>
        </p:nvCxnSpPr>
        <p:spPr>
          <a:xfrm>
            <a:off x="7249935" y="753506"/>
            <a:ext cx="3255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8E17B7CD-0159-1B53-9944-3030ADA7102B}"/>
              </a:ext>
            </a:extLst>
          </p:cNvPr>
          <p:cNvCxnSpPr>
            <a:cxnSpLocks/>
          </p:cNvCxnSpPr>
          <p:nvPr/>
        </p:nvCxnSpPr>
        <p:spPr>
          <a:xfrm>
            <a:off x="10418907" y="738341"/>
            <a:ext cx="3339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92B7897-A262-B25B-379C-D6732C5D66D9}"/>
              </a:ext>
            </a:extLst>
          </p:cNvPr>
          <p:cNvCxnSpPr>
            <a:cxnSpLocks/>
          </p:cNvCxnSpPr>
          <p:nvPr/>
        </p:nvCxnSpPr>
        <p:spPr>
          <a:xfrm>
            <a:off x="8891154" y="749456"/>
            <a:ext cx="3255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TextBox 229">
            <a:extLst>
              <a:ext uri="{FF2B5EF4-FFF2-40B4-BE49-F238E27FC236}">
                <a16:creationId xmlns:a16="http://schemas.microsoft.com/office/drawing/2014/main" id="{09AF5FAE-E548-F7B8-CC43-1D7AEAE133D5}"/>
              </a:ext>
            </a:extLst>
          </p:cNvPr>
          <p:cNvSpPr txBox="1"/>
          <p:nvPr/>
        </p:nvSpPr>
        <p:spPr>
          <a:xfrm>
            <a:off x="11859490" y="406339"/>
            <a:ext cx="235527" cy="230832"/>
          </a:xfrm>
          <a:prstGeom prst="rect">
            <a:avLst/>
          </a:prstGeom>
          <a:noFill/>
        </p:spPr>
        <p:txBody>
          <a:bodyPr wrap="square" rtlCol="0">
            <a:spAutoFit/>
          </a:bodyPr>
          <a:lstStyle/>
          <a:p>
            <a:r>
              <a:rPr lang="en-US" sz="900" dirty="0"/>
              <a:t>E</a:t>
            </a:r>
          </a:p>
        </p:txBody>
      </p:sp>
      <p:cxnSp>
        <p:nvCxnSpPr>
          <p:cNvPr id="233" name="Straight Connector 232">
            <a:extLst>
              <a:ext uri="{FF2B5EF4-FFF2-40B4-BE49-F238E27FC236}">
                <a16:creationId xmlns:a16="http://schemas.microsoft.com/office/drawing/2014/main" id="{E60EBF4A-8B13-21F8-4D76-4B3D30137BD0}"/>
              </a:ext>
            </a:extLst>
          </p:cNvPr>
          <p:cNvCxnSpPr/>
          <p:nvPr/>
        </p:nvCxnSpPr>
        <p:spPr>
          <a:xfrm>
            <a:off x="10952018" y="583143"/>
            <a:ext cx="2909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TextBox 233">
            <a:extLst>
              <a:ext uri="{FF2B5EF4-FFF2-40B4-BE49-F238E27FC236}">
                <a16:creationId xmlns:a16="http://schemas.microsoft.com/office/drawing/2014/main" id="{98074D53-4DA7-90CE-1DE3-D60EB2579001}"/>
              </a:ext>
            </a:extLst>
          </p:cNvPr>
          <p:cNvSpPr txBox="1"/>
          <p:nvPr/>
        </p:nvSpPr>
        <p:spPr>
          <a:xfrm>
            <a:off x="12023580" y="624421"/>
            <a:ext cx="235527" cy="230832"/>
          </a:xfrm>
          <a:prstGeom prst="rect">
            <a:avLst/>
          </a:prstGeom>
          <a:noFill/>
        </p:spPr>
        <p:txBody>
          <a:bodyPr wrap="square" rtlCol="0">
            <a:spAutoFit/>
          </a:bodyPr>
          <a:lstStyle/>
          <a:p>
            <a:r>
              <a:rPr lang="en-US" sz="900" b="1" dirty="0"/>
              <a:t>S</a:t>
            </a:r>
          </a:p>
        </p:txBody>
      </p:sp>
      <p:sp>
        <p:nvSpPr>
          <p:cNvPr id="235" name="TextBox 234">
            <a:extLst>
              <a:ext uri="{FF2B5EF4-FFF2-40B4-BE49-F238E27FC236}">
                <a16:creationId xmlns:a16="http://schemas.microsoft.com/office/drawing/2014/main" id="{09D296C2-61C9-7329-4A92-4AA8D6DB15C7}"/>
              </a:ext>
            </a:extLst>
          </p:cNvPr>
          <p:cNvSpPr txBox="1"/>
          <p:nvPr/>
        </p:nvSpPr>
        <p:spPr>
          <a:xfrm>
            <a:off x="11662136" y="637171"/>
            <a:ext cx="235527" cy="230832"/>
          </a:xfrm>
          <a:prstGeom prst="rect">
            <a:avLst/>
          </a:prstGeom>
          <a:noFill/>
        </p:spPr>
        <p:txBody>
          <a:bodyPr wrap="square" rtlCol="0">
            <a:spAutoFit/>
          </a:bodyPr>
          <a:lstStyle/>
          <a:p>
            <a:r>
              <a:rPr lang="en-US" sz="900" b="1" dirty="0"/>
              <a:t>N</a:t>
            </a:r>
          </a:p>
        </p:txBody>
      </p:sp>
      <p:sp>
        <p:nvSpPr>
          <p:cNvPr id="236" name="TextBox 235">
            <a:extLst>
              <a:ext uri="{FF2B5EF4-FFF2-40B4-BE49-F238E27FC236}">
                <a16:creationId xmlns:a16="http://schemas.microsoft.com/office/drawing/2014/main" id="{774DA52D-397B-3F7F-F924-EF29F4E3918B}"/>
              </a:ext>
            </a:extLst>
          </p:cNvPr>
          <p:cNvSpPr txBox="1"/>
          <p:nvPr/>
        </p:nvSpPr>
        <p:spPr>
          <a:xfrm>
            <a:off x="11841883" y="876541"/>
            <a:ext cx="235527" cy="230832"/>
          </a:xfrm>
          <a:prstGeom prst="rect">
            <a:avLst/>
          </a:prstGeom>
          <a:noFill/>
        </p:spPr>
        <p:txBody>
          <a:bodyPr wrap="square" rtlCol="0">
            <a:spAutoFit/>
          </a:bodyPr>
          <a:lstStyle/>
          <a:p>
            <a:r>
              <a:rPr lang="en-US" sz="900" b="1" dirty="0"/>
              <a:t>W</a:t>
            </a:r>
          </a:p>
        </p:txBody>
      </p:sp>
      <p:sp>
        <p:nvSpPr>
          <p:cNvPr id="237" name="Rectangle 236">
            <a:extLst>
              <a:ext uri="{FF2B5EF4-FFF2-40B4-BE49-F238E27FC236}">
                <a16:creationId xmlns:a16="http://schemas.microsoft.com/office/drawing/2014/main" id="{70E71584-C8A6-B7BD-D96B-7049F1125A30}"/>
              </a:ext>
            </a:extLst>
          </p:cNvPr>
          <p:cNvSpPr/>
          <p:nvPr/>
        </p:nvSpPr>
        <p:spPr>
          <a:xfrm>
            <a:off x="2432626" y="2623369"/>
            <a:ext cx="5563613" cy="13661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C3119609-6E6E-0943-5029-121E62CEC877}"/>
              </a:ext>
            </a:extLst>
          </p:cNvPr>
          <p:cNvSpPr/>
          <p:nvPr/>
        </p:nvSpPr>
        <p:spPr>
          <a:xfrm>
            <a:off x="7999372" y="1887899"/>
            <a:ext cx="1575308" cy="13531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86FAE64F-8D8C-C1CB-B141-C6C29B7B2452}"/>
              </a:ext>
            </a:extLst>
          </p:cNvPr>
          <p:cNvSpPr/>
          <p:nvPr/>
        </p:nvSpPr>
        <p:spPr>
          <a:xfrm rot="16200000">
            <a:off x="7503790" y="2261296"/>
            <a:ext cx="872873" cy="1260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1" name="Straight Connector 240">
            <a:extLst>
              <a:ext uri="{FF2B5EF4-FFF2-40B4-BE49-F238E27FC236}">
                <a16:creationId xmlns:a16="http://schemas.microsoft.com/office/drawing/2014/main" id="{74E0B701-7B4C-9F27-57F8-DA3282D75A62}"/>
              </a:ext>
            </a:extLst>
          </p:cNvPr>
          <p:cNvCxnSpPr>
            <a:cxnSpLocks/>
          </p:cNvCxnSpPr>
          <p:nvPr/>
        </p:nvCxnSpPr>
        <p:spPr>
          <a:xfrm flipH="1">
            <a:off x="7877186" y="2607398"/>
            <a:ext cx="7" cy="16231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CE53866E-9382-2081-671D-453DCA8D53C0}"/>
              </a:ext>
            </a:extLst>
          </p:cNvPr>
          <p:cNvSpPr/>
          <p:nvPr/>
        </p:nvSpPr>
        <p:spPr>
          <a:xfrm>
            <a:off x="0" y="-270301"/>
            <a:ext cx="12191997" cy="398075"/>
          </a:xfrm>
          <a:prstGeom prst="rect">
            <a:avLst/>
          </a:prstGeom>
          <a:solidFill>
            <a:schemeClr val="accent2">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PLANT LAYOUT</a:t>
            </a:r>
          </a:p>
        </p:txBody>
      </p:sp>
      <p:sp>
        <p:nvSpPr>
          <p:cNvPr id="248" name="TextBox 247">
            <a:extLst>
              <a:ext uri="{FF2B5EF4-FFF2-40B4-BE49-F238E27FC236}">
                <a16:creationId xmlns:a16="http://schemas.microsoft.com/office/drawing/2014/main" id="{B8E180FB-407A-C4BE-8DE6-D5EB06F3175D}"/>
              </a:ext>
            </a:extLst>
          </p:cNvPr>
          <p:cNvSpPr txBox="1"/>
          <p:nvPr/>
        </p:nvSpPr>
        <p:spPr>
          <a:xfrm>
            <a:off x="5244163" y="2080618"/>
            <a:ext cx="97753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Garden</a:t>
            </a:r>
          </a:p>
        </p:txBody>
      </p:sp>
      <p:sp>
        <p:nvSpPr>
          <p:cNvPr id="252" name="TextBox 251">
            <a:extLst>
              <a:ext uri="{FF2B5EF4-FFF2-40B4-BE49-F238E27FC236}">
                <a16:creationId xmlns:a16="http://schemas.microsoft.com/office/drawing/2014/main" id="{214F55F4-EFD1-CFA5-8590-2F569821BF98}"/>
              </a:ext>
            </a:extLst>
          </p:cNvPr>
          <p:cNvSpPr txBox="1"/>
          <p:nvPr/>
        </p:nvSpPr>
        <p:spPr>
          <a:xfrm>
            <a:off x="3766914" y="1289900"/>
            <a:ext cx="72282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Washroom</a:t>
            </a:r>
          </a:p>
        </p:txBody>
      </p:sp>
      <p:sp>
        <p:nvSpPr>
          <p:cNvPr id="253" name="TextBox 252">
            <a:extLst>
              <a:ext uri="{FF2B5EF4-FFF2-40B4-BE49-F238E27FC236}">
                <a16:creationId xmlns:a16="http://schemas.microsoft.com/office/drawing/2014/main" id="{FB94E482-0C2C-A0C3-70AC-F60AECA92A73}"/>
              </a:ext>
            </a:extLst>
          </p:cNvPr>
          <p:cNvSpPr txBox="1"/>
          <p:nvPr/>
        </p:nvSpPr>
        <p:spPr>
          <a:xfrm>
            <a:off x="3083317" y="1120336"/>
            <a:ext cx="954438" cy="215444"/>
          </a:xfrm>
          <a:prstGeom prst="rect">
            <a:avLst/>
          </a:prstGeom>
          <a:noFill/>
        </p:spPr>
        <p:txBody>
          <a:bodyPr wrap="square" rtlCol="0">
            <a:spAutoFit/>
          </a:bodyPr>
          <a:lstStyle/>
          <a:p>
            <a:pPr algn="ctr"/>
            <a:r>
              <a:rPr lang="en-US" sz="800" dirty="0">
                <a:latin typeface="Times New Roman" panose="02020603050405020304" pitchFamily="18" charset="0"/>
                <a:cs typeface="Times New Roman" panose="02020603050405020304" pitchFamily="18" charset="0"/>
              </a:rPr>
              <a:t>Locker room</a:t>
            </a:r>
          </a:p>
        </p:txBody>
      </p:sp>
      <p:sp>
        <p:nvSpPr>
          <p:cNvPr id="254" name="TextBox 253">
            <a:extLst>
              <a:ext uri="{FF2B5EF4-FFF2-40B4-BE49-F238E27FC236}">
                <a16:creationId xmlns:a16="http://schemas.microsoft.com/office/drawing/2014/main" id="{7A62D271-5609-4CF8-5B81-08F861FC7B99}"/>
              </a:ext>
            </a:extLst>
          </p:cNvPr>
          <p:cNvSpPr txBox="1"/>
          <p:nvPr/>
        </p:nvSpPr>
        <p:spPr>
          <a:xfrm>
            <a:off x="2882889" y="1329886"/>
            <a:ext cx="954438" cy="215444"/>
          </a:xfrm>
          <a:prstGeom prst="rect">
            <a:avLst/>
          </a:prstGeom>
          <a:noFill/>
        </p:spPr>
        <p:txBody>
          <a:bodyPr wrap="square" rtlCol="0">
            <a:spAutoFit/>
          </a:bodyPr>
          <a:lstStyle/>
          <a:p>
            <a:pPr algn="ctr"/>
            <a:r>
              <a:rPr lang="en-US" sz="800" dirty="0">
                <a:latin typeface="Times New Roman" panose="02020603050405020304" pitchFamily="18" charset="0"/>
                <a:cs typeface="Times New Roman" panose="02020603050405020304" pitchFamily="18" charset="0"/>
              </a:rPr>
              <a:t>Security room</a:t>
            </a:r>
          </a:p>
        </p:txBody>
      </p:sp>
      <p:sp>
        <p:nvSpPr>
          <p:cNvPr id="255" name="TextBox 254">
            <a:extLst>
              <a:ext uri="{FF2B5EF4-FFF2-40B4-BE49-F238E27FC236}">
                <a16:creationId xmlns:a16="http://schemas.microsoft.com/office/drawing/2014/main" id="{24C20811-047F-8E97-AC42-60A56BE1227E}"/>
              </a:ext>
            </a:extLst>
          </p:cNvPr>
          <p:cNvSpPr txBox="1"/>
          <p:nvPr/>
        </p:nvSpPr>
        <p:spPr>
          <a:xfrm>
            <a:off x="723572" y="1310475"/>
            <a:ext cx="571106" cy="215444"/>
          </a:xfrm>
          <a:prstGeom prst="rect">
            <a:avLst/>
          </a:prstGeom>
          <a:noFill/>
        </p:spPr>
        <p:txBody>
          <a:bodyPr vert="horz" wrap="square" rtlCol="0">
            <a:spAutoFit/>
          </a:bodyPr>
          <a:lstStyle/>
          <a:p>
            <a:r>
              <a:rPr lang="en-US" sz="800" dirty="0">
                <a:latin typeface="Times New Roman" panose="02020603050405020304" pitchFamily="18" charset="0"/>
                <a:cs typeface="Times New Roman" panose="02020603050405020304" pitchFamily="18" charset="0"/>
              </a:rPr>
              <a:t>Temple</a:t>
            </a:r>
          </a:p>
        </p:txBody>
      </p:sp>
      <p:sp>
        <p:nvSpPr>
          <p:cNvPr id="256" name="TextBox 255">
            <a:extLst>
              <a:ext uri="{FF2B5EF4-FFF2-40B4-BE49-F238E27FC236}">
                <a16:creationId xmlns:a16="http://schemas.microsoft.com/office/drawing/2014/main" id="{1388889A-0F0D-890B-4B00-33BFDE76B521}"/>
              </a:ext>
            </a:extLst>
          </p:cNvPr>
          <p:cNvSpPr txBox="1"/>
          <p:nvPr/>
        </p:nvSpPr>
        <p:spPr>
          <a:xfrm>
            <a:off x="8182817" y="2219690"/>
            <a:ext cx="79416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Office</a:t>
            </a:r>
          </a:p>
        </p:txBody>
      </p:sp>
      <p:sp>
        <p:nvSpPr>
          <p:cNvPr id="257" name="TextBox 256">
            <a:extLst>
              <a:ext uri="{FF2B5EF4-FFF2-40B4-BE49-F238E27FC236}">
                <a16:creationId xmlns:a16="http://schemas.microsoft.com/office/drawing/2014/main" id="{102F0FF8-BD20-E890-2C87-69A6EB0E1AC9}"/>
              </a:ext>
            </a:extLst>
          </p:cNvPr>
          <p:cNvSpPr txBox="1"/>
          <p:nvPr/>
        </p:nvSpPr>
        <p:spPr>
          <a:xfrm>
            <a:off x="8387596" y="3488864"/>
            <a:ext cx="794162"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Storage room 2</a:t>
            </a:r>
          </a:p>
        </p:txBody>
      </p:sp>
      <p:sp>
        <p:nvSpPr>
          <p:cNvPr id="258" name="TextBox 257">
            <a:extLst>
              <a:ext uri="{FF2B5EF4-FFF2-40B4-BE49-F238E27FC236}">
                <a16:creationId xmlns:a16="http://schemas.microsoft.com/office/drawing/2014/main" id="{4C262A26-F1EE-9E47-8D50-EE254E053A4D}"/>
              </a:ext>
            </a:extLst>
          </p:cNvPr>
          <p:cNvSpPr txBox="1"/>
          <p:nvPr/>
        </p:nvSpPr>
        <p:spPr>
          <a:xfrm>
            <a:off x="8341694" y="4679988"/>
            <a:ext cx="794162"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Storage room1</a:t>
            </a:r>
          </a:p>
        </p:txBody>
      </p:sp>
      <p:sp>
        <p:nvSpPr>
          <p:cNvPr id="260" name="TextBox 259">
            <a:extLst>
              <a:ext uri="{FF2B5EF4-FFF2-40B4-BE49-F238E27FC236}">
                <a16:creationId xmlns:a16="http://schemas.microsoft.com/office/drawing/2014/main" id="{9D581CF4-9581-FCE3-EC38-5F42DE814792}"/>
              </a:ext>
            </a:extLst>
          </p:cNvPr>
          <p:cNvSpPr txBox="1"/>
          <p:nvPr/>
        </p:nvSpPr>
        <p:spPr>
          <a:xfrm>
            <a:off x="7053862" y="2880080"/>
            <a:ext cx="794162"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Packaging material</a:t>
            </a:r>
          </a:p>
        </p:txBody>
      </p:sp>
      <p:sp>
        <p:nvSpPr>
          <p:cNvPr id="261" name="TextBox 260">
            <a:extLst>
              <a:ext uri="{FF2B5EF4-FFF2-40B4-BE49-F238E27FC236}">
                <a16:creationId xmlns:a16="http://schemas.microsoft.com/office/drawing/2014/main" id="{B511C986-4A5C-A8F3-4ADA-F36ED7C0610D}"/>
              </a:ext>
            </a:extLst>
          </p:cNvPr>
          <p:cNvSpPr txBox="1"/>
          <p:nvPr/>
        </p:nvSpPr>
        <p:spPr>
          <a:xfrm>
            <a:off x="7049066" y="3728211"/>
            <a:ext cx="794162"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Packaging section</a:t>
            </a:r>
          </a:p>
        </p:txBody>
      </p:sp>
      <p:sp>
        <p:nvSpPr>
          <p:cNvPr id="262" name="TextBox 261">
            <a:extLst>
              <a:ext uri="{FF2B5EF4-FFF2-40B4-BE49-F238E27FC236}">
                <a16:creationId xmlns:a16="http://schemas.microsoft.com/office/drawing/2014/main" id="{5ADE3F67-73F0-31C6-1C05-4A6A7F6222F1}"/>
              </a:ext>
            </a:extLst>
          </p:cNvPr>
          <p:cNvSpPr txBox="1"/>
          <p:nvPr/>
        </p:nvSpPr>
        <p:spPr>
          <a:xfrm>
            <a:off x="6990048" y="4660653"/>
            <a:ext cx="79416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Lab</a:t>
            </a:r>
          </a:p>
        </p:txBody>
      </p:sp>
      <p:sp>
        <p:nvSpPr>
          <p:cNvPr id="263" name="TextBox 262">
            <a:extLst>
              <a:ext uri="{FF2B5EF4-FFF2-40B4-BE49-F238E27FC236}">
                <a16:creationId xmlns:a16="http://schemas.microsoft.com/office/drawing/2014/main" id="{9D7944A9-8095-8817-7E27-EE141B508847}"/>
              </a:ext>
            </a:extLst>
          </p:cNvPr>
          <p:cNvSpPr txBox="1"/>
          <p:nvPr/>
        </p:nvSpPr>
        <p:spPr>
          <a:xfrm>
            <a:off x="3927799" y="3184650"/>
            <a:ext cx="794162" cy="507831"/>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Processing section</a:t>
            </a:r>
          </a:p>
          <a:p>
            <a:pPr marL="228600" indent="-228600" algn="ctr">
              <a:buFont typeface="+mj-lt"/>
              <a:buAutoNum type="arabicPeriod"/>
            </a:pPr>
            <a:endParaRPr lang="en-US" sz="900" dirty="0">
              <a:latin typeface="Times New Roman" panose="02020603050405020304" pitchFamily="18" charset="0"/>
              <a:cs typeface="Times New Roman" panose="02020603050405020304" pitchFamily="18" charset="0"/>
            </a:endParaRPr>
          </a:p>
        </p:txBody>
      </p:sp>
      <p:sp>
        <p:nvSpPr>
          <p:cNvPr id="264" name="TextBox 263">
            <a:extLst>
              <a:ext uri="{FF2B5EF4-FFF2-40B4-BE49-F238E27FC236}">
                <a16:creationId xmlns:a16="http://schemas.microsoft.com/office/drawing/2014/main" id="{6A7E6D16-AFC4-E8F7-8E13-458DB3FA53AC}"/>
              </a:ext>
            </a:extLst>
          </p:cNvPr>
          <p:cNvSpPr txBox="1"/>
          <p:nvPr/>
        </p:nvSpPr>
        <p:spPr>
          <a:xfrm>
            <a:off x="2645672" y="4232962"/>
            <a:ext cx="794162" cy="507831"/>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Raw material store room</a:t>
            </a:r>
          </a:p>
        </p:txBody>
      </p:sp>
      <p:sp>
        <p:nvSpPr>
          <p:cNvPr id="265" name="TextBox 264">
            <a:extLst>
              <a:ext uri="{FF2B5EF4-FFF2-40B4-BE49-F238E27FC236}">
                <a16:creationId xmlns:a16="http://schemas.microsoft.com/office/drawing/2014/main" id="{89522BEA-B769-419D-6D54-11037B363D0C}"/>
              </a:ext>
            </a:extLst>
          </p:cNvPr>
          <p:cNvSpPr txBox="1"/>
          <p:nvPr/>
        </p:nvSpPr>
        <p:spPr>
          <a:xfrm>
            <a:off x="2618331" y="3042634"/>
            <a:ext cx="794162"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Receiving area</a:t>
            </a:r>
          </a:p>
        </p:txBody>
      </p:sp>
      <p:cxnSp>
        <p:nvCxnSpPr>
          <p:cNvPr id="267" name="Straight Arrow Connector 266">
            <a:extLst>
              <a:ext uri="{FF2B5EF4-FFF2-40B4-BE49-F238E27FC236}">
                <a16:creationId xmlns:a16="http://schemas.microsoft.com/office/drawing/2014/main" id="{3D19B948-5104-BCCE-FDE4-8141F67E020E}"/>
              </a:ext>
            </a:extLst>
          </p:cNvPr>
          <p:cNvCxnSpPr>
            <a:cxnSpLocks/>
          </p:cNvCxnSpPr>
          <p:nvPr/>
        </p:nvCxnSpPr>
        <p:spPr>
          <a:xfrm>
            <a:off x="2209798" y="1120336"/>
            <a:ext cx="0" cy="198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2" name="TextBox 271">
            <a:extLst>
              <a:ext uri="{FF2B5EF4-FFF2-40B4-BE49-F238E27FC236}">
                <a16:creationId xmlns:a16="http://schemas.microsoft.com/office/drawing/2014/main" id="{0F1B263B-023C-F0B5-A49C-E1674DB37848}"/>
              </a:ext>
            </a:extLst>
          </p:cNvPr>
          <p:cNvSpPr txBox="1"/>
          <p:nvPr/>
        </p:nvSpPr>
        <p:spPr>
          <a:xfrm>
            <a:off x="11168431" y="3514390"/>
            <a:ext cx="461665" cy="591224"/>
          </a:xfrm>
          <a:prstGeom prst="rect">
            <a:avLst/>
          </a:prstGeom>
          <a:noFill/>
        </p:spPr>
        <p:txBody>
          <a:bodyPr vert="vert270" wrap="square" rtlCol="0">
            <a:spAutoFit/>
          </a:bodyPr>
          <a:lstStyle/>
          <a:p>
            <a:pPr algn="ctr"/>
            <a:r>
              <a:rPr lang="en-US" sz="900" dirty="0">
                <a:latin typeface="Times New Roman" panose="02020603050405020304" pitchFamily="18" charset="0"/>
                <a:cs typeface="Times New Roman" panose="02020603050405020304" pitchFamily="18" charset="0"/>
              </a:rPr>
              <a:t> Power supply</a:t>
            </a:r>
          </a:p>
        </p:txBody>
      </p:sp>
      <p:sp>
        <p:nvSpPr>
          <p:cNvPr id="273" name="TextBox 272">
            <a:extLst>
              <a:ext uri="{FF2B5EF4-FFF2-40B4-BE49-F238E27FC236}">
                <a16:creationId xmlns:a16="http://schemas.microsoft.com/office/drawing/2014/main" id="{CA28232D-8D3F-DF5B-9F9D-D22D5CDFE0B4}"/>
              </a:ext>
            </a:extLst>
          </p:cNvPr>
          <p:cNvSpPr txBox="1"/>
          <p:nvPr/>
        </p:nvSpPr>
        <p:spPr>
          <a:xfrm>
            <a:off x="4440452" y="6329827"/>
            <a:ext cx="79416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Boiler</a:t>
            </a:r>
          </a:p>
        </p:txBody>
      </p:sp>
      <p:sp>
        <p:nvSpPr>
          <p:cNvPr id="274" name="TextBox 273">
            <a:extLst>
              <a:ext uri="{FF2B5EF4-FFF2-40B4-BE49-F238E27FC236}">
                <a16:creationId xmlns:a16="http://schemas.microsoft.com/office/drawing/2014/main" id="{5394EFD2-B346-B9F4-167D-E757C5E2E8BA}"/>
              </a:ext>
            </a:extLst>
          </p:cNvPr>
          <p:cNvSpPr txBox="1"/>
          <p:nvPr/>
        </p:nvSpPr>
        <p:spPr>
          <a:xfrm>
            <a:off x="10825399" y="6218152"/>
            <a:ext cx="79416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ETP</a:t>
            </a:r>
          </a:p>
        </p:txBody>
      </p:sp>
      <p:sp>
        <p:nvSpPr>
          <p:cNvPr id="275" name="TextBox 274">
            <a:extLst>
              <a:ext uri="{FF2B5EF4-FFF2-40B4-BE49-F238E27FC236}">
                <a16:creationId xmlns:a16="http://schemas.microsoft.com/office/drawing/2014/main" id="{92C0E998-CB1F-DEA6-D32D-C6EAE3C9CEE9}"/>
              </a:ext>
            </a:extLst>
          </p:cNvPr>
          <p:cNvSpPr txBox="1"/>
          <p:nvPr/>
        </p:nvSpPr>
        <p:spPr>
          <a:xfrm>
            <a:off x="2617953" y="6271401"/>
            <a:ext cx="79416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Pump</a:t>
            </a:r>
          </a:p>
        </p:txBody>
      </p:sp>
      <p:sp>
        <p:nvSpPr>
          <p:cNvPr id="276" name="TextBox 275">
            <a:extLst>
              <a:ext uri="{FF2B5EF4-FFF2-40B4-BE49-F238E27FC236}">
                <a16:creationId xmlns:a16="http://schemas.microsoft.com/office/drawing/2014/main" id="{0678662D-D957-9F16-57B2-A70804B145CE}"/>
              </a:ext>
            </a:extLst>
          </p:cNvPr>
          <p:cNvSpPr txBox="1"/>
          <p:nvPr/>
        </p:nvSpPr>
        <p:spPr>
          <a:xfrm>
            <a:off x="5183496" y="5261010"/>
            <a:ext cx="1377300" cy="230832"/>
          </a:xfrm>
          <a:prstGeom prst="rect">
            <a:avLst/>
          </a:prstGeom>
          <a:noFill/>
        </p:spPr>
        <p:txBody>
          <a:bodyPr vert="wordArtVert" wrap="square" rtlCol="0">
            <a:spAutoFit/>
          </a:bodyPr>
          <a:lstStyle/>
          <a:p>
            <a:pPr algn="ctr"/>
            <a:r>
              <a:rPr lang="en-US" sz="900" dirty="0">
                <a:latin typeface="Times New Roman" panose="02020603050405020304" pitchFamily="18" charset="0"/>
                <a:cs typeface="Times New Roman" panose="02020603050405020304" pitchFamily="18" charset="0"/>
              </a:rPr>
              <a:t>Dock side</a:t>
            </a:r>
          </a:p>
        </p:txBody>
      </p:sp>
      <p:sp>
        <p:nvSpPr>
          <p:cNvPr id="277" name="TextBox 276">
            <a:extLst>
              <a:ext uri="{FF2B5EF4-FFF2-40B4-BE49-F238E27FC236}">
                <a16:creationId xmlns:a16="http://schemas.microsoft.com/office/drawing/2014/main" id="{2BFEFD1B-A108-AB86-FEB1-12FF07CA4CE6}"/>
              </a:ext>
            </a:extLst>
          </p:cNvPr>
          <p:cNvSpPr txBox="1"/>
          <p:nvPr/>
        </p:nvSpPr>
        <p:spPr>
          <a:xfrm>
            <a:off x="5112045" y="2566119"/>
            <a:ext cx="1377300" cy="230832"/>
          </a:xfrm>
          <a:prstGeom prst="rect">
            <a:avLst/>
          </a:prstGeom>
          <a:noFill/>
        </p:spPr>
        <p:txBody>
          <a:bodyPr vert="wordArtVert" wrap="square" rtlCol="0">
            <a:spAutoFit/>
          </a:bodyPr>
          <a:lstStyle/>
          <a:p>
            <a:pPr algn="ctr"/>
            <a:r>
              <a:rPr lang="en-US" sz="900" dirty="0">
                <a:latin typeface="Times New Roman" panose="02020603050405020304" pitchFamily="18" charset="0"/>
                <a:cs typeface="Times New Roman" panose="02020603050405020304" pitchFamily="18" charset="0"/>
              </a:rPr>
              <a:t>Dock     side</a:t>
            </a:r>
          </a:p>
        </p:txBody>
      </p:sp>
      <p:sp>
        <p:nvSpPr>
          <p:cNvPr id="278" name="TextBox 277">
            <a:extLst>
              <a:ext uri="{FF2B5EF4-FFF2-40B4-BE49-F238E27FC236}">
                <a16:creationId xmlns:a16="http://schemas.microsoft.com/office/drawing/2014/main" id="{939908CD-85AD-E643-D784-F11BF5D9B885}"/>
              </a:ext>
            </a:extLst>
          </p:cNvPr>
          <p:cNvSpPr txBox="1"/>
          <p:nvPr/>
        </p:nvSpPr>
        <p:spPr>
          <a:xfrm>
            <a:off x="606191" y="5414264"/>
            <a:ext cx="400110" cy="718881"/>
          </a:xfrm>
          <a:prstGeom prst="rect">
            <a:avLst/>
          </a:prstGeom>
          <a:noFill/>
        </p:spPr>
        <p:txBody>
          <a:bodyPr vert="vert270" wrap="square" rtlCol="0">
            <a:spAutoFit/>
          </a:bodyPr>
          <a:lstStyle/>
          <a:p>
            <a:pPr algn="ctr"/>
            <a:r>
              <a:rPr lang="en-US" sz="1400" dirty="0">
                <a:latin typeface="Times New Roman" panose="02020603050405020304" pitchFamily="18" charset="0"/>
                <a:cs typeface="Times New Roman" panose="02020603050405020304" pitchFamily="18" charset="0"/>
              </a:rPr>
              <a:t>Parking</a:t>
            </a:r>
          </a:p>
        </p:txBody>
      </p:sp>
      <p:sp>
        <p:nvSpPr>
          <p:cNvPr id="279" name="TextBox 278">
            <a:extLst>
              <a:ext uri="{FF2B5EF4-FFF2-40B4-BE49-F238E27FC236}">
                <a16:creationId xmlns:a16="http://schemas.microsoft.com/office/drawing/2014/main" id="{2D8800DD-F7F5-E35E-A519-1E40C11ED692}"/>
              </a:ext>
            </a:extLst>
          </p:cNvPr>
          <p:cNvSpPr txBox="1"/>
          <p:nvPr/>
        </p:nvSpPr>
        <p:spPr>
          <a:xfrm>
            <a:off x="502253" y="2782517"/>
            <a:ext cx="323165" cy="572248"/>
          </a:xfrm>
          <a:prstGeom prst="rect">
            <a:avLst/>
          </a:prstGeom>
          <a:noFill/>
        </p:spPr>
        <p:txBody>
          <a:bodyPr vert="vert270" wrap="square" rtlCol="0">
            <a:spAutoFit/>
          </a:bodyPr>
          <a:lstStyle/>
          <a:p>
            <a:pPr algn="ctr"/>
            <a:r>
              <a:rPr lang="en-US" sz="900" dirty="0">
                <a:latin typeface="Times New Roman" panose="02020603050405020304" pitchFamily="18" charset="0"/>
                <a:cs typeface="Times New Roman" panose="02020603050405020304" pitchFamily="18" charset="0"/>
              </a:rPr>
              <a:t>Rest room</a:t>
            </a:r>
          </a:p>
        </p:txBody>
      </p:sp>
      <p:sp>
        <p:nvSpPr>
          <p:cNvPr id="280" name="TextBox 279">
            <a:extLst>
              <a:ext uri="{FF2B5EF4-FFF2-40B4-BE49-F238E27FC236}">
                <a16:creationId xmlns:a16="http://schemas.microsoft.com/office/drawing/2014/main" id="{FA301CF3-D5D1-2CA2-A5BF-1C3C92A9C5F0}"/>
              </a:ext>
            </a:extLst>
          </p:cNvPr>
          <p:cNvSpPr txBox="1"/>
          <p:nvPr/>
        </p:nvSpPr>
        <p:spPr>
          <a:xfrm>
            <a:off x="411820" y="3787841"/>
            <a:ext cx="461665" cy="522283"/>
          </a:xfrm>
          <a:prstGeom prst="rect">
            <a:avLst/>
          </a:prstGeom>
          <a:noFill/>
        </p:spPr>
        <p:txBody>
          <a:bodyPr vert="vert270" wrap="square" rtlCol="0">
            <a:spAutoFit/>
          </a:bodyPr>
          <a:lstStyle/>
          <a:p>
            <a:pPr algn="ctr"/>
            <a:r>
              <a:rPr lang="en-US" sz="900" dirty="0">
                <a:latin typeface="Times New Roman" panose="02020603050405020304" pitchFamily="18" charset="0"/>
                <a:cs typeface="Times New Roman" panose="02020603050405020304" pitchFamily="18" charset="0"/>
              </a:rPr>
              <a:t>Wash room</a:t>
            </a:r>
          </a:p>
        </p:txBody>
      </p:sp>
      <p:cxnSp>
        <p:nvCxnSpPr>
          <p:cNvPr id="281" name="Straight Connector 280">
            <a:extLst>
              <a:ext uri="{FF2B5EF4-FFF2-40B4-BE49-F238E27FC236}">
                <a16:creationId xmlns:a16="http://schemas.microsoft.com/office/drawing/2014/main" id="{F5E6015B-E4A0-AEB9-8F5B-5464765B5A68}"/>
              </a:ext>
            </a:extLst>
          </p:cNvPr>
          <p:cNvCxnSpPr>
            <a:cxnSpLocks/>
          </p:cNvCxnSpPr>
          <p:nvPr/>
        </p:nvCxnSpPr>
        <p:spPr>
          <a:xfrm flipH="1">
            <a:off x="8000551" y="1865314"/>
            <a:ext cx="7" cy="16231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2" name="Rectangle 281">
            <a:extLst>
              <a:ext uri="{FF2B5EF4-FFF2-40B4-BE49-F238E27FC236}">
                <a16:creationId xmlns:a16="http://schemas.microsoft.com/office/drawing/2014/main" id="{8CBEC0B5-A7D6-F85D-A59A-48D43D98544E}"/>
              </a:ext>
            </a:extLst>
          </p:cNvPr>
          <p:cNvSpPr/>
          <p:nvPr/>
        </p:nvSpPr>
        <p:spPr>
          <a:xfrm>
            <a:off x="9235407" y="2042690"/>
            <a:ext cx="337127" cy="3234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xtBox 282">
            <a:extLst>
              <a:ext uri="{FF2B5EF4-FFF2-40B4-BE49-F238E27FC236}">
                <a16:creationId xmlns:a16="http://schemas.microsoft.com/office/drawing/2014/main" id="{2C1A205F-7CDF-6C1E-01DF-9115DC6367F5}"/>
              </a:ext>
            </a:extLst>
          </p:cNvPr>
          <p:cNvSpPr txBox="1"/>
          <p:nvPr/>
        </p:nvSpPr>
        <p:spPr>
          <a:xfrm>
            <a:off x="9006889" y="2063589"/>
            <a:ext cx="79416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Toilet</a:t>
            </a:r>
          </a:p>
        </p:txBody>
      </p:sp>
      <p:sp>
        <p:nvSpPr>
          <p:cNvPr id="285" name="TextBox 284">
            <a:extLst>
              <a:ext uri="{FF2B5EF4-FFF2-40B4-BE49-F238E27FC236}">
                <a16:creationId xmlns:a16="http://schemas.microsoft.com/office/drawing/2014/main" id="{F5298556-BC1F-306E-F549-9C1285A7FBCC}"/>
              </a:ext>
            </a:extLst>
          </p:cNvPr>
          <p:cNvSpPr txBox="1"/>
          <p:nvPr/>
        </p:nvSpPr>
        <p:spPr>
          <a:xfrm>
            <a:off x="5546450" y="571274"/>
            <a:ext cx="113401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ROAD</a:t>
            </a:r>
          </a:p>
        </p:txBody>
      </p:sp>
      <p:cxnSp>
        <p:nvCxnSpPr>
          <p:cNvPr id="290" name="Straight Connector 289">
            <a:extLst>
              <a:ext uri="{FF2B5EF4-FFF2-40B4-BE49-F238E27FC236}">
                <a16:creationId xmlns:a16="http://schemas.microsoft.com/office/drawing/2014/main" id="{4C70162F-C7E4-1FCB-5A38-F74352D168C7}"/>
              </a:ext>
            </a:extLst>
          </p:cNvPr>
          <p:cNvCxnSpPr/>
          <p:nvPr/>
        </p:nvCxnSpPr>
        <p:spPr>
          <a:xfrm>
            <a:off x="10034731" y="1043141"/>
            <a:ext cx="0" cy="369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AE32FF33-B729-4D59-E6D2-8D20AD177277}"/>
              </a:ext>
            </a:extLst>
          </p:cNvPr>
          <p:cNvCxnSpPr>
            <a:cxnSpLocks/>
          </p:cNvCxnSpPr>
          <p:nvPr/>
        </p:nvCxnSpPr>
        <p:spPr>
          <a:xfrm>
            <a:off x="10602314" y="1051058"/>
            <a:ext cx="0" cy="346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Flowchart: Process 291">
            <a:extLst>
              <a:ext uri="{FF2B5EF4-FFF2-40B4-BE49-F238E27FC236}">
                <a16:creationId xmlns:a16="http://schemas.microsoft.com/office/drawing/2014/main" id="{903BC401-927C-00B8-7AD7-FB3D9E890488}"/>
              </a:ext>
            </a:extLst>
          </p:cNvPr>
          <p:cNvSpPr/>
          <p:nvPr/>
        </p:nvSpPr>
        <p:spPr>
          <a:xfrm>
            <a:off x="10042359" y="1037025"/>
            <a:ext cx="559955" cy="18480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8" name="Straight Arrow Connector 297">
            <a:extLst>
              <a:ext uri="{FF2B5EF4-FFF2-40B4-BE49-F238E27FC236}">
                <a16:creationId xmlns:a16="http://schemas.microsoft.com/office/drawing/2014/main" id="{5D98BF66-C573-80E6-34E4-09E6EA0B3174}"/>
              </a:ext>
            </a:extLst>
          </p:cNvPr>
          <p:cNvCxnSpPr>
            <a:cxnSpLocks/>
          </p:cNvCxnSpPr>
          <p:nvPr/>
        </p:nvCxnSpPr>
        <p:spPr>
          <a:xfrm flipV="1">
            <a:off x="10274879" y="1121951"/>
            <a:ext cx="0" cy="166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1608D6CD-1812-E64F-51D4-22AE36B502A1}"/>
              </a:ext>
            </a:extLst>
          </p:cNvPr>
          <p:cNvCxnSpPr>
            <a:cxnSpLocks/>
          </p:cNvCxnSpPr>
          <p:nvPr/>
        </p:nvCxnSpPr>
        <p:spPr>
          <a:xfrm flipV="1">
            <a:off x="7575516" y="3288967"/>
            <a:ext cx="0" cy="154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50C2010-F636-5B89-76EB-E82296C83EA7}"/>
              </a:ext>
            </a:extLst>
          </p:cNvPr>
          <p:cNvCxnSpPr>
            <a:cxnSpLocks/>
          </p:cNvCxnSpPr>
          <p:nvPr/>
        </p:nvCxnSpPr>
        <p:spPr>
          <a:xfrm flipV="1">
            <a:off x="7450943" y="3288967"/>
            <a:ext cx="0" cy="143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D107F38-FBA1-B62A-BD1E-C672BE216495}"/>
              </a:ext>
            </a:extLst>
          </p:cNvPr>
          <p:cNvCxnSpPr>
            <a:cxnSpLocks/>
          </p:cNvCxnSpPr>
          <p:nvPr/>
        </p:nvCxnSpPr>
        <p:spPr>
          <a:xfrm flipV="1">
            <a:off x="7095414" y="5148580"/>
            <a:ext cx="0" cy="187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637CB9-0E8E-4137-6C1A-15DF0870C2C8}"/>
              </a:ext>
            </a:extLst>
          </p:cNvPr>
          <p:cNvCxnSpPr>
            <a:cxnSpLocks/>
          </p:cNvCxnSpPr>
          <p:nvPr/>
        </p:nvCxnSpPr>
        <p:spPr>
          <a:xfrm flipV="1">
            <a:off x="7238204" y="5172564"/>
            <a:ext cx="0" cy="163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B4FB725-5D30-309A-716C-CEC3A47336A1}"/>
              </a:ext>
            </a:extLst>
          </p:cNvPr>
          <p:cNvSpPr/>
          <p:nvPr/>
        </p:nvSpPr>
        <p:spPr>
          <a:xfrm rot="16200000">
            <a:off x="3361876" y="4389076"/>
            <a:ext cx="1377300" cy="23083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Oval 44">
            <a:extLst>
              <a:ext uri="{FF2B5EF4-FFF2-40B4-BE49-F238E27FC236}">
                <a16:creationId xmlns:a16="http://schemas.microsoft.com/office/drawing/2014/main" id="{DE1F8AC4-FC5C-C1C8-D462-57B43FDFCF02}"/>
              </a:ext>
            </a:extLst>
          </p:cNvPr>
          <p:cNvSpPr/>
          <p:nvPr/>
        </p:nvSpPr>
        <p:spPr>
          <a:xfrm rot="5400000">
            <a:off x="3942343" y="4880065"/>
            <a:ext cx="231892" cy="18656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C8226FA-BF07-2AFB-CC56-620ED3433DF1}"/>
              </a:ext>
            </a:extLst>
          </p:cNvPr>
          <p:cNvSpPr/>
          <p:nvPr/>
        </p:nvSpPr>
        <p:spPr>
          <a:xfrm>
            <a:off x="3940344" y="4560835"/>
            <a:ext cx="225597" cy="23189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889225F0-681F-41CC-2014-0A7D02C8AE22}"/>
              </a:ext>
            </a:extLst>
          </p:cNvPr>
          <p:cNvSpPr/>
          <p:nvPr/>
        </p:nvSpPr>
        <p:spPr>
          <a:xfrm>
            <a:off x="3956596" y="3940855"/>
            <a:ext cx="175018" cy="24541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7E748D0-E2EC-46A1-97E2-5BC11CA2F34B}"/>
              </a:ext>
            </a:extLst>
          </p:cNvPr>
          <p:cNvSpPr/>
          <p:nvPr/>
        </p:nvSpPr>
        <p:spPr>
          <a:xfrm>
            <a:off x="3947244" y="4269443"/>
            <a:ext cx="197667" cy="231892"/>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0DDAF56-805C-AE97-1A16-963503BA0968}"/>
              </a:ext>
            </a:extLst>
          </p:cNvPr>
          <p:cNvSpPr/>
          <p:nvPr/>
        </p:nvSpPr>
        <p:spPr>
          <a:xfrm>
            <a:off x="4162201" y="5044720"/>
            <a:ext cx="965203" cy="810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E0AB8D8F-1002-5CF9-E469-01BDB5744685}"/>
              </a:ext>
            </a:extLst>
          </p:cNvPr>
          <p:cNvSpPr/>
          <p:nvPr/>
        </p:nvSpPr>
        <p:spPr>
          <a:xfrm>
            <a:off x="5123898" y="4952414"/>
            <a:ext cx="249611" cy="26092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4</a:t>
            </a:r>
          </a:p>
        </p:txBody>
      </p:sp>
      <p:sp>
        <p:nvSpPr>
          <p:cNvPr id="57" name="Rectangle 56">
            <a:extLst>
              <a:ext uri="{FF2B5EF4-FFF2-40B4-BE49-F238E27FC236}">
                <a16:creationId xmlns:a16="http://schemas.microsoft.com/office/drawing/2014/main" id="{107649AD-615B-17B1-08BB-04300B376D08}"/>
              </a:ext>
            </a:extLst>
          </p:cNvPr>
          <p:cNvSpPr/>
          <p:nvPr/>
        </p:nvSpPr>
        <p:spPr>
          <a:xfrm>
            <a:off x="4971718" y="4213282"/>
            <a:ext cx="974978" cy="30217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5</a:t>
            </a:r>
          </a:p>
        </p:txBody>
      </p:sp>
      <p:sp>
        <p:nvSpPr>
          <p:cNvPr id="58" name="Rectangle: Rounded Corners 57">
            <a:extLst>
              <a:ext uri="{FF2B5EF4-FFF2-40B4-BE49-F238E27FC236}">
                <a16:creationId xmlns:a16="http://schemas.microsoft.com/office/drawing/2014/main" id="{4C5F1A59-1169-D907-B816-E09B6C61B2E8}"/>
              </a:ext>
            </a:extLst>
          </p:cNvPr>
          <p:cNvSpPr/>
          <p:nvPr/>
        </p:nvSpPr>
        <p:spPr>
          <a:xfrm>
            <a:off x="5290755" y="3490243"/>
            <a:ext cx="328855" cy="26092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6</a:t>
            </a:r>
          </a:p>
        </p:txBody>
      </p:sp>
      <p:sp>
        <p:nvSpPr>
          <p:cNvPr id="63" name="Chord 62">
            <a:extLst>
              <a:ext uri="{FF2B5EF4-FFF2-40B4-BE49-F238E27FC236}">
                <a16:creationId xmlns:a16="http://schemas.microsoft.com/office/drawing/2014/main" id="{88C41993-5969-D458-563E-04C42676E576}"/>
              </a:ext>
            </a:extLst>
          </p:cNvPr>
          <p:cNvSpPr/>
          <p:nvPr/>
        </p:nvSpPr>
        <p:spPr>
          <a:xfrm rot="17484360">
            <a:off x="4858671" y="2866595"/>
            <a:ext cx="249610" cy="255370"/>
          </a:xfrm>
          <a:prstGeom prst="chor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hord 70">
            <a:extLst>
              <a:ext uri="{FF2B5EF4-FFF2-40B4-BE49-F238E27FC236}">
                <a16:creationId xmlns:a16="http://schemas.microsoft.com/office/drawing/2014/main" id="{D8BB134F-CC3C-D6FC-537B-9F650B49B781}"/>
              </a:ext>
            </a:extLst>
          </p:cNvPr>
          <p:cNvSpPr/>
          <p:nvPr/>
        </p:nvSpPr>
        <p:spPr>
          <a:xfrm rot="17484360">
            <a:off x="5172439" y="2866594"/>
            <a:ext cx="249610" cy="255370"/>
          </a:xfrm>
          <a:prstGeom prst="chor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hord 76">
            <a:extLst>
              <a:ext uri="{FF2B5EF4-FFF2-40B4-BE49-F238E27FC236}">
                <a16:creationId xmlns:a16="http://schemas.microsoft.com/office/drawing/2014/main" id="{8430253D-AEF5-A151-DBBF-FFCFDCD2881F}"/>
              </a:ext>
            </a:extLst>
          </p:cNvPr>
          <p:cNvSpPr/>
          <p:nvPr/>
        </p:nvSpPr>
        <p:spPr>
          <a:xfrm rot="17497294">
            <a:off x="4537882" y="2870944"/>
            <a:ext cx="249610" cy="255370"/>
          </a:xfrm>
          <a:prstGeom prst="chor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3CEDD44-2344-40A2-6730-91942F4C1BF2}"/>
              </a:ext>
            </a:extLst>
          </p:cNvPr>
          <p:cNvSpPr/>
          <p:nvPr/>
        </p:nvSpPr>
        <p:spPr>
          <a:xfrm rot="5400000">
            <a:off x="5217267" y="3953776"/>
            <a:ext cx="430351" cy="4763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C4A95D91-E66D-7858-B21F-D19861A6B3BD}"/>
              </a:ext>
            </a:extLst>
          </p:cNvPr>
          <p:cNvSpPr/>
          <p:nvPr/>
        </p:nvSpPr>
        <p:spPr>
          <a:xfrm>
            <a:off x="5526758" y="2886443"/>
            <a:ext cx="249611" cy="236377"/>
          </a:xfrm>
          <a:prstGeom prst="round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3" name="Equals 82">
            <a:extLst>
              <a:ext uri="{FF2B5EF4-FFF2-40B4-BE49-F238E27FC236}">
                <a16:creationId xmlns:a16="http://schemas.microsoft.com/office/drawing/2014/main" id="{D025E52B-C2B2-69F0-F54C-BA80D7B9FEB5}"/>
              </a:ext>
            </a:extLst>
          </p:cNvPr>
          <p:cNvSpPr/>
          <p:nvPr/>
        </p:nvSpPr>
        <p:spPr>
          <a:xfrm>
            <a:off x="5546497" y="2847751"/>
            <a:ext cx="45719" cy="315465"/>
          </a:xfrm>
          <a:prstGeom prst="mathEqua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6" name="Equals 85">
            <a:extLst>
              <a:ext uri="{FF2B5EF4-FFF2-40B4-BE49-F238E27FC236}">
                <a16:creationId xmlns:a16="http://schemas.microsoft.com/office/drawing/2014/main" id="{C2F81BDE-4600-253A-E003-094B5DC13F28}"/>
              </a:ext>
            </a:extLst>
          </p:cNvPr>
          <p:cNvSpPr/>
          <p:nvPr/>
        </p:nvSpPr>
        <p:spPr>
          <a:xfrm>
            <a:off x="5603050" y="2844621"/>
            <a:ext cx="45719" cy="315465"/>
          </a:xfrm>
          <a:prstGeom prst="mathEqua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7" name="Equals 86">
            <a:extLst>
              <a:ext uri="{FF2B5EF4-FFF2-40B4-BE49-F238E27FC236}">
                <a16:creationId xmlns:a16="http://schemas.microsoft.com/office/drawing/2014/main" id="{651D0F59-9D54-F446-D95C-087A7865B15D}"/>
              </a:ext>
            </a:extLst>
          </p:cNvPr>
          <p:cNvSpPr/>
          <p:nvPr/>
        </p:nvSpPr>
        <p:spPr>
          <a:xfrm>
            <a:off x="5657699" y="2844621"/>
            <a:ext cx="45719" cy="315465"/>
          </a:xfrm>
          <a:prstGeom prst="mathEqua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8" name="Equals 87">
            <a:extLst>
              <a:ext uri="{FF2B5EF4-FFF2-40B4-BE49-F238E27FC236}">
                <a16:creationId xmlns:a16="http://schemas.microsoft.com/office/drawing/2014/main" id="{991DFF8D-B32E-45F9-7445-0E2F4D5CA661}"/>
              </a:ext>
            </a:extLst>
          </p:cNvPr>
          <p:cNvSpPr/>
          <p:nvPr/>
        </p:nvSpPr>
        <p:spPr>
          <a:xfrm>
            <a:off x="5714252" y="2844621"/>
            <a:ext cx="45719" cy="315465"/>
          </a:xfrm>
          <a:prstGeom prst="mathEqua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9" name="Chord 88">
            <a:extLst>
              <a:ext uri="{FF2B5EF4-FFF2-40B4-BE49-F238E27FC236}">
                <a16:creationId xmlns:a16="http://schemas.microsoft.com/office/drawing/2014/main" id="{F76343DF-7037-69E5-C5DD-F19DF0CBEAB7}"/>
              </a:ext>
            </a:extLst>
          </p:cNvPr>
          <p:cNvSpPr/>
          <p:nvPr/>
        </p:nvSpPr>
        <p:spPr>
          <a:xfrm rot="17484360">
            <a:off x="5875945" y="2818390"/>
            <a:ext cx="313536" cy="297623"/>
          </a:xfrm>
          <a:prstGeom prst="chor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5AF4A349-8820-EC03-FB75-2C4E1C788CA4}"/>
              </a:ext>
            </a:extLst>
          </p:cNvPr>
          <p:cNvSpPr/>
          <p:nvPr/>
        </p:nvSpPr>
        <p:spPr>
          <a:xfrm>
            <a:off x="6281857" y="2892747"/>
            <a:ext cx="249611" cy="236377"/>
          </a:xfrm>
          <a:prstGeom prst="round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F9E68220-C12F-F239-741F-87BFEFB4E7F2}"/>
              </a:ext>
            </a:extLst>
          </p:cNvPr>
          <p:cNvCxnSpPr>
            <a:stCxn id="91" idx="0"/>
            <a:endCxn id="91" idx="2"/>
          </p:cNvCxnSpPr>
          <p:nvPr/>
        </p:nvCxnSpPr>
        <p:spPr>
          <a:xfrm>
            <a:off x="6406663" y="2892747"/>
            <a:ext cx="0" cy="236377"/>
          </a:xfrm>
          <a:prstGeom prst="line">
            <a:avLst/>
          </a:prstGeom>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DCFF667D-4849-5F91-F192-549F11D94B55}"/>
              </a:ext>
            </a:extLst>
          </p:cNvPr>
          <p:cNvCxnSpPr/>
          <p:nvPr/>
        </p:nvCxnSpPr>
        <p:spPr>
          <a:xfrm>
            <a:off x="6489345" y="2896793"/>
            <a:ext cx="0" cy="236377"/>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16B517E7-1E40-9802-0155-53E41A46FD65}"/>
              </a:ext>
            </a:extLst>
          </p:cNvPr>
          <p:cNvCxnSpPr/>
          <p:nvPr/>
        </p:nvCxnSpPr>
        <p:spPr>
          <a:xfrm>
            <a:off x="6355863" y="2891310"/>
            <a:ext cx="0" cy="236377"/>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280DFD4E-2D0C-DC40-CF14-B1AE9C8B9ABD}"/>
              </a:ext>
            </a:extLst>
          </p:cNvPr>
          <p:cNvCxnSpPr/>
          <p:nvPr/>
        </p:nvCxnSpPr>
        <p:spPr>
          <a:xfrm>
            <a:off x="6316176" y="2896793"/>
            <a:ext cx="0" cy="236377"/>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72115A87-BA8F-BD58-7F24-977912D799CD}"/>
              </a:ext>
            </a:extLst>
          </p:cNvPr>
          <p:cNvCxnSpPr/>
          <p:nvPr/>
        </p:nvCxnSpPr>
        <p:spPr>
          <a:xfrm>
            <a:off x="6446482" y="2891309"/>
            <a:ext cx="0" cy="236377"/>
          </a:xfrm>
          <a:prstGeom prst="line">
            <a:avLst/>
          </a:prstGeom>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3FA60D0F-972B-3B30-0783-740171B1249B}"/>
              </a:ext>
            </a:extLst>
          </p:cNvPr>
          <p:cNvCxnSpPr>
            <a:cxnSpLocks/>
          </p:cNvCxnSpPr>
          <p:nvPr/>
        </p:nvCxnSpPr>
        <p:spPr>
          <a:xfrm>
            <a:off x="6278345" y="2947947"/>
            <a:ext cx="249460" cy="0"/>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C835D4D1-443C-5A71-0C2C-27B5207313A8}"/>
              </a:ext>
            </a:extLst>
          </p:cNvPr>
          <p:cNvCxnSpPr>
            <a:cxnSpLocks/>
          </p:cNvCxnSpPr>
          <p:nvPr/>
        </p:nvCxnSpPr>
        <p:spPr>
          <a:xfrm>
            <a:off x="6278194" y="2990566"/>
            <a:ext cx="249611" cy="0"/>
          </a:xfrm>
          <a:prstGeom prst="line">
            <a:avLst/>
          </a:prstGeom>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ED05D9FF-8C79-4E6C-1446-2135EDADD4DD}"/>
              </a:ext>
            </a:extLst>
          </p:cNvPr>
          <p:cNvCxnSpPr>
            <a:cxnSpLocks/>
          </p:cNvCxnSpPr>
          <p:nvPr/>
        </p:nvCxnSpPr>
        <p:spPr>
          <a:xfrm>
            <a:off x="6278194" y="3034147"/>
            <a:ext cx="249611" cy="0"/>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2E0D081E-E0C4-D904-1EED-00FC81245850}"/>
              </a:ext>
            </a:extLst>
          </p:cNvPr>
          <p:cNvCxnSpPr>
            <a:cxnSpLocks/>
          </p:cNvCxnSpPr>
          <p:nvPr/>
        </p:nvCxnSpPr>
        <p:spPr>
          <a:xfrm>
            <a:off x="6278194" y="3064746"/>
            <a:ext cx="249611" cy="0"/>
          </a:xfrm>
          <a:prstGeom prst="line">
            <a:avLst/>
          </a:prstGeom>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08733186-C0CE-81E0-2535-D4C8C52D94E0}"/>
              </a:ext>
            </a:extLst>
          </p:cNvPr>
          <p:cNvCxnSpPr>
            <a:cxnSpLocks/>
          </p:cNvCxnSpPr>
          <p:nvPr/>
        </p:nvCxnSpPr>
        <p:spPr>
          <a:xfrm>
            <a:off x="6278194" y="3100164"/>
            <a:ext cx="249611" cy="0"/>
          </a:xfrm>
          <a:prstGeom prst="line">
            <a:avLst/>
          </a:prstGeom>
        </p:spPr>
        <p:style>
          <a:lnRef idx="1">
            <a:schemeClr val="dk1"/>
          </a:lnRef>
          <a:fillRef idx="0">
            <a:schemeClr val="dk1"/>
          </a:fillRef>
          <a:effectRef idx="0">
            <a:schemeClr val="dk1"/>
          </a:effectRef>
          <a:fontRef idx="minor">
            <a:schemeClr val="tx1"/>
          </a:fontRef>
        </p:style>
      </p:cxnSp>
      <p:sp>
        <p:nvSpPr>
          <p:cNvPr id="120" name="Chord 119">
            <a:extLst>
              <a:ext uri="{FF2B5EF4-FFF2-40B4-BE49-F238E27FC236}">
                <a16:creationId xmlns:a16="http://schemas.microsoft.com/office/drawing/2014/main" id="{FED1DC45-C2D2-E5F3-85FF-DB98E9EB82D5}"/>
              </a:ext>
            </a:extLst>
          </p:cNvPr>
          <p:cNvSpPr/>
          <p:nvPr/>
        </p:nvSpPr>
        <p:spPr>
          <a:xfrm rot="1435617">
            <a:off x="6605566" y="2971587"/>
            <a:ext cx="313536" cy="297623"/>
          </a:xfrm>
          <a:prstGeom prst="chord">
            <a:avLst/>
          </a:prstGeom>
          <a:solidFill>
            <a:schemeClr val="bg2">
              <a:lumMod val="9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1" name="Chord 120">
            <a:extLst>
              <a:ext uri="{FF2B5EF4-FFF2-40B4-BE49-F238E27FC236}">
                <a16:creationId xmlns:a16="http://schemas.microsoft.com/office/drawing/2014/main" id="{D6E5B877-E080-553F-2740-FE28C1AD74DD}"/>
              </a:ext>
            </a:extLst>
          </p:cNvPr>
          <p:cNvSpPr/>
          <p:nvPr/>
        </p:nvSpPr>
        <p:spPr>
          <a:xfrm rot="1240180">
            <a:off x="6590302" y="3293317"/>
            <a:ext cx="313536" cy="297623"/>
          </a:xfrm>
          <a:prstGeom prst="chord">
            <a:avLst/>
          </a:prstGeom>
          <a:solidFill>
            <a:schemeClr val="bg2">
              <a:lumMod val="9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56719913-6698-97EE-F24C-42D4026AFFA6}"/>
              </a:ext>
            </a:extLst>
          </p:cNvPr>
          <p:cNvSpPr/>
          <p:nvPr/>
        </p:nvSpPr>
        <p:spPr>
          <a:xfrm>
            <a:off x="6489346" y="3653374"/>
            <a:ext cx="334402" cy="260925"/>
          </a:xfrm>
          <a:prstGeom prst="roundRect">
            <a:avLst/>
          </a:prstGeom>
          <a:solidFill>
            <a:schemeClr val="bg2">
              <a:lumMod val="9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C72E9E1-0C0F-9F84-0B99-CF57509F330C}"/>
              </a:ext>
            </a:extLst>
          </p:cNvPr>
          <p:cNvSpPr/>
          <p:nvPr/>
        </p:nvSpPr>
        <p:spPr>
          <a:xfrm>
            <a:off x="6975820" y="3376545"/>
            <a:ext cx="334402" cy="260925"/>
          </a:xfrm>
          <a:prstGeom prst="roundRect">
            <a:avLst/>
          </a:prstGeom>
          <a:solidFill>
            <a:schemeClr val="bg2">
              <a:lumMod val="9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4C621498-B10F-FC08-A891-E420DD13D497}"/>
              </a:ext>
            </a:extLst>
          </p:cNvPr>
          <p:cNvCxnSpPr>
            <a:cxnSpLocks/>
          </p:cNvCxnSpPr>
          <p:nvPr/>
        </p:nvCxnSpPr>
        <p:spPr>
          <a:xfrm flipV="1">
            <a:off x="7095414" y="2720873"/>
            <a:ext cx="0" cy="143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0C5A49D-7027-65FE-1C25-BC077329BC60}"/>
              </a:ext>
            </a:extLst>
          </p:cNvPr>
          <p:cNvCxnSpPr>
            <a:cxnSpLocks/>
          </p:cNvCxnSpPr>
          <p:nvPr/>
        </p:nvCxnSpPr>
        <p:spPr>
          <a:xfrm flipV="1">
            <a:off x="7249935" y="2724643"/>
            <a:ext cx="0" cy="143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7E85149-BA21-17E3-4121-B9195D3A877C}"/>
              </a:ext>
            </a:extLst>
          </p:cNvPr>
          <p:cNvCxnSpPr>
            <a:cxnSpLocks/>
          </p:cNvCxnSpPr>
          <p:nvPr/>
        </p:nvCxnSpPr>
        <p:spPr>
          <a:xfrm flipH="1" flipV="1">
            <a:off x="7960678" y="2204589"/>
            <a:ext cx="193344" cy="6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32D1B57-4AF8-B5D2-5BAC-D4FECB503FA7}"/>
              </a:ext>
            </a:extLst>
          </p:cNvPr>
          <p:cNvCxnSpPr>
            <a:cxnSpLocks/>
          </p:cNvCxnSpPr>
          <p:nvPr/>
        </p:nvCxnSpPr>
        <p:spPr>
          <a:xfrm flipH="1" flipV="1">
            <a:off x="7966413" y="2304884"/>
            <a:ext cx="193344" cy="6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9EC899C-6C39-D30C-0D37-02F70A264AA3}"/>
              </a:ext>
            </a:extLst>
          </p:cNvPr>
          <p:cNvCxnSpPr>
            <a:cxnSpLocks/>
          </p:cNvCxnSpPr>
          <p:nvPr/>
        </p:nvCxnSpPr>
        <p:spPr>
          <a:xfrm>
            <a:off x="8010525" y="2947947"/>
            <a:ext cx="22134" cy="1215033"/>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85F276E5-CA12-5D17-BE24-1CACF9E79BA2}"/>
              </a:ext>
            </a:extLst>
          </p:cNvPr>
          <p:cNvCxnSpPr>
            <a:cxnSpLocks/>
          </p:cNvCxnSpPr>
          <p:nvPr/>
        </p:nvCxnSpPr>
        <p:spPr>
          <a:xfrm flipV="1">
            <a:off x="8034078" y="4154700"/>
            <a:ext cx="1505895" cy="8280"/>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100C8ABD-0E00-1719-2F8E-B058A5DA0DC6}"/>
              </a:ext>
            </a:extLst>
          </p:cNvPr>
          <p:cNvCxnSpPr/>
          <p:nvPr/>
        </p:nvCxnSpPr>
        <p:spPr>
          <a:xfrm>
            <a:off x="6919394" y="3320002"/>
            <a:ext cx="23991" cy="11577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3" name="Straight Connector 152">
            <a:extLst>
              <a:ext uri="{FF2B5EF4-FFF2-40B4-BE49-F238E27FC236}">
                <a16:creationId xmlns:a16="http://schemas.microsoft.com/office/drawing/2014/main" id="{1939568C-0DA0-095F-2D34-D56FDD3294B3}"/>
              </a:ext>
            </a:extLst>
          </p:cNvPr>
          <p:cNvCxnSpPr/>
          <p:nvPr/>
        </p:nvCxnSpPr>
        <p:spPr>
          <a:xfrm>
            <a:off x="7911605" y="3324955"/>
            <a:ext cx="23991" cy="11577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4" name="Straight Connector 163">
            <a:extLst>
              <a:ext uri="{FF2B5EF4-FFF2-40B4-BE49-F238E27FC236}">
                <a16:creationId xmlns:a16="http://schemas.microsoft.com/office/drawing/2014/main" id="{9666C28E-04F0-0391-C63D-B87710307B84}"/>
              </a:ext>
            </a:extLst>
          </p:cNvPr>
          <p:cNvCxnSpPr>
            <a:cxnSpLocks/>
          </p:cNvCxnSpPr>
          <p:nvPr/>
        </p:nvCxnSpPr>
        <p:spPr>
          <a:xfrm flipH="1" flipV="1">
            <a:off x="7938068" y="3476325"/>
            <a:ext cx="193344" cy="6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C29806A-D3EC-37C2-BD30-BF97E8F97444}"/>
              </a:ext>
            </a:extLst>
          </p:cNvPr>
          <p:cNvCxnSpPr>
            <a:cxnSpLocks/>
          </p:cNvCxnSpPr>
          <p:nvPr/>
        </p:nvCxnSpPr>
        <p:spPr>
          <a:xfrm flipH="1" flipV="1">
            <a:off x="7924890" y="3672243"/>
            <a:ext cx="193344" cy="6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90D2C1A-FEDD-C9F9-E7CE-5E5C35EC5F34}"/>
              </a:ext>
            </a:extLst>
          </p:cNvPr>
          <p:cNvCxnSpPr>
            <a:cxnSpLocks/>
          </p:cNvCxnSpPr>
          <p:nvPr/>
        </p:nvCxnSpPr>
        <p:spPr>
          <a:xfrm flipV="1">
            <a:off x="8976979" y="4115614"/>
            <a:ext cx="0" cy="154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31F5B2A-CDE1-D9B5-A045-5F8EE3709CE8}"/>
              </a:ext>
            </a:extLst>
          </p:cNvPr>
          <p:cNvCxnSpPr>
            <a:cxnSpLocks/>
          </p:cNvCxnSpPr>
          <p:nvPr/>
        </p:nvCxnSpPr>
        <p:spPr>
          <a:xfrm flipV="1">
            <a:off x="9135856" y="4128936"/>
            <a:ext cx="0" cy="154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51BD45C-CBDE-D28C-6C4C-D6A39EF8A3CB}"/>
              </a:ext>
            </a:extLst>
          </p:cNvPr>
          <p:cNvCxnSpPr>
            <a:cxnSpLocks/>
          </p:cNvCxnSpPr>
          <p:nvPr/>
        </p:nvCxnSpPr>
        <p:spPr>
          <a:xfrm>
            <a:off x="2432626" y="2755985"/>
            <a:ext cx="0" cy="8524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76" name="Straight Connector 175">
            <a:extLst>
              <a:ext uri="{FF2B5EF4-FFF2-40B4-BE49-F238E27FC236}">
                <a16:creationId xmlns:a16="http://schemas.microsoft.com/office/drawing/2014/main" id="{83151D24-F2BE-3563-DB31-20EE508FDF29}"/>
              </a:ext>
            </a:extLst>
          </p:cNvPr>
          <p:cNvCxnSpPr>
            <a:cxnSpLocks/>
          </p:cNvCxnSpPr>
          <p:nvPr/>
        </p:nvCxnSpPr>
        <p:spPr>
          <a:xfrm>
            <a:off x="2426481" y="2758098"/>
            <a:ext cx="5478" cy="8296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1" name="Straight Connector 180">
            <a:extLst>
              <a:ext uri="{FF2B5EF4-FFF2-40B4-BE49-F238E27FC236}">
                <a16:creationId xmlns:a16="http://schemas.microsoft.com/office/drawing/2014/main" id="{05BA1052-CA53-CA8C-8E8E-8AA355A71F58}"/>
              </a:ext>
            </a:extLst>
          </p:cNvPr>
          <p:cNvCxnSpPr>
            <a:cxnSpLocks/>
          </p:cNvCxnSpPr>
          <p:nvPr/>
        </p:nvCxnSpPr>
        <p:spPr>
          <a:xfrm flipH="1">
            <a:off x="3713768" y="3120397"/>
            <a:ext cx="2194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3041803-FACE-8A19-6031-DAFFA366AFFD}"/>
              </a:ext>
            </a:extLst>
          </p:cNvPr>
          <p:cNvCxnSpPr>
            <a:cxnSpLocks/>
          </p:cNvCxnSpPr>
          <p:nvPr/>
        </p:nvCxnSpPr>
        <p:spPr>
          <a:xfrm flipH="1">
            <a:off x="3713768" y="2980312"/>
            <a:ext cx="2194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1FB29221-504D-FB3A-5F66-A09990F576B1}"/>
              </a:ext>
            </a:extLst>
          </p:cNvPr>
          <p:cNvSpPr/>
          <p:nvPr/>
        </p:nvSpPr>
        <p:spPr>
          <a:xfrm>
            <a:off x="2679553" y="2790703"/>
            <a:ext cx="264361" cy="18306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88" name="Rectangle 187">
            <a:extLst>
              <a:ext uri="{FF2B5EF4-FFF2-40B4-BE49-F238E27FC236}">
                <a16:creationId xmlns:a16="http://schemas.microsoft.com/office/drawing/2014/main" id="{DD8122A4-637D-3D66-A47D-6F26C10FC1F3}"/>
              </a:ext>
            </a:extLst>
          </p:cNvPr>
          <p:cNvSpPr/>
          <p:nvPr/>
        </p:nvSpPr>
        <p:spPr>
          <a:xfrm>
            <a:off x="3431645" y="4922404"/>
            <a:ext cx="264361" cy="18306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89" name="TextBox 188">
            <a:extLst>
              <a:ext uri="{FF2B5EF4-FFF2-40B4-BE49-F238E27FC236}">
                <a16:creationId xmlns:a16="http://schemas.microsoft.com/office/drawing/2014/main" id="{0F052D0E-3FFA-0828-85C4-6A1502798B6A}"/>
              </a:ext>
            </a:extLst>
          </p:cNvPr>
          <p:cNvSpPr txBox="1"/>
          <p:nvPr/>
        </p:nvSpPr>
        <p:spPr>
          <a:xfrm>
            <a:off x="4080590" y="4231902"/>
            <a:ext cx="353943" cy="369332"/>
          </a:xfrm>
          <a:prstGeom prst="rect">
            <a:avLst/>
          </a:prstGeom>
          <a:noFill/>
        </p:spPr>
        <p:txBody>
          <a:bodyPr vert="vert270" wrap="square" rtlCol="0">
            <a:spAutoFit/>
          </a:bodyPr>
          <a:lstStyle/>
          <a:p>
            <a:r>
              <a:rPr lang="en-US" sz="1100" dirty="0"/>
              <a:t>3</a:t>
            </a:r>
          </a:p>
        </p:txBody>
      </p:sp>
      <p:sp>
        <p:nvSpPr>
          <p:cNvPr id="190" name="Right Bracket 189">
            <a:extLst>
              <a:ext uri="{FF2B5EF4-FFF2-40B4-BE49-F238E27FC236}">
                <a16:creationId xmlns:a16="http://schemas.microsoft.com/office/drawing/2014/main" id="{EAB3EEE5-9668-35D4-9D4B-195DCE8FBE85}"/>
              </a:ext>
            </a:extLst>
          </p:cNvPr>
          <p:cNvSpPr/>
          <p:nvPr/>
        </p:nvSpPr>
        <p:spPr>
          <a:xfrm rot="5400000">
            <a:off x="4955698" y="2743979"/>
            <a:ext cx="55554" cy="821821"/>
          </a:xfrm>
          <a:prstGeom prst="rightBracket">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1" name="TextBox 190">
            <a:extLst>
              <a:ext uri="{FF2B5EF4-FFF2-40B4-BE49-F238E27FC236}">
                <a16:creationId xmlns:a16="http://schemas.microsoft.com/office/drawing/2014/main" id="{3F5C0218-8E4D-D820-5CAB-C078A86EA3A0}"/>
              </a:ext>
            </a:extLst>
          </p:cNvPr>
          <p:cNvSpPr txBox="1"/>
          <p:nvPr/>
        </p:nvSpPr>
        <p:spPr>
          <a:xfrm>
            <a:off x="4868198" y="3143785"/>
            <a:ext cx="261758" cy="261610"/>
          </a:xfrm>
          <a:prstGeom prst="rect">
            <a:avLst/>
          </a:prstGeom>
          <a:noFill/>
        </p:spPr>
        <p:txBody>
          <a:bodyPr wrap="square" rtlCol="0">
            <a:spAutoFit/>
          </a:bodyPr>
          <a:lstStyle/>
          <a:p>
            <a:r>
              <a:rPr lang="en-US" sz="1100" dirty="0"/>
              <a:t>7</a:t>
            </a:r>
          </a:p>
        </p:txBody>
      </p:sp>
      <p:sp>
        <p:nvSpPr>
          <p:cNvPr id="192" name="Rectangle 191">
            <a:extLst>
              <a:ext uri="{FF2B5EF4-FFF2-40B4-BE49-F238E27FC236}">
                <a16:creationId xmlns:a16="http://schemas.microsoft.com/office/drawing/2014/main" id="{E3C1D96B-8838-D626-F00D-6B5055ACE179}"/>
              </a:ext>
            </a:extLst>
          </p:cNvPr>
          <p:cNvSpPr/>
          <p:nvPr/>
        </p:nvSpPr>
        <p:spPr>
          <a:xfrm>
            <a:off x="5528387" y="3127344"/>
            <a:ext cx="264361" cy="18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8</a:t>
            </a:r>
          </a:p>
        </p:txBody>
      </p:sp>
      <p:sp>
        <p:nvSpPr>
          <p:cNvPr id="193" name="Rectangle 192">
            <a:extLst>
              <a:ext uri="{FF2B5EF4-FFF2-40B4-BE49-F238E27FC236}">
                <a16:creationId xmlns:a16="http://schemas.microsoft.com/office/drawing/2014/main" id="{1C0BA903-9FB3-938D-3FBF-0093377530DE}"/>
              </a:ext>
            </a:extLst>
          </p:cNvPr>
          <p:cNvSpPr/>
          <p:nvPr/>
        </p:nvSpPr>
        <p:spPr>
          <a:xfrm>
            <a:off x="5917048" y="3113752"/>
            <a:ext cx="264361" cy="18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9</a:t>
            </a:r>
          </a:p>
        </p:txBody>
      </p:sp>
      <p:sp>
        <p:nvSpPr>
          <p:cNvPr id="194" name="Rectangle 193">
            <a:extLst>
              <a:ext uri="{FF2B5EF4-FFF2-40B4-BE49-F238E27FC236}">
                <a16:creationId xmlns:a16="http://schemas.microsoft.com/office/drawing/2014/main" id="{7431CC2B-7E9D-68D4-F404-72900C0A4E41}"/>
              </a:ext>
            </a:extLst>
          </p:cNvPr>
          <p:cNvSpPr/>
          <p:nvPr/>
        </p:nvSpPr>
        <p:spPr>
          <a:xfrm>
            <a:off x="6200049" y="3129542"/>
            <a:ext cx="398410" cy="18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10</a:t>
            </a:r>
          </a:p>
        </p:txBody>
      </p:sp>
      <p:sp>
        <p:nvSpPr>
          <p:cNvPr id="195" name="Right Bracket 194">
            <a:extLst>
              <a:ext uri="{FF2B5EF4-FFF2-40B4-BE49-F238E27FC236}">
                <a16:creationId xmlns:a16="http://schemas.microsoft.com/office/drawing/2014/main" id="{B97C9DD4-0D50-9130-B3C6-BC3C051072C1}"/>
              </a:ext>
            </a:extLst>
          </p:cNvPr>
          <p:cNvSpPr/>
          <p:nvPr/>
        </p:nvSpPr>
        <p:spPr>
          <a:xfrm rot="10800000">
            <a:off x="6550901" y="3039117"/>
            <a:ext cx="45719" cy="504243"/>
          </a:xfrm>
          <a:prstGeom prst="rightBracket">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7" name="TextBox 196">
            <a:extLst>
              <a:ext uri="{FF2B5EF4-FFF2-40B4-BE49-F238E27FC236}">
                <a16:creationId xmlns:a16="http://schemas.microsoft.com/office/drawing/2014/main" id="{38DA4248-51EF-18C8-52C8-13CA2AA9F643}"/>
              </a:ext>
            </a:extLst>
          </p:cNvPr>
          <p:cNvSpPr txBox="1"/>
          <p:nvPr/>
        </p:nvSpPr>
        <p:spPr>
          <a:xfrm>
            <a:off x="6296434" y="3284989"/>
            <a:ext cx="353943" cy="309729"/>
          </a:xfrm>
          <a:prstGeom prst="rect">
            <a:avLst/>
          </a:prstGeom>
          <a:noFill/>
        </p:spPr>
        <p:txBody>
          <a:bodyPr vert="vert" wrap="square" rtlCol="0">
            <a:spAutoFit/>
          </a:bodyPr>
          <a:lstStyle/>
          <a:p>
            <a:r>
              <a:rPr lang="en-US" sz="1100" dirty="0"/>
              <a:t>11</a:t>
            </a:r>
          </a:p>
        </p:txBody>
      </p:sp>
      <p:sp>
        <p:nvSpPr>
          <p:cNvPr id="198" name="TextBox 197">
            <a:extLst>
              <a:ext uri="{FF2B5EF4-FFF2-40B4-BE49-F238E27FC236}">
                <a16:creationId xmlns:a16="http://schemas.microsoft.com/office/drawing/2014/main" id="{737D6006-D6D8-0059-2307-C0657182EF1B}"/>
              </a:ext>
            </a:extLst>
          </p:cNvPr>
          <p:cNvSpPr txBox="1"/>
          <p:nvPr/>
        </p:nvSpPr>
        <p:spPr>
          <a:xfrm>
            <a:off x="6211013" y="3666160"/>
            <a:ext cx="353943" cy="309729"/>
          </a:xfrm>
          <a:prstGeom prst="rect">
            <a:avLst/>
          </a:prstGeom>
          <a:noFill/>
        </p:spPr>
        <p:txBody>
          <a:bodyPr vert="vert" wrap="square" rtlCol="0">
            <a:spAutoFit/>
          </a:bodyPr>
          <a:lstStyle/>
          <a:p>
            <a:r>
              <a:rPr lang="en-US" sz="1100" dirty="0"/>
              <a:t>12</a:t>
            </a:r>
          </a:p>
        </p:txBody>
      </p:sp>
      <p:sp>
        <p:nvSpPr>
          <p:cNvPr id="199" name="TextBox 198">
            <a:extLst>
              <a:ext uri="{FF2B5EF4-FFF2-40B4-BE49-F238E27FC236}">
                <a16:creationId xmlns:a16="http://schemas.microsoft.com/office/drawing/2014/main" id="{50C64486-AA6E-3636-CEA5-571FF65AC5F4}"/>
              </a:ext>
            </a:extLst>
          </p:cNvPr>
          <p:cNvSpPr txBox="1"/>
          <p:nvPr/>
        </p:nvSpPr>
        <p:spPr>
          <a:xfrm>
            <a:off x="7221214" y="3383082"/>
            <a:ext cx="353943" cy="309729"/>
          </a:xfrm>
          <a:prstGeom prst="rect">
            <a:avLst/>
          </a:prstGeom>
          <a:noFill/>
        </p:spPr>
        <p:txBody>
          <a:bodyPr vert="vert" wrap="square" rtlCol="0">
            <a:spAutoFit/>
          </a:bodyPr>
          <a:lstStyle/>
          <a:p>
            <a:r>
              <a:rPr lang="en-US" sz="1100" dirty="0"/>
              <a:t>13</a:t>
            </a:r>
          </a:p>
        </p:txBody>
      </p:sp>
      <p:sp>
        <p:nvSpPr>
          <p:cNvPr id="200" name="TextBox 199">
            <a:extLst>
              <a:ext uri="{FF2B5EF4-FFF2-40B4-BE49-F238E27FC236}">
                <a16:creationId xmlns:a16="http://schemas.microsoft.com/office/drawing/2014/main" id="{F6135979-B9B3-1936-1951-46429060F5A1}"/>
              </a:ext>
            </a:extLst>
          </p:cNvPr>
          <p:cNvSpPr txBox="1"/>
          <p:nvPr/>
        </p:nvSpPr>
        <p:spPr>
          <a:xfrm>
            <a:off x="6592292" y="5963565"/>
            <a:ext cx="3541291" cy="784830"/>
          </a:xfrm>
          <a:prstGeom prst="rect">
            <a:avLst/>
          </a:prstGeom>
          <a:noFill/>
        </p:spPr>
        <p:txBody>
          <a:bodyPr wrap="square" rtlCol="0">
            <a:spAutoFit/>
          </a:bodyPr>
          <a:lstStyle/>
          <a:p>
            <a:pPr marL="228600" indent="-228600">
              <a:buFont typeface="+mj-lt"/>
              <a:buAutoNum type="arabicPeriod"/>
            </a:pPr>
            <a:r>
              <a:rPr lang="en-US" sz="900" dirty="0">
                <a:latin typeface="Times New Roman" panose="02020603050405020304" pitchFamily="18" charset="0"/>
                <a:cs typeface="Times New Roman" panose="02020603050405020304" pitchFamily="18" charset="0"/>
              </a:rPr>
              <a:t>Weight machine</a:t>
            </a:r>
          </a:p>
          <a:p>
            <a:pPr marL="228600" indent="-228600">
              <a:buFont typeface="+mj-lt"/>
              <a:buAutoNum type="arabicPeriod"/>
            </a:pPr>
            <a:r>
              <a:rPr lang="en-US" sz="900" dirty="0">
                <a:latin typeface="Times New Roman" panose="02020603050405020304" pitchFamily="18" charset="0"/>
                <a:cs typeface="Times New Roman" panose="02020603050405020304" pitchFamily="18" charset="0"/>
              </a:rPr>
              <a:t>Weight </a:t>
            </a:r>
            <a:r>
              <a:rPr lang="en-US" sz="900" dirty="0" err="1">
                <a:latin typeface="Times New Roman" panose="02020603050405020304" pitchFamily="18" charset="0"/>
                <a:cs typeface="Times New Roman" panose="02020603050405020304" pitchFamily="18" charset="0"/>
              </a:rPr>
              <a:t>machin</a:t>
            </a:r>
            <a:endParaRPr lang="en-US" sz="9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900" dirty="0">
                <a:latin typeface="Times New Roman" panose="02020603050405020304" pitchFamily="18" charset="0"/>
                <a:cs typeface="Times New Roman" panose="02020603050405020304" pitchFamily="18" charset="0"/>
              </a:rPr>
              <a:t>Washing area</a:t>
            </a:r>
          </a:p>
          <a:p>
            <a:pPr marL="228600" indent="-228600">
              <a:buFont typeface="+mj-lt"/>
              <a:buAutoNum type="arabicPeriod"/>
            </a:pPr>
            <a:r>
              <a:rPr lang="en-US" sz="900" dirty="0">
                <a:latin typeface="Times New Roman" panose="02020603050405020304" pitchFamily="18" charset="0"/>
                <a:cs typeface="Times New Roman" panose="02020603050405020304" pitchFamily="18" charset="0"/>
              </a:rPr>
              <a:t>Peeler</a:t>
            </a:r>
          </a:p>
          <a:p>
            <a:endParaRPr lang="en-US" sz="900" dirty="0"/>
          </a:p>
        </p:txBody>
      </p:sp>
      <p:sp>
        <p:nvSpPr>
          <p:cNvPr id="201" name="TextBox 200">
            <a:extLst>
              <a:ext uri="{FF2B5EF4-FFF2-40B4-BE49-F238E27FC236}">
                <a16:creationId xmlns:a16="http://schemas.microsoft.com/office/drawing/2014/main" id="{94F19D36-7E5D-378E-0E85-CA2003BC0FDD}"/>
              </a:ext>
            </a:extLst>
          </p:cNvPr>
          <p:cNvSpPr txBox="1"/>
          <p:nvPr/>
        </p:nvSpPr>
        <p:spPr>
          <a:xfrm>
            <a:off x="7654179" y="5980370"/>
            <a:ext cx="1640439"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  Table</a:t>
            </a:r>
          </a:p>
          <a:p>
            <a:r>
              <a:rPr lang="en-US" sz="800" dirty="0">
                <a:latin typeface="Times New Roman" panose="02020603050405020304" pitchFamily="18" charset="0"/>
                <a:cs typeface="Times New Roman" panose="02020603050405020304" pitchFamily="18" charset="0"/>
              </a:rPr>
              <a:t>6.  Cubing Machine</a:t>
            </a:r>
          </a:p>
          <a:p>
            <a:r>
              <a:rPr lang="en-US" sz="800" dirty="0">
                <a:latin typeface="Times New Roman" panose="02020603050405020304" pitchFamily="18" charset="0"/>
                <a:cs typeface="Times New Roman" panose="02020603050405020304" pitchFamily="18" charset="0"/>
              </a:rPr>
              <a:t>7.  Blanching </a:t>
            </a:r>
          </a:p>
          <a:p>
            <a:r>
              <a:rPr lang="en-US" sz="800" dirty="0">
                <a:latin typeface="Times New Roman" panose="02020603050405020304" pitchFamily="18" charset="0"/>
                <a:cs typeface="Times New Roman" panose="02020603050405020304" pitchFamily="18" charset="0"/>
              </a:rPr>
              <a:t>8.  Screen</a:t>
            </a:r>
          </a:p>
          <a:p>
            <a:r>
              <a:rPr lang="en-US" sz="800" dirty="0">
                <a:latin typeface="Times New Roman" panose="02020603050405020304" pitchFamily="18" charset="0"/>
                <a:cs typeface="Times New Roman" panose="02020603050405020304" pitchFamily="18" charset="0"/>
              </a:rPr>
              <a:t>9.  Sugar solution preparation </a:t>
            </a:r>
          </a:p>
        </p:txBody>
      </p:sp>
      <p:sp>
        <p:nvSpPr>
          <p:cNvPr id="203" name="TextBox 202">
            <a:extLst>
              <a:ext uri="{FF2B5EF4-FFF2-40B4-BE49-F238E27FC236}">
                <a16:creationId xmlns:a16="http://schemas.microsoft.com/office/drawing/2014/main" id="{E2D99CBC-42F1-DF4B-CB69-5A7009B5A535}"/>
              </a:ext>
            </a:extLst>
          </p:cNvPr>
          <p:cNvSpPr txBox="1"/>
          <p:nvPr/>
        </p:nvSpPr>
        <p:spPr>
          <a:xfrm>
            <a:off x="8857296" y="5971523"/>
            <a:ext cx="1640439"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  Screening  </a:t>
            </a:r>
          </a:p>
          <a:p>
            <a:r>
              <a:rPr lang="en-US" sz="800" dirty="0">
                <a:latin typeface="Times New Roman" panose="02020603050405020304" pitchFamily="18" charset="0"/>
                <a:cs typeface="Times New Roman" panose="02020603050405020304" pitchFamily="18" charset="0"/>
              </a:rPr>
              <a:t>11.  Adding color </a:t>
            </a:r>
          </a:p>
          <a:p>
            <a:r>
              <a:rPr lang="en-US" sz="800" dirty="0">
                <a:latin typeface="Times New Roman" panose="02020603050405020304" pitchFamily="18" charset="0"/>
                <a:cs typeface="Times New Roman" panose="02020603050405020304" pitchFamily="18" charset="0"/>
              </a:rPr>
              <a:t>12. Tray drier </a:t>
            </a:r>
          </a:p>
          <a:p>
            <a:r>
              <a:rPr lang="en-US" sz="800" dirty="0">
                <a:latin typeface="Times New Roman" panose="02020603050405020304" pitchFamily="18" charset="0"/>
                <a:cs typeface="Times New Roman" panose="02020603050405020304" pitchFamily="18" charset="0"/>
              </a:rPr>
              <a:t>13. Packaging machine </a:t>
            </a:r>
          </a:p>
        </p:txBody>
      </p:sp>
    </p:spTree>
    <p:extLst>
      <p:ext uri="{BB962C8B-B14F-4D97-AF65-F5344CB8AC3E}">
        <p14:creationId xmlns:p14="http://schemas.microsoft.com/office/powerpoint/2010/main" val="95798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697D71-61B0-5BA0-5727-F9EE7A43BB99}"/>
              </a:ext>
            </a:extLst>
          </p:cNvPr>
          <p:cNvSpPr/>
          <p:nvPr/>
        </p:nvSpPr>
        <p:spPr>
          <a:xfrm>
            <a:off x="0" y="122670"/>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LAB TEST</a:t>
            </a:r>
          </a:p>
        </p:txBody>
      </p:sp>
      <p:pic>
        <p:nvPicPr>
          <p:cNvPr id="2" name="Picture Placeholder 3">
            <a:extLst>
              <a:ext uri="{FF2B5EF4-FFF2-40B4-BE49-F238E27FC236}">
                <a16:creationId xmlns:a16="http://schemas.microsoft.com/office/drawing/2014/main" id="{F14A97F9-A704-B1EA-BC92-8494FCC581ED}"/>
              </a:ext>
            </a:extLst>
          </p:cNvPr>
          <p:cNvPicPr>
            <a:picLocks noChangeAspect="1"/>
          </p:cNvPicPr>
          <p:nvPr/>
        </p:nvPicPr>
        <p:blipFill>
          <a:blip r:embed="rId2"/>
          <a:srcRect t="11002" b="11002"/>
          <a:stretch>
            <a:fillRect/>
          </a:stretch>
        </p:blipFill>
        <p:spPr>
          <a:xfrm>
            <a:off x="11236036" y="6089035"/>
            <a:ext cx="955964" cy="768965"/>
          </a:xfrm>
          <a:prstGeom prst="rect">
            <a:avLst/>
          </a:prstGeom>
        </p:spPr>
      </p:pic>
      <p:sp>
        <p:nvSpPr>
          <p:cNvPr id="3" name="TextBox 2">
            <a:extLst>
              <a:ext uri="{FF2B5EF4-FFF2-40B4-BE49-F238E27FC236}">
                <a16:creationId xmlns:a16="http://schemas.microsoft.com/office/drawing/2014/main" id="{167D36FF-62D5-0C5C-4CDB-C25C1DA81088}"/>
              </a:ext>
            </a:extLst>
          </p:cNvPr>
          <p:cNvSpPr txBox="1"/>
          <p:nvPr/>
        </p:nvSpPr>
        <p:spPr>
          <a:xfrm>
            <a:off x="1696194" y="1340593"/>
            <a:ext cx="8556171" cy="3539430"/>
          </a:xfrm>
          <a:prstGeom prst="rect">
            <a:avLst/>
          </a:prstGeom>
          <a:noFill/>
        </p:spPr>
        <p:txBody>
          <a:bodyPr wrap="square" rtlCol="0">
            <a:spAutoFit/>
          </a:bodyPr>
          <a:lstStyle/>
          <a:p>
            <a:pPr algn="l" fontAlgn="base"/>
            <a:r>
              <a:rPr lang="en-US" sz="2800" b="1" i="0" dirty="0">
                <a:effectLst/>
                <a:latin typeface="Times New Roman" panose="02020603050405020304" pitchFamily="18" charset="0"/>
                <a:cs typeface="Times New Roman" panose="02020603050405020304" pitchFamily="18" charset="0"/>
              </a:rPr>
              <a:t>Tutti Frutti Manufacturing Quality Specification:</a:t>
            </a:r>
          </a:p>
          <a:p>
            <a:pPr algn="l" fontAlgn="base">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sz="2400" b="1" i="0" dirty="0">
                <a:effectLst/>
                <a:latin typeface="Times New Roman" panose="02020603050405020304" pitchFamily="18" charset="0"/>
                <a:cs typeface="Times New Roman" panose="02020603050405020304" pitchFamily="18" charset="0"/>
              </a:rPr>
              <a:t>Moisture test</a:t>
            </a:r>
            <a:r>
              <a:rPr lang="en-US" sz="2400" i="0" dirty="0">
                <a:effectLst/>
                <a:latin typeface="Times New Roman" panose="02020603050405020304" pitchFamily="18" charset="0"/>
                <a:cs typeface="Times New Roman" panose="02020603050405020304" pitchFamily="18" charset="0"/>
              </a:rPr>
              <a:t>: The moisture content of the product at the time of packing should not exceed 6%(Moisture Test).</a:t>
            </a:r>
          </a:p>
          <a:p>
            <a:pPr algn="l" fontAlgn="base"/>
            <a:endParaRPr lang="en-US" sz="2400" i="0" dirty="0">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sz="2400" b="1" i="0" dirty="0">
                <a:effectLst/>
                <a:latin typeface="Times New Roman" panose="02020603050405020304" pitchFamily="18" charset="0"/>
                <a:cs typeface="Times New Roman" panose="02020603050405020304" pitchFamily="18" charset="0"/>
              </a:rPr>
              <a:t>Microbiological test</a:t>
            </a:r>
            <a:r>
              <a:rPr lang="en-US" sz="2400" i="0" dirty="0">
                <a:effectLst/>
                <a:latin typeface="Times New Roman" panose="02020603050405020304" pitchFamily="18" charset="0"/>
                <a:cs typeface="Times New Roman" panose="02020603050405020304" pitchFamily="18" charset="0"/>
              </a:rPr>
              <a:t>: Mold and fungal growth should be absent. It should also test negative for coliforms, salmonella, and streptococci.</a:t>
            </a:r>
          </a:p>
          <a:p>
            <a:pPr algn="l" fontAlgn="base"/>
            <a:endParaRPr lang="en-US" sz="2400" i="0" dirty="0">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Brix test: </a:t>
            </a:r>
            <a:r>
              <a:rPr lang="en-US" sz="2400" dirty="0">
                <a:latin typeface="Times New Roman" panose="02020603050405020304" pitchFamily="18" charset="0"/>
                <a:cs typeface="Times New Roman" panose="02020603050405020304" pitchFamily="18" charset="0"/>
              </a:rPr>
              <a:t>Sugar impurities test.</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711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00px-2020_Refraktometr.jpg">
            <a:extLst>
              <a:ext uri="{FF2B5EF4-FFF2-40B4-BE49-F238E27FC236}">
                <a16:creationId xmlns:a16="http://schemas.microsoft.com/office/drawing/2014/main" id="{D94DBEB6-7B38-816F-E05E-27E3292913F1}"/>
              </a:ext>
            </a:extLst>
          </p:cNvPr>
          <p:cNvPicPr>
            <a:picLocks noChangeAspect="1"/>
          </p:cNvPicPr>
          <p:nvPr/>
        </p:nvPicPr>
        <p:blipFill>
          <a:blip r:embed="rId2" cstate="print"/>
          <a:stretch>
            <a:fillRect/>
          </a:stretch>
        </p:blipFill>
        <p:spPr>
          <a:xfrm>
            <a:off x="196952" y="1040994"/>
            <a:ext cx="3137092" cy="2110155"/>
          </a:xfrm>
          <a:prstGeom prst="rect">
            <a:avLst/>
          </a:prstGeom>
        </p:spPr>
      </p:pic>
      <p:pic>
        <p:nvPicPr>
          <p:cNvPr id="13" name="Picture 12" descr="WhatsApp Image 2023-03-14 at 8.38.41 AM.jpeg">
            <a:extLst>
              <a:ext uri="{FF2B5EF4-FFF2-40B4-BE49-F238E27FC236}">
                <a16:creationId xmlns:a16="http://schemas.microsoft.com/office/drawing/2014/main" id="{F53BD32B-3787-E244-1A63-AEF9BB593814}"/>
              </a:ext>
            </a:extLst>
          </p:cNvPr>
          <p:cNvPicPr>
            <a:picLocks noChangeAspect="1"/>
          </p:cNvPicPr>
          <p:nvPr/>
        </p:nvPicPr>
        <p:blipFill>
          <a:blip r:embed="rId3"/>
          <a:stretch>
            <a:fillRect/>
          </a:stretch>
        </p:blipFill>
        <p:spPr>
          <a:xfrm>
            <a:off x="4791105" y="803023"/>
            <a:ext cx="2552260" cy="2305937"/>
          </a:xfrm>
          <a:prstGeom prst="rect">
            <a:avLst/>
          </a:prstGeom>
        </p:spPr>
      </p:pic>
      <p:sp>
        <p:nvSpPr>
          <p:cNvPr id="14" name="TextBox 13">
            <a:extLst>
              <a:ext uri="{FF2B5EF4-FFF2-40B4-BE49-F238E27FC236}">
                <a16:creationId xmlns:a16="http://schemas.microsoft.com/office/drawing/2014/main" id="{3E6485AC-079C-FB2A-8CA7-4A4C058337BB}"/>
              </a:ext>
            </a:extLst>
          </p:cNvPr>
          <p:cNvSpPr txBox="1"/>
          <p:nvPr/>
        </p:nvSpPr>
        <p:spPr>
          <a:xfrm>
            <a:off x="717452" y="3446576"/>
            <a:ext cx="2349304" cy="646331"/>
          </a:xfrm>
          <a:prstGeom prst="rect">
            <a:avLst/>
          </a:prstGeom>
          <a:noFill/>
        </p:spPr>
        <p:txBody>
          <a:bodyPr wrap="square" rtlCol="0">
            <a:spAutoFit/>
          </a:bodyPr>
          <a:lstStyle/>
          <a:p>
            <a:pPr algn="ctr"/>
            <a:r>
              <a:rPr lang="en-US" dirty="0" err="1"/>
              <a:t>Refracto</a:t>
            </a:r>
            <a:r>
              <a:rPr lang="en-US" dirty="0"/>
              <a:t> meter</a:t>
            </a:r>
          </a:p>
          <a:p>
            <a:pPr algn="ctr"/>
            <a:r>
              <a:rPr lang="en-US" dirty="0"/>
              <a:t>(17,000/-)</a:t>
            </a:r>
          </a:p>
        </p:txBody>
      </p:sp>
      <p:sp>
        <p:nvSpPr>
          <p:cNvPr id="15" name="TextBox 14">
            <a:extLst>
              <a:ext uri="{FF2B5EF4-FFF2-40B4-BE49-F238E27FC236}">
                <a16:creationId xmlns:a16="http://schemas.microsoft.com/office/drawing/2014/main" id="{AF123CFB-2829-C7D4-AE93-B57A8D6620EA}"/>
              </a:ext>
            </a:extLst>
          </p:cNvPr>
          <p:cNvSpPr txBox="1"/>
          <p:nvPr/>
        </p:nvSpPr>
        <p:spPr>
          <a:xfrm>
            <a:off x="4853348" y="3305899"/>
            <a:ext cx="2349304" cy="646331"/>
          </a:xfrm>
          <a:prstGeom prst="rect">
            <a:avLst/>
          </a:prstGeom>
          <a:noFill/>
        </p:spPr>
        <p:txBody>
          <a:bodyPr wrap="square" rtlCol="0">
            <a:spAutoFit/>
          </a:bodyPr>
          <a:lstStyle/>
          <a:p>
            <a:pPr algn="ctr"/>
            <a:r>
              <a:rPr lang="en-US" dirty="0"/>
              <a:t>Weighing machine</a:t>
            </a:r>
          </a:p>
          <a:p>
            <a:pPr algn="ctr"/>
            <a:r>
              <a:rPr lang="en-US" dirty="0"/>
              <a:t>(2,500/-)</a:t>
            </a:r>
          </a:p>
        </p:txBody>
      </p:sp>
      <p:sp>
        <p:nvSpPr>
          <p:cNvPr id="16" name="TextBox 15">
            <a:extLst>
              <a:ext uri="{FF2B5EF4-FFF2-40B4-BE49-F238E27FC236}">
                <a16:creationId xmlns:a16="http://schemas.microsoft.com/office/drawing/2014/main" id="{BCF0A2E9-CCD0-94A0-127D-1FCF64736BE9}"/>
              </a:ext>
            </a:extLst>
          </p:cNvPr>
          <p:cNvSpPr txBox="1"/>
          <p:nvPr/>
        </p:nvSpPr>
        <p:spPr>
          <a:xfrm>
            <a:off x="9608235" y="3390300"/>
            <a:ext cx="2349304" cy="646331"/>
          </a:xfrm>
          <a:prstGeom prst="rect">
            <a:avLst/>
          </a:prstGeom>
          <a:noFill/>
        </p:spPr>
        <p:txBody>
          <a:bodyPr wrap="square" rtlCol="0">
            <a:spAutoFit/>
          </a:bodyPr>
          <a:lstStyle/>
          <a:p>
            <a:pPr algn="ctr"/>
            <a:r>
              <a:rPr lang="en-US" dirty="0"/>
              <a:t>Hot air oven</a:t>
            </a:r>
          </a:p>
          <a:p>
            <a:pPr algn="ctr"/>
            <a:r>
              <a:rPr lang="en-US" dirty="0"/>
              <a:t>(35,000/-)</a:t>
            </a:r>
          </a:p>
        </p:txBody>
      </p:sp>
      <p:pic>
        <p:nvPicPr>
          <p:cNvPr id="18" name="Picture 17" descr="growing-bacteria-11.jpg">
            <a:extLst>
              <a:ext uri="{FF2B5EF4-FFF2-40B4-BE49-F238E27FC236}">
                <a16:creationId xmlns:a16="http://schemas.microsoft.com/office/drawing/2014/main" id="{46024F45-DEF9-92AE-861C-451189041D21}"/>
              </a:ext>
            </a:extLst>
          </p:cNvPr>
          <p:cNvPicPr>
            <a:picLocks noChangeAspect="1"/>
          </p:cNvPicPr>
          <p:nvPr/>
        </p:nvPicPr>
        <p:blipFill>
          <a:blip r:embed="rId4" cstate="print"/>
          <a:stretch>
            <a:fillRect/>
          </a:stretch>
        </p:blipFill>
        <p:spPr>
          <a:xfrm>
            <a:off x="4262504" y="4388337"/>
            <a:ext cx="2940148" cy="1598246"/>
          </a:xfrm>
          <a:prstGeom prst="rect">
            <a:avLst/>
          </a:prstGeom>
        </p:spPr>
      </p:pic>
      <p:sp>
        <p:nvSpPr>
          <p:cNvPr id="20" name="TextBox 19">
            <a:extLst>
              <a:ext uri="{FF2B5EF4-FFF2-40B4-BE49-F238E27FC236}">
                <a16:creationId xmlns:a16="http://schemas.microsoft.com/office/drawing/2014/main" id="{CA12B7D0-6BE0-28CD-ABF1-669A2CFA399D}"/>
              </a:ext>
            </a:extLst>
          </p:cNvPr>
          <p:cNvSpPr txBox="1"/>
          <p:nvPr/>
        </p:nvSpPr>
        <p:spPr>
          <a:xfrm>
            <a:off x="4557926" y="6099524"/>
            <a:ext cx="2349304" cy="646331"/>
          </a:xfrm>
          <a:prstGeom prst="rect">
            <a:avLst/>
          </a:prstGeom>
          <a:noFill/>
        </p:spPr>
        <p:txBody>
          <a:bodyPr wrap="square" rtlCol="0">
            <a:spAutoFit/>
          </a:bodyPr>
          <a:lstStyle/>
          <a:p>
            <a:pPr algn="ctr"/>
            <a:r>
              <a:rPr lang="en-US" dirty="0"/>
              <a:t>Petri Dishes</a:t>
            </a:r>
          </a:p>
          <a:p>
            <a:pPr algn="ctr"/>
            <a:r>
              <a:rPr lang="en-US" dirty="0"/>
              <a:t>(2000/-)</a:t>
            </a:r>
          </a:p>
        </p:txBody>
      </p:sp>
      <p:pic>
        <p:nvPicPr>
          <p:cNvPr id="22" name="Picture 21" descr="WhatsApp Image 2023-03-14 at 8.31.48 AM.jpeg">
            <a:extLst>
              <a:ext uri="{FF2B5EF4-FFF2-40B4-BE49-F238E27FC236}">
                <a16:creationId xmlns:a16="http://schemas.microsoft.com/office/drawing/2014/main" id="{5B35D9EE-3304-D6C4-469C-F064D5C22D7E}"/>
              </a:ext>
            </a:extLst>
          </p:cNvPr>
          <p:cNvPicPr>
            <a:picLocks noChangeAspect="1"/>
          </p:cNvPicPr>
          <p:nvPr/>
        </p:nvPicPr>
        <p:blipFill>
          <a:blip r:embed="rId5"/>
          <a:stretch>
            <a:fillRect/>
          </a:stretch>
        </p:blipFill>
        <p:spPr>
          <a:xfrm>
            <a:off x="8652344" y="507432"/>
            <a:ext cx="3305195" cy="2897118"/>
          </a:xfrm>
          <a:prstGeom prst="rect">
            <a:avLst/>
          </a:prstGeom>
        </p:spPr>
      </p:pic>
    </p:spTree>
    <p:extLst>
      <p:ext uri="{BB962C8B-B14F-4D97-AF65-F5344CB8AC3E}">
        <p14:creationId xmlns:p14="http://schemas.microsoft.com/office/powerpoint/2010/main" val="145834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079122-0FA0-D984-6BF2-DF3E5EDDFE59}"/>
              </a:ext>
            </a:extLst>
          </p:cNvPr>
          <p:cNvSpPr/>
          <p:nvPr/>
        </p:nvSpPr>
        <p:spPr>
          <a:xfrm>
            <a:off x="-6928" y="136526"/>
            <a:ext cx="12192000" cy="3651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WASTE TREATMENT</a:t>
            </a:r>
          </a:p>
        </p:txBody>
      </p:sp>
      <p:sp>
        <p:nvSpPr>
          <p:cNvPr id="19" name="Rectangle 18">
            <a:extLst>
              <a:ext uri="{FF2B5EF4-FFF2-40B4-BE49-F238E27FC236}">
                <a16:creationId xmlns:a16="http://schemas.microsoft.com/office/drawing/2014/main" id="{4E064EAB-4370-F01D-D492-39049A42EFAE}"/>
              </a:ext>
            </a:extLst>
          </p:cNvPr>
          <p:cNvSpPr/>
          <p:nvPr/>
        </p:nvSpPr>
        <p:spPr>
          <a:xfrm>
            <a:off x="671945" y="775854"/>
            <a:ext cx="10848109" cy="55804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2000" dirty="0">
                <a:latin typeface="Times New Roman" panose="02020603050405020304" pitchFamily="18" charset="0"/>
                <a:cs typeface="Times New Roman" panose="02020603050405020304" pitchFamily="18" charset="0"/>
              </a:rPr>
              <a:t>The </a:t>
            </a:r>
            <a:r>
              <a:rPr lang="en-US" sz="2000" dirty="0" err="1">
                <a:latin typeface="Times New Roman" panose="02020603050405020304" pitchFamily="18" charset="0"/>
                <a:cs typeface="Times New Roman" panose="02020603050405020304" pitchFamily="18" charset="0"/>
              </a:rPr>
              <a:t>trutifruti</a:t>
            </a:r>
            <a:r>
              <a:rPr lang="en-US" sz="2000" dirty="0">
                <a:latin typeface="Times New Roman" panose="02020603050405020304" pitchFamily="18" charset="0"/>
                <a:cs typeface="Times New Roman" panose="02020603050405020304" pitchFamily="18" charset="0"/>
              </a:rPr>
              <a:t> industry typically generates organic waste such as fruit peels, seeds, and small portion of pulp, which can be treated using various methods</a:t>
            </a:r>
            <a:r>
              <a:rPr lang="en-US" dirty="0">
                <a:latin typeface="Times New Roman" panose="02020603050405020304" pitchFamily="18" charset="0"/>
                <a:cs typeface="Times New Roman" panose="02020603050405020304" pitchFamily="18" charset="0"/>
              </a:rPr>
              <a:t>. </a:t>
            </a:r>
          </a:p>
          <a:p>
            <a:pPr algn="just"/>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n-US" sz="2000" b="1" u="sng" dirty="0">
                <a:latin typeface="Times New Roman" panose="02020603050405020304" pitchFamily="18" charset="0"/>
                <a:cs typeface="Times New Roman" panose="02020603050405020304" pitchFamily="18" charset="0"/>
              </a:rPr>
              <a:t>COMPOSTING: </a:t>
            </a:r>
            <a:r>
              <a:rPr lang="en-US" sz="2000" dirty="0">
                <a:latin typeface="Times New Roman" panose="02020603050405020304" pitchFamily="18" charset="0"/>
                <a:cs typeface="Times New Roman" panose="02020603050405020304" pitchFamily="18" charset="0"/>
              </a:rPr>
              <a:t>Which involves breaking down organic waste through natural decomposition. This can be done on a large scale using specialized equipment or on a smaller scale using a simple compost pile.</a:t>
            </a:r>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b="1" u="sng" dirty="0">
                <a:latin typeface="Times New Roman" panose="02020603050405020304" pitchFamily="18" charset="0"/>
                <a:cs typeface="Times New Roman" panose="02020603050405020304" pitchFamily="18" charset="0"/>
              </a:rPr>
              <a:t>ANAEROBIC DIGESTION: </a:t>
            </a:r>
            <a:r>
              <a:rPr lang="en-US" sz="2000" dirty="0">
                <a:latin typeface="Times New Roman" panose="02020603050405020304" pitchFamily="18" charset="0"/>
                <a:cs typeface="Times New Roman" panose="02020603050405020304" pitchFamily="18" charset="0"/>
              </a:rPr>
              <a:t>Which involves breaking down organic waste in the absence of oxygen. This process produces biogas, which can be used as a renewable energy source. Anaerobic digestion can be done using specialized equipment, such as a biogas plant.</a:t>
            </a:r>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In addition, the </a:t>
            </a:r>
            <a:r>
              <a:rPr lang="en-US" sz="2000" dirty="0" err="1">
                <a:latin typeface="Times New Roman" panose="02020603050405020304" pitchFamily="18" charset="0"/>
                <a:cs typeface="Times New Roman" panose="02020603050405020304" pitchFamily="18" charset="0"/>
              </a:rPr>
              <a:t>trutifruti</a:t>
            </a:r>
            <a:r>
              <a:rPr lang="en-US" sz="2000" dirty="0">
                <a:latin typeface="Times New Roman" panose="02020603050405020304" pitchFamily="18" charset="0"/>
                <a:cs typeface="Times New Roman" panose="02020603050405020304" pitchFamily="18" charset="0"/>
              </a:rPr>
              <a:t> industry can also utilize wastewater treatment processes to treat any water contaminated by the waste generated during the production process. This can be done using physical, chemical, or biological processes, depending on the type and degree of contamination</a:t>
            </a:r>
            <a:r>
              <a:rPr lang="en-US" dirty="0"/>
              <a:t>.</a:t>
            </a:r>
          </a:p>
        </p:txBody>
      </p:sp>
      <p:pic>
        <p:nvPicPr>
          <p:cNvPr id="2" name="Picture Placeholder 3">
            <a:extLst>
              <a:ext uri="{FF2B5EF4-FFF2-40B4-BE49-F238E27FC236}">
                <a16:creationId xmlns:a16="http://schemas.microsoft.com/office/drawing/2014/main" id="{1FECB861-B410-868D-0BF8-87A493D05B18}"/>
              </a:ext>
            </a:extLst>
          </p:cNvPr>
          <p:cNvPicPr>
            <a:picLocks noChangeAspect="1"/>
          </p:cNvPicPr>
          <p:nvPr/>
        </p:nvPicPr>
        <p:blipFill>
          <a:blip r:embed="rId2"/>
          <a:srcRect t="11002" b="11002"/>
          <a:stretch>
            <a:fillRect/>
          </a:stretch>
        </p:blipFill>
        <p:spPr>
          <a:xfrm>
            <a:off x="11236036" y="6089035"/>
            <a:ext cx="955964" cy="768965"/>
          </a:xfrm>
          <a:prstGeom prst="rect">
            <a:avLst/>
          </a:prstGeom>
        </p:spPr>
      </p:pic>
    </p:spTree>
    <p:extLst>
      <p:ext uri="{BB962C8B-B14F-4D97-AF65-F5344CB8AC3E}">
        <p14:creationId xmlns:p14="http://schemas.microsoft.com/office/powerpoint/2010/main" val="2557994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17F426-2F10-342F-96F7-6C0110BF4837}"/>
              </a:ext>
            </a:extLst>
          </p:cNvPr>
          <p:cNvSpPr/>
          <p:nvPr/>
        </p:nvSpPr>
        <p:spPr>
          <a:xfrm>
            <a:off x="0" y="124692"/>
            <a:ext cx="12191999" cy="4017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Product Pricing</a:t>
            </a:r>
          </a:p>
        </p:txBody>
      </p:sp>
      <p:sp>
        <p:nvSpPr>
          <p:cNvPr id="19" name="Rectangle 18">
            <a:extLst>
              <a:ext uri="{FF2B5EF4-FFF2-40B4-BE49-F238E27FC236}">
                <a16:creationId xmlns:a16="http://schemas.microsoft.com/office/drawing/2014/main" id="{E2CAB225-E9EB-3BD6-8BC8-850DA3B6F272}"/>
              </a:ext>
            </a:extLst>
          </p:cNvPr>
          <p:cNvSpPr/>
          <p:nvPr/>
        </p:nvSpPr>
        <p:spPr>
          <a:xfrm>
            <a:off x="524656" y="562244"/>
            <a:ext cx="11279417" cy="617106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35FC6728-0C1B-6B31-8CD0-D51F78824D9C}"/>
              </a:ext>
            </a:extLst>
          </p:cNvPr>
          <p:cNvGraphicFramePr>
            <a:graphicFrameLocks noGrp="1"/>
          </p:cNvGraphicFramePr>
          <p:nvPr>
            <p:extLst>
              <p:ext uri="{D42A27DB-BD31-4B8C-83A1-F6EECF244321}">
                <p14:modId xmlns:p14="http://schemas.microsoft.com/office/powerpoint/2010/main" val="2677689958"/>
              </p:ext>
            </p:extLst>
          </p:nvPr>
        </p:nvGraphicFramePr>
        <p:xfrm>
          <a:off x="1328657" y="2767488"/>
          <a:ext cx="9393314" cy="3342669"/>
        </p:xfrm>
        <a:graphic>
          <a:graphicData uri="http://schemas.openxmlformats.org/drawingml/2006/table">
            <a:tbl>
              <a:tblPr firstRow="1" bandRow="1">
                <a:tableStyleId>{17292A2E-F333-43FB-9621-5CBBE7FDCDCB}</a:tableStyleId>
              </a:tblPr>
              <a:tblGrid>
                <a:gridCol w="1257663">
                  <a:extLst>
                    <a:ext uri="{9D8B030D-6E8A-4147-A177-3AD203B41FA5}">
                      <a16:colId xmlns:a16="http://schemas.microsoft.com/office/drawing/2014/main" val="20000"/>
                    </a:ext>
                  </a:extLst>
                </a:gridCol>
                <a:gridCol w="1521754">
                  <a:extLst>
                    <a:ext uri="{9D8B030D-6E8A-4147-A177-3AD203B41FA5}">
                      <a16:colId xmlns:a16="http://schemas.microsoft.com/office/drawing/2014/main" val="2960196219"/>
                    </a:ext>
                  </a:extLst>
                </a:gridCol>
                <a:gridCol w="993573">
                  <a:extLst>
                    <a:ext uri="{9D8B030D-6E8A-4147-A177-3AD203B41FA5}">
                      <a16:colId xmlns:a16="http://schemas.microsoft.com/office/drawing/2014/main" val="20001"/>
                    </a:ext>
                  </a:extLst>
                </a:gridCol>
                <a:gridCol w="1257663">
                  <a:extLst>
                    <a:ext uri="{9D8B030D-6E8A-4147-A177-3AD203B41FA5}">
                      <a16:colId xmlns:a16="http://schemas.microsoft.com/office/drawing/2014/main" val="20002"/>
                    </a:ext>
                  </a:extLst>
                </a:gridCol>
                <a:gridCol w="1454654">
                  <a:extLst>
                    <a:ext uri="{9D8B030D-6E8A-4147-A177-3AD203B41FA5}">
                      <a16:colId xmlns:a16="http://schemas.microsoft.com/office/drawing/2014/main" val="20003"/>
                    </a:ext>
                  </a:extLst>
                </a:gridCol>
                <a:gridCol w="1510145">
                  <a:extLst>
                    <a:ext uri="{9D8B030D-6E8A-4147-A177-3AD203B41FA5}">
                      <a16:colId xmlns:a16="http://schemas.microsoft.com/office/drawing/2014/main" val="20004"/>
                    </a:ext>
                  </a:extLst>
                </a:gridCol>
                <a:gridCol w="1397862">
                  <a:extLst>
                    <a:ext uri="{9D8B030D-6E8A-4147-A177-3AD203B41FA5}">
                      <a16:colId xmlns:a16="http://schemas.microsoft.com/office/drawing/2014/main" val="20005"/>
                    </a:ext>
                  </a:extLst>
                </a:gridCol>
              </a:tblGrid>
              <a:tr h="848264">
                <a:tc>
                  <a:txBody>
                    <a:bodyPr/>
                    <a:lstStyle/>
                    <a:p>
                      <a:r>
                        <a:rPr lang="en-US" sz="2000" dirty="0">
                          <a:latin typeface="Times New Roman" panose="02020603050405020304" pitchFamily="18" charset="0"/>
                          <a:cs typeface="Times New Roman" panose="02020603050405020304" pitchFamily="18" charset="0"/>
                        </a:rPr>
                        <a:t>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Times New Roman" panose="02020603050405020304" pitchFamily="18" charset="0"/>
                          <a:cs typeface="Times New Roman" panose="02020603050405020304" pitchFamily="18" charset="0"/>
                        </a:rPr>
                        <a:t>Production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Times New Roman" panose="02020603050405020304" pitchFamily="18" charset="0"/>
                          <a:cs typeface="Times New Roman" panose="02020603050405020304" pitchFamily="18" charset="0"/>
                        </a:rPr>
                        <a:t>Per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Times New Roman" panose="02020603050405020304" pitchFamily="18" charset="0"/>
                          <a:cs typeface="Times New Roman" panose="02020603050405020304" pitchFamily="18" charset="0"/>
                        </a:rPr>
                        <a:t>Selling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Times New Roman" panose="02020603050405020304" pitchFamily="18" charset="0"/>
                          <a:cs typeface="Times New Roman" panose="02020603050405020304" pitchFamily="18" charset="0"/>
                        </a:rPr>
                        <a:t>Price limit(MRP)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Times New Roman" panose="02020603050405020304" pitchFamily="18" charset="0"/>
                          <a:cs typeface="Times New Roman" panose="02020603050405020304" pitchFamily="18" charset="0"/>
                        </a:rPr>
                        <a:t>Production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Times New Roman" panose="02020603050405020304" pitchFamily="18" charset="0"/>
                          <a:cs typeface="Times New Roman" panose="02020603050405020304" pitchFamily="18" charset="0"/>
                        </a:rPr>
                        <a:t>Total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455">
                <a:tc>
                  <a:txBody>
                    <a:bodyPr/>
                    <a:lstStyle/>
                    <a:p>
                      <a:r>
                        <a:rPr lang="en-US" dirty="0"/>
                        <a:t>100g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1455">
                <a:tc>
                  <a:txBody>
                    <a:bodyPr/>
                    <a:lstStyle/>
                    <a:p>
                      <a:r>
                        <a:rPr lang="en-US" dirty="0"/>
                        <a:t>300g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25.65/-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1455">
                <a:tc>
                  <a:txBody>
                    <a:bodyPr/>
                    <a:lstStyle/>
                    <a:p>
                      <a:r>
                        <a:rPr lang="en-US" dirty="0"/>
                        <a:t>500g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40.5/-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200kg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1455">
                <a:tc>
                  <a:txBody>
                    <a:bodyPr/>
                    <a:lstStyle/>
                    <a:p>
                      <a:r>
                        <a:rPr lang="en-US" dirty="0"/>
                        <a:t>1kg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400kg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28800/-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8585">
                <a:tc>
                  <a:txBody>
                    <a:bodyPr/>
                    <a:lstStyle/>
                    <a:p>
                      <a:r>
                        <a:rPr lang="en-US" dirty="0"/>
                        <a:t>5kg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337.50/-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200kg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13500/-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Picture Placeholder 3">
            <a:extLst>
              <a:ext uri="{FF2B5EF4-FFF2-40B4-BE49-F238E27FC236}">
                <a16:creationId xmlns:a16="http://schemas.microsoft.com/office/drawing/2014/main" id="{F08E4F76-B964-05EC-5550-34CC43A61D75}"/>
              </a:ext>
            </a:extLst>
          </p:cNvPr>
          <p:cNvPicPr>
            <a:picLocks noChangeAspect="1"/>
          </p:cNvPicPr>
          <p:nvPr/>
        </p:nvPicPr>
        <p:blipFill>
          <a:blip r:embed="rId2"/>
          <a:srcRect t="11002" b="11002"/>
          <a:stretch>
            <a:fillRect/>
          </a:stretch>
        </p:blipFill>
        <p:spPr>
          <a:xfrm>
            <a:off x="11236036" y="6102890"/>
            <a:ext cx="955964" cy="768965"/>
          </a:xfrm>
          <a:prstGeom prst="rect">
            <a:avLst/>
          </a:prstGeom>
        </p:spPr>
      </p:pic>
      <p:pic>
        <p:nvPicPr>
          <p:cNvPr id="5" name="Picture 4">
            <a:extLst>
              <a:ext uri="{FF2B5EF4-FFF2-40B4-BE49-F238E27FC236}">
                <a16:creationId xmlns:a16="http://schemas.microsoft.com/office/drawing/2014/main" id="{9C033A63-F743-895F-A1CE-10728EB0458A}"/>
              </a:ext>
            </a:extLst>
          </p:cNvPr>
          <p:cNvPicPr>
            <a:picLocks noChangeAspect="1"/>
          </p:cNvPicPr>
          <p:nvPr/>
        </p:nvPicPr>
        <p:blipFill rotWithShape="1">
          <a:blip r:embed="rId3"/>
          <a:srcRect t="2247" r="65498"/>
          <a:stretch/>
        </p:blipFill>
        <p:spPr>
          <a:xfrm>
            <a:off x="6312955" y="578767"/>
            <a:ext cx="1559848" cy="1786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E64328B-00C3-2DFE-2CF2-3A21AEE04DA7}"/>
              </a:ext>
            </a:extLst>
          </p:cNvPr>
          <p:cNvPicPr>
            <a:picLocks noChangeAspect="1"/>
          </p:cNvPicPr>
          <p:nvPr/>
        </p:nvPicPr>
        <p:blipFill rotWithShape="1">
          <a:blip r:embed="rId3"/>
          <a:srcRect t="2247" r="65498"/>
          <a:stretch/>
        </p:blipFill>
        <p:spPr>
          <a:xfrm>
            <a:off x="904024" y="966701"/>
            <a:ext cx="849266" cy="972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A3A6C7EA-0E15-8352-E77F-5810DFE3F5D2}"/>
              </a:ext>
            </a:extLst>
          </p:cNvPr>
          <p:cNvPicPr>
            <a:picLocks noChangeAspect="1"/>
          </p:cNvPicPr>
          <p:nvPr/>
        </p:nvPicPr>
        <p:blipFill rotWithShape="1">
          <a:blip r:embed="rId3"/>
          <a:srcRect t="2247" r="65498"/>
          <a:stretch/>
        </p:blipFill>
        <p:spPr>
          <a:xfrm>
            <a:off x="2330904" y="814295"/>
            <a:ext cx="1021598" cy="136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22E2E06-93D2-84D4-1020-544F72D4032F}"/>
              </a:ext>
            </a:extLst>
          </p:cNvPr>
          <p:cNvPicPr>
            <a:picLocks noChangeAspect="1"/>
          </p:cNvPicPr>
          <p:nvPr/>
        </p:nvPicPr>
        <p:blipFill rotWithShape="1">
          <a:blip r:embed="rId3"/>
          <a:srcRect t="2247" r="65498"/>
          <a:stretch/>
        </p:blipFill>
        <p:spPr>
          <a:xfrm>
            <a:off x="4119776" y="703462"/>
            <a:ext cx="1370187" cy="1569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29314CDA-5D4D-BC52-AD41-12FA5EF589FA}"/>
              </a:ext>
            </a:extLst>
          </p:cNvPr>
          <p:cNvPicPr>
            <a:picLocks noChangeAspect="1"/>
          </p:cNvPicPr>
          <p:nvPr/>
        </p:nvPicPr>
        <p:blipFill rotWithShape="1">
          <a:blip r:embed="rId3"/>
          <a:srcRect t="2247" r="65498"/>
          <a:stretch/>
        </p:blipFill>
        <p:spPr>
          <a:xfrm>
            <a:off x="8770753" y="536142"/>
            <a:ext cx="1559848" cy="1917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26F73F38-C766-C21C-5956-0EB2AD1625BF}"/>
              </a:ext>
            </a:extLst>
          </p:cNvPr>
          <p:cNvSpPr txBox="1"/>
          <p:nvPr/>
        </p:nvSpPr>
        <p:spPr>
          <a:xfrm>
            <a:off x="1032867" y="1933116"/>
            <a:ext cx="914400" cy="646331"/>
          </a:xfrm>
          <a:prstGeom prst="rect">
            <a:avLst/>
          </a:prstGeom>
          <a:noFill/>
        </p:spPr>
        <p:txBody>
          <a:bodyPr wrap="square" rtlCol="0">
            <a:spAutoFit/>
          </a:bodyPr>
          <a:lstStyle/>
          <a:p>
            <a:r>
              <a:rPr lang="en-US" dirty="0"/>
              <a:t>100g</a:t>
            </a:r>
          </a:p>
          <a:p>
            <a:r>
              <a:rPr lang="en-US" dirty="0"/>
              <a:t>(15/-)</a:t>
            </a:r>
          </a:p>
        </p:txBody>
      </p:sp>
      <p:sp>
        <p:nvSpPr>
          <p:cNvPr id="14" name="TextBox 13">
            <a:extLst>
              <a:ext uri="{FF2B5EF4-FFF2-40B4-BE49-F238E27FC236}">
                <a16:creationId xmlns:a16="http://schemas.microsoft.com/office/drawing/2014/main" id="{472C57E1-21D4-0C40-329F-81A0B497759C}"/>
              </a:ext>
            </a:extLst>
          </p:cNvPr>
          <p:cNvSpPr txBox="1"/>
          <p:nvPr/>
        </p:nvSpPr>
        <p:spPr>
          <a:xfrm>
            <a:off x="2382384" y="2016507"/>
            <a:ext cx="914400" cy="646331"/>
          </a:xfrm>
          <a:prstGeom prst="rect">
            <a:avLst/>
          </a:prstGeom>
          <a:noFill/>
        </p:spPr>
        <p:txBody>
          <a:bodyPr wrap="square" rtlCol="0">
            <a:spAutoFit/>
          </a:bodyPr>
          <a:lstStyle/>
          <a:p>
            <a:r>
              <a:rPr lang="en-US" dirty="0"/>
              <a:t>300g</a:t>
            </a:r>
          </a:p>
          <a:p>
            <a:r>
              <a:rPr lang="en-US" dirty="0"/>
              <a:t>(40/-)</a:t>
            </a:r>
          </a:p>
        </p:txBody>
      </p:sp>
      <p:sp>
        <p:nvSpPr>
          <p:cNvPr id="15" name="TextBox 14">
            <a:extLst>
              <a:ext uri="{FF2B5EF4-FFF2-40B4-BE49-F238E27FC236}">
                <a16:creationId xmlns:a16="http://schemas.microsoft.com/office/drawing/2014/main" id="{D2F47A88-019C-2C85-0530-38F12C55E864}"/>
              </a:ext>
            </a:extLst>
          </p:cNvPr>
          <p:cNvSpPr txBox="1"/>
          <p:nvPr/>
        </p:nvSpPr>
        <p:spPr>
          <a:xfrm>
            <a:off x="4257320" y="2058448"/>
            <a:ext cx="914400" cy="646331"/>
          </a:xfrm>
          <a:prstGeom prst="rect">
            <a:avLst/>
          </a:prstGeom>
          <a:noFill/>
        </p:spPr>
        <p:txBody>
          <a:bodyPr wrap="square" rtlCol="0">
            <a:spAutoFit/>
          </a:bodyPr>
          <a:lstStyle/>
          <a:p>
            <a:r>
              <a:rPr lang="en-US" dirty="0"/>
              <a:t>500g</a:t>
            </a:r>
          </a:p>
          <a:p>
            <a:r>
              <a:rPr lang="en-US" dirty="0"/>
              <a:t>(65/-)</a:t>
            </a:r>
          </a:p>
        </p:txBody>
      </p:sp>
      <p:sp>
        <p:nvSpPr>
          <p:cNvPr id="16" name="TextBox 15">
            <a:extLst>
              <a:ext uri="{FF2B5EF4-FFF2-40B4-BE49-F238E27FC236}">
                <a16:creationId xmlns:a16="http://schemas.microsoft.com/office/drawing/2014/main" id="{A54D4955-2C7A-878D-FB21-5649B1DC09F1}"/>
              </a:ext>
            </a:extLst>
          </p:cNvPr>
          <p:cNvSpPr txBox="1"/>
          <p:nvPr/>
        </p:nvSpPr>
        <p:spPr>
          <a:xfrm>
            <a:off x="6849594" y="2183762"/>
            <a:ext cx="914400" cy="646331"/>
          </a:xfrm>
          <a:prstGeom prst="rect">
            <a:avLst/>
          </a:prstGeom>
          <a:noFill/>
        </p:spPr>
        <p:txBody>
          <a:bodyPr wrap="square" rtlCol="0">
            <a:spAutoFit/>
          </a:bodyPr>
          <a:lstStyle/>
          <a:p>
            <a:r>
              <a:rPr lang="en-US" dirty="0"/>
              <a:t>1kg</a:t>
            </a:r>
          </a:p>
          <a:p>
            <a:r>
              <a:rPr lang="en-US" dirty="0"/>
              <a:t>(120/-)</a:t>
            </a:r>
          </a:p>
        </p:txBody>
      </p:sp>
      <p:sp>
        <p:nvSpPr>
          <p:cNvPr id="17" name="TextBox 16">
            <a:extLst>
              <a:ext uri="{FF2B5EF4-FFF2-40B4-BE49-F238E27FC236}">
                <a16:creationId xmlns:a16="http://schemas.microsoft.com/office/drawing/2014/main" id="{405F421F-4C9D-7106-82B5-83644F87C625}"/>
              </a:ext>
            </a:extLst>
          </p:cNvPr>
          <p:cNvSpPr txBox="1"/>
          <p:nvPr/>
        </p:nvSpPr>
        <p:spPr>
          <a:xfrm>
            <a:off x="9192247" y="2111820"/>
            <a:ext cx="914400" cy="646331"/>
          </a:xfrm>
          <a:prstGeom prst="rect">
            <a:avLst/>
          </a:prstGeom>
          <a:noFill/>
        </p:spPr>
        <p:txBody>
          <a:bodyPr wrap="square" rtlCol="0">
            <a:spAutoFit/>
          </a:bodyPr>
          <a:lstStyle/>
          <a:p>
            <a:r>
              <a:rPr lang="en-US" dirty="0"/>
              <a:t>5kg</a:t>
            </a:r>
          </a:p>
          <a:p>
            <a:r>
              <a:rPr lang="en-US" dirty="0"/>
              <a:t>(500/-)</a:t>
            </a:r>
          </a:p>
        </p:txBody>
      </p:sp>
      <p:sp>
        <p:nvSpPr>
          <p:cNvPr id="20" name="TextBox 19">
            <a:extLst>
              <a:ext uri="{FF2B5EF4-FFF2-40B4-BE49-F238E27FC236}">
                <a16:creationId xmlns:a16="http://schemas.microsoft.com/office/drawing/2014/main" id="{21F74E23-2DE8-AECE-E32E-AE57F86D37BE}"/>
              </a:ext>
            </a:extLst>
          </p:cNvPr>
          <p:cNvSpPr txBox="1"/>
          <p:nvPr/>
        </p:nvSpPr>
        <p:spPr>
          <a:xfrm>
            <a:off x="1175255" y="6268220"/>
            <a:ext cx="4920744" cy="461665"/>
          </a:xfrm>
          <a:prstGeom prst="rect">
            <a:avLst/>
          </a:prstGeom>
          <a:noFill/>
        </p:spPr>
        <p:txBody>
          <a:bodyPr wrap="square" rtlCol="0">
            <a:spAutoFit/>
          </a:bodyPr>
          <a:lstStyle/>
          <a:p>
            <a:pPr marL="285750" indent="-285750">
              <a:buFont typeface="Wingdings" panose="05000000000000000000" pitchFamily="2" charset="2"/>
              <a:buChar char="q"/>
            </a:pPr>
            <a:r>
              <a:rPr lang="en-US" sz="2400" b="1" dirty="0"/>
              <a:t>One day Profit</a:t>
            </a:r>
            <a:r>
              <a:rPr lang="en-US" b="1" dirty="0"/>
              <a:t>=(67967-45000)=22967/-</a:t>
            </a:r>
          </a:p>
        </p:txBody>
      </p:sp>
    </p:spTree>
    <p:extLst>
      <p:ext uri="{BB962C8B-B14F-4D97-AF65-F5344CB8AC3E}">
        <p14:creationId xmlns:p14="http://schemas.microsoft.com/office/powerpoint/2010/main" val="126040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B04CF6-E5F4-5DD5-0AD0-E706434264B7}"/>
              </a:ext>
            </a:extLst>
          </p:cNvPr>
          <p:cNvSpPr/>
          <p:nvPr/>
        </p:nvSpPr>
        <p:spPr>
          <a:xfrm>
            <a:off x="0" y="343725"/>
            <a:ext cx="12095018" cy="34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MARKET STRETEGY</a:t>
            </a:r>
          </a:p>
        </p:txBody>
      </p:sp>
      <p:pic>
        <p:nvPicPr>
          <p:cNvPr id="2" name="Picture Placeholder 3">
            <a:extLst>
              <a:ext uri="{FF2B5EF4-FFF2-40B4-BE49-F238E27FC236}">
                <a16:creationId xmlns:a16="http://schemas.microsoft.com/office/drawing/2014/main" id="{F729E31E-96FD-D670-479B-1A5E9F249ACE}"/>
              </a:ext>
            </a:extLst>
          </p:cNvPr>
          <p:cNvPicPr>
            <a:picLocks noChangeAspect="1"/>
          </p:cNvPicPr>
          <p:nvPr/>
        </p:nvPicPr>
        <p:blipFill>
          <a:blip r:embed="rId2"/>
          <a:srcRect t="11002" b="11002"/>
          <a:stretch>
            <a:fillRect/>
          </a:stretch>
        </p:blipFill>
        <p:spPr>
          <a:xfrm>
            <a:off x="11236036" y="6130599"/>
            <a:ext cx="955964" cy="768965"/>
          </a:xfrm>
          <a:prstGeom prst="rect">
            <a:avLst/>
          </a:prstGeom>
        </p:spPr>
      </p:pic>
      <p:sp>
        <p:nvSpPr>
          <p:cNvPr id="3" name="TextBox 2">
            <a:extLst>
              <a:ext uri="{FF2B5EF4-FFF2-40B4-BE49-F238E27FC236}">
                <a16:creationId xmlns:a16="http://schemas.microsoft.com/office/drawing/2014/main" id="{B13FBFA0-7DFE-8496-9216-A9B39BAA5643}"/>
              </a:ext>
            </a:extLst>
          </p:cNvPr>
          <p:cNvSpPr txBox="1"/>
          <p:nvPr/>
        </p:nvSpPr>
        <p:spPr>
          <a:xfrm>
            <a:off x="1399309" y="1039091"/>
            <a:ext cx="7079673" cy="2677656"/>
          </a:xfrm>
          <a:prstGeom prst="rect">
            <a:avLst/>
          </a:prstGeom>
          <a:noFill/>
        </p:spPr>
        <p:txBody>
          <a:bodyPr wrap="square" rtlCol="0">
            <a:spAutoFit/>
          </a:bodyPr>
          <a:lstStyle/>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Discount offer</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Advertising </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Retailer</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Shop</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Pricing</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Branding</a:t>
            </a:r>
          </a:p>
          <a:p>
            <a:pPr marL="342900" indent="-342900">
              <a:buFont typeface="+mj-lt"/>
              <a:buAutoNum type="arabicPeriod"/>
            </a:pPr>
            <a:r>
              <a:rPr lang="en-US" sz="2400" b="1">
                <a:latin typeface="Times New Roman" panose="02020603050405020304" pitchFamily="18" charset="0"/>
                <a:cs typeface="Times New Roman" panose="02020603050405020304" pitchFamily="18" charset="0"/>
              </a:rPr>
              <a:t>Tagline</a:t>
            </a:r>
            <a:endParaRPr lang="en-US" sz="2400" b="1" u="sn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4A4A5A9-255D-A15C-2211-D43318CB5B41}"/>
              </a:ext>
            </a:extLst>
          </p:cNvPr>
          <p:cNvSpPr txBox="1"/>
          <p:nvPr/>
        </p:nvSpPr>
        <p:spPr>
          <a:xfrm>
            <a:off x="997528" y="3887505"/>
            <a:ext cx="2978727" cy="523220"/>
          </a:xfrm>
          <a:prstGeom prst="rect">
            <a:avLst/>
          </a:prstGeom>
          <a:solidFill>
            <a:schemeClr val="accent3"/>
          </a:solid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Target market:</a:t>
            </a:r>
          </a:p>
        </p:txBody>
      </p:sp>
      <p:sp>
        <p:nvSpPr>
          <p:cNvPr id="6" name="TextBox 5">
            <a:extLst>
              <a:ext uri="{FF2B5EF4-FFF2-40B4-BE49-F238E27FC236}">
                <a16:creationId xmlns:a16="http://schemas.microsoft.com/office/drawing/2014/main" id="{018ABA39-0DF9-A4EA-343F-43ED6E4F5E47}"/>
              </a:ext>
            </a:extLst>
          </p:cNvPr>
          <p:cNvSpPr txBox="1"/>
          <p:nvPr/>
        </p:nvSpPr>
        <p:spPr>
          <a:xfrm>
            <a:off x="1572491" y="4410725"/>
            <a:ext cx="4807528" cy="1631216"/>
          </a:xfrm>
          <a:prstGeom prst="rect">
            <a:avLst/>
          </a:prstGeom>
          <a:noFill/>
        </p:spPr>
        <p:txBody>
          <a:bodyPr wrap="square" rtlCol="0">
            <a:spAutoFit/>
          </a:bodyPr>
          <a:lstStyle/>
          <a:p>
            <a:r>
              <a:rPr lang="en-US" dirty="0"/>
              <a:t>1</a:t>
            </a:r>
            <a:r>
              <a:rPr lang="en-US" b="1" dirty="0"/>
              <a:t>.</a:t>
            </a:r>
            <a:r>
              <a:rPr lang="en-US" sz="2000" b="1" dirty="0">
                <a:latin typeface="Times New Roman" panose="02020603050405020304" pitchFamily="18" charset="0"/>
                <a:cs typeface="Times New Roman" panose="02020603050405020304" pitchFamily="18" charset="0"/>
              </a:rPr>
              <a:t>Wholesaler</a:t>
            </a:r>
          </a:p>
          <a:p>
            <a:r>
              <a:rPr lang="en-US" sz="2000" b="1" dirty="0">
                <a:latin typeface="Times New Roman" panose="02020603050405020304" pitchFamily="18" charset="0"/>
                <a:cs typeface="Times New Roman" panose="02020603050405020304" pitchFamily="18" charset="0"/>
              </a:rPr>
              <a:t>2.Digital marketing</a:t>
            </a:r>
          </a:p>
          <a:p>
            <a:r>
              <a:rPr lang="en-US" sz="2000" b="1" dirty="0">
                <a:latin typeface="Times New Roman" panose="02020603050405020304" pitchFamily="18" charset="0"/>
                <a:cs typeface="Times New Roman" panose="02020603050405020304" pitchFamily="18" charset="0"/>
              </a:rPr>
              <a:t>3.Cake &amp; Chocolate industry</a:t>
            </a:r>
          </a:p>
          <a:p>
            <a:r>
              <a:rPr lang="en-US" sz="2000" b="1" dirty="0">
                <a:latin typeface="Times New Roman" panose="02020603050405020304" pitchFamily="18" charset="0"/>
                <a:cs typeface="Times New Roman" panose="02020603050405020304" pitchFamily="18" charset="0"/>
              </a:rPr>
              <a:t>4.Shops</a:t>
            </a:r>
          </a:p>
          <a:p>
            <a:r>
              <a:rPr lang="en-US" sz="2000" b="1" dirty="0">
                <a:latin typeface="Times New Roman" panose="02020603050405020304" pitchFamily="18" charset="0"/>
                <a:cs typeface="Times New Roman" panose="02020603050405020304" pitchFamily="18" charset="0"/>
              </a:rPr>
              <a:t>5.Shopping Complex</a:t>
            </a:r>
          </a:p>
        </p:txBody>
      </p:sp>
    </p:spTree>
    <p:extLst>
      <p:ext uri="{BB962C8B-B14F-4D97-AF65-F5344CB8AC3E}">
        <p14:creationId xmlns:p14="http://schemas.microsoft.com/office/powerpoint/2010/main" val="3153553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4D583-C468-420A-ADAA-DE920D9ABB84}"/>
              </a:ext>
            </a:extLst>
          </p:cNvPr>
          <p:cNvSpPr>
            <a:spLocks noGrp="1"/>
          </p:cNvSpPr>
          <p:nvPr>
            <p:ph type="title"/>
          </p:nvPr>
        </p:nvSpPr>
        <p:spPr>
          <a:xfrm>
            <a:off x="1463040" y="1828800"/>
            <a:ext cx="4087368" cy="71718"/>
          </a:xfrm>
        </p:spPr>
        <p:txBody>
          <a:bodyPr/>
          <a:lstStyle/>
          <a:p>
            <a:r>
              <a:rPr lang="en-US" dirty="0"/>
              <a:t>.</a:t>
            </a:r>
          </a:p>
        </p:txBody>
      </p:sp>
      <p:pic>
        <p:nvPicPr>
          <p:cNvPr id="8" name="Content Placeholder 7">
            <a:extLst>
              <a:ext uri="{FF2B5EF4-FFF2-40B4-BE49-F238E27FC236}">
                <a16:creationId xmlns:a16="http://schemas.microsoft.com/office/drawing/2014/main" id="{52E4929A-D226-4821-B1F8-6A8F7AECF58C}"/>
              </a:ext>
            </a:extLst>
          </p:cNvPr>
          <p:cNvPicPr>
            <a:picLocks noGrp="1" noChangeAspect="1"/>
          </p:cNvPicPr>
          <p:nvPr>
            <p:ph idx="1"/>
          </p:nvPr>
        </p:nvPicPr>
        <p:blipFill>
          <a:blip r:embed="rId2"/>
          <a:stretch>
            <a:fillRect/>
          </a:stretch>
        </p:blipFill>
        <p:spPr>
          <a:xfrm>
            <a:off x="3842631" y="1169100"/>
            <a:ext cx="3768404" cy="4360302"/>
          </a:xfrm>
          <a:prstGeom prst="rect">
            <a:avLst/>
          </a:prstGeom>
        </p:spPr>
      </p:pic>
      <p:sp>
        <p:nvSpPr>
          <p:cNvPr id="5" name="Date Placeholder 4">
            <a:extLst>
              <a:ext uri="{FF2B5EF4-FFF2-40B4-BE49-F238E27FC236}">
                <a16:creationId xmlns:a16="http://schemas.microsoft.com/office/drawing/2014/main" id="{FEB477AC-C32E-4348-8136-D125263540B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CC83816C-458F-4B51-99CE-67DD37382AEC}"/>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a16="http://schemas.microsoft.com/office/drawing/2014/main" id="{41A15A69-8A89-4B9D-9FFD-8EDCC9BBDF8E}"/>
              </a:ext>
            </a:extLst>
          </p:cNvPr>
          <p:cNvSpPr>
            <a:spLocks noGrp="1"/>
          </p:cNvSpPr>
          <p:nvPr>
            <p:ph type="sldNum" sz="quarter" idx="12"/>
          </p:nvPr>
        </p:nvSpPr>
        <p:spPr/>
        <p:txBody>
          <a:bodyPr/>
          <a:lstStyle/>
          <a:p>
            <a:fld id="{B5CEABB6-07DC-46E8-9B57-56EC44A396E5}" type="slidenum">
              <a:rPr lang="en-US" smtClean="0"/>
              <a:t>2</a:t>
            </a:fld>
            <a:endParaRPr lang="en-US" dirty="0"/>
          </a:p>
        </p:txBody>
      </p:sp>
    </p:spTree>
    <p:extLst>
      <p:ext uri="{BB962C8B-B14F-4D97-AF65-F5344CB8AC3E}">
        <p14:creationId xmlns:p14="http://schemas.microsoft.com/office/powerpoint/2010/main" val="117836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D4DB3CB-F86D-7CA3-F297-BEE23B432EFE}"/>
              </a:ext>
            </a:extLst>
          </p:cNvPr>
          <p:cNvSpPr txBox="1"/>
          <p:nvPr/>
        </p:nvSpPr>
        <p:spPr>
          <a:xfrm>
            <a:off x="317291" y="644576"/>
            <a:ext cx="11047752" cy="4339650"/>
          </a:xfrm>
          <a:prstGeom prst="rect">
            <a:avLst/>
          </a:prstGeom>
          <a:noFill/>
        </p:spPr>
        <p:txBody>
          <a:bodyPr wrap="square" rtlCol="0">
            <a:spAutoFit/>
          </a:bodyPr>
          <a:lstStyle/>
          <a:p>
            <a:endParaRPr lang="en-US" sz="2800" b="1"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Packaging helps market the product as well. Manufacturers know that candy must be hygienic and attractive to customers. In the children's market quantity, novelty, large size and bright colors are the top sellers. Many companies redesign the packaging to maintain consumer appeal.</a:t>
            </a: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b="1" u="sng" dirty="0">
                <a:latin typeface="Times New Roman" panose="02020603050405020304" pitchFamily="18" charset="0"/>
                <a:cs typeface="Times New Roman" panose="02020603050405020304" pitchFamily="18" charset="0"/>
              </a:rPr>
              <a:t>Characteristic of Packaging:</a:t>
            </a:r>
          </a:p>
          <a:p>
            <a:pPr marL="457200" indent="-457200" algn="just">
              <a:buFont typeface="+mj-lt"/>
              <a:buAutoNum type="arabicPeriod"/>
            </a:pPr>
            <a:r>
              <a:rPr lang="en-US" sz="2000" dirty="0">
                <a:latin typeface="Times New Roman" panose="02020603050405020304" pitchFamily="18" charset="0"/>
                <a:cs typeface="Times New Roman" panose="02020603050405020304" pitchFamily="18" charset="0"/>
              </a:rPr>
              <a:t>Moisture Barrier</a:t>
            </a:r>
          </a:p>
          <a:p>
            <a:pPr marL="342900" indent="-342900" algn="just">
              <a:buFont typeface="+mj-lt"/>
              <a:buAutoNum type="arabicPeriod"/>
            </a:pPr>
            <a:r>
              <a:rPr lang="en-US" sz="2000" dirty="0">
                <a:latin typeface="Times New Roman" panose="02020603050405020304" pitchFamily="18" charset="0"/>
                <a:cs typeface="Times New Roman" panose="02020603050405020304" pitchFamily="18" charset="0"/>
              </a:rPr>
              <a:t>Fat Barrier</a:t>
            </a:r>
          </a:p>
          <a:p>
            <a:pPr marL="342900" indent="-342900" algn="just">
              <a:buFont typeface="+mj-lt"/>
              <a:buAutoNum type="arabicPeriod"/>
            </a:pPr>
            <a:r>
              <a:rPr lang="en-US" sz="2000" dirty="0">
                <a:latin typeface="Times New Roman" panose="02020603050405020304" pitchFamily="18" charset="0"/>
                <a:cs typeface="Times New Roman" panose="02020603050405020304" pitchFamily="18" charset="0"/>
              </a:rPr>
              <a:t>Resistance To Breakage</a:t>
            </a:r>
          </a:p>
          <a:p>
            <a:pPr marL="342900" indent="-342900" algn="just">
              <a:buFont typeface="+mj-lt"/>
              <a:buAutoNum type="arabicPeriod"/>
            </a:pPr>
            <a:r>
              <a:rPr lang="en-US" sz="2000" dirty="0">
                <a:latin typeface="Times New Roman" panose="02020603050405020304" pitchFamily="18" charset="0"/>
                <a:cs typeface="Times New Roman" panose="02020603050405020304" pitchFamily="18" charset="0"/>
              </a:rPr>
              <a:t>Flavor Retention</a:t>
            </a:r>
          </a:p>
          <a:p>
            <a:pPr marL="342900" indent="-342900" algn="just">
              <a:buFont typeface="+mj-lt"/>
              <a:buAutoNum type="arabicPeriod"/>
            </a:pPr>
            <a:r>
              <a:rPr lang="en-US" sz="2000" dirty="0">
                <a:latin typeface="Times New Roman" panose="02020603050405020304" pitchFamily="18" charset="0"/>
                <a:cs typeface="Times New Roman" panose="02020603050405020304" pitchFamily="18" charset="0"/>
              </a:rPr>
              <a:t>Ease Of Opening and (Sometimes) Ease Of Reclosing</a:t>
            </a:r>
          </a:p>
          <a:p>
            <a:pPr marL="342900" indent="-342900" algn="just">
              <a:buFont typeface="+mj-lt"/>
              <a:buAutoNum type="arabicPeriod"/>
            </a:pPr>
            <a:r>
              <a:rPr lang="en-US" sz="2000" dirty="0">
                <a:latin typeface="Times New Roman" panose="02020603050405020304" pitchFamily="18" charset="0"/>
                <a:cs typeface="Times New Roman" panose="02020603050405020304" pitchFamily="18" charset="0"/>
              </a:rPr>
              <a:t>Ability To Be Decorated For Visual Attractiveness</a:t>
            </a:r>
          </a:p>
          <a:p>
            <a:pPr marL="342900" indent="-342900" algn="just">
              <a:buFont typeface="+mj-lt"/>
              <a:buAutoNum type="arabicPeriod"/>
            </a:pPr>
            <a:r>
              <a:rPr lang="en-US" sz="2000" dirty="0">
                <a:latin typeface="Times New Roman" panose="02020603050405020304" pitchFamily="18" charset="0"/>
                <a:cs typeface="Times New Roman" panose="02020603050405020304" pitchFamily="18" charset="0"/>
              </a:rPr>
              <a:t>Protection For Prolonged Periods</a:t>
            </a:r>
          </a:p>
        </p:txBody>
      </p:sp>
      <p:sp>
        <p:nvSpPr>
          <p:cNvPr id="19" name="Rectangle 18">
            <a:extLst>
              <a:ext uri="{FF2B5EF4-FFF2-40B4-BE49-F238E27FC236}">
                <a16:creationId xmlns:a16="http://schemas.microsoft.com/office/drawing/2014/main" id="{5CF6400E-CB25-153C-D497-F870EF5AF3F2}"/>
              </a:ext>
            </a:extLst>
          </p:cNvPr>
          <p:cNvSpPr/>
          <p:nvPr/>
        </p:nvSpPr>
        <p:spPr>
          <a:xfrm>
            <a:off x="0" y="254832"/>
            <a:ext cx="12192000" cy="389744"/>
          </a:xfrm>
          <a:prstGeom prst="rect">
            <a:avLst/>
          </a:prstGeom>
          <a:solidFill>
            <a:schemeClr val="accent3">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Packaging Requirements</a:t>
            </a:r>
          </a:p>
        </p:txBody>
      </p:sp>
      <p:sp>
        <p:nvSpPr>
          <p:cNvPr id="20" name="TextBox 19">
            <a:extLst>
              <a:ext uri="{FF2B5EF4-FFF2-40B4-BE49-F238E27FC236}">
                <a16:creationId xmlns:a16="http://schemas.microsoft.com/office/drawing/2014/main" id="{D82DE559-C479-085B-E911-92C58ED4A3D7}"/>
              </a:ext>
            </a:extLst>
          </p:cNvPr>
          <p:cNvSpPr txBox="1"/>
          <p:nvPr/>
        </p:nvSpPr>
        <p:spPr>
          <a:xfrm>
            <a:off x="317291" y="4968558"/>
            <a:ext cx="9788577"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b="1" i="0" u="sng" dirty="0">
                <a:effectLst/>
                <a:latin typeface="Times New Roman" panose="02020603050405020304" pitchFamily="18" charset="0"/>
                <a:cs typeface="Times New Roman" panose="02020603050405020304" pitchFamily="18" charset="0"/>
              </a:rPr>
              <a:t>Packaging:</a:t>
            </a:r>
            <a:r>
              <a:rPr lang="en-US" sz="2000" b="1" i="0" dirty="0">
                <a:effectLst/>
                <a:latin typeface="Times New Roman" panose="02020603050405020304" pitchFamily="18" charset="0"/>
                <a:cs typeface="Times New Roman" panose="02020603050405020304" pitchFamily="18" charset="0"/>
              </a:rPr>
              <a:t> </a:t>
            </a:r>
            <a:r>
              <a:rPr lang="en-US" sz="2000" i="0" dirty="0">
                <a:effectLst/>
                <a:latin typeface="Times New Roman" panose="02020603050405020304" pitchFamily="18" charset="0"/>
                <a:cs typeface="Times New Roman" panose="02020603050405020304" pitchFamily="18" charset="0"/>
              </a:rPr>
              <a:t>The candied Papaya (</a:t>
            </a:r>
            <a:r>
              <a:rPr lang="en-US" sz="2000" i="0" dirty="0" err="1">
                <a:effectLst/>
                <a:latin typeface="Times New Roman" panose="02020603050405020304" pitchFamily="18" charset="0"/>
                <a:cs typeface="Times New Roman" panose="02020603050405020304" pitchFamily="18" charset="0"/>
              </a:rPr>
              <a:t>Tuti-fruti</a:t>
            </a:r>
            <a:r>
              <a:rPr lang="en-US" sz="2000" i="0" dirty="0">
                <a:effectLst/>
                <a:latin typeface="Times New Roman" panose="02020603050405020304" pitchFamily="18" charset="0"/>
                <a:cs typeface="Times New Roman" panose="02020603050405020304" pitchFamily="18" charset="0"/>
              </a:rPr>
              <a:t>) can be packed in pouches of 100gm, 300gm, 500g, 1 kg and 5Kg </a:t>
            </a:r>
            <a:r>
              <a:rPr lang="en-US" sz="2000" dirty="0">
                <a:latin typeface="Times New Roman" panose="02020603050405020304" pitchFamily="18" charset="0"/>
                <a:cs typeface="Times New Roman" panose="02020603050405020304" pitchFamily="18" charset="0"/>
              </a:rPr>
              <a:t>packaging</a:t>
            </a:r>
            <a:endParaRPr lang="en-US" sz="2000" dirty="0"/>
          </a:p>
        </p:txBody>
      </p:sp>
      <p:sp>
        <p:nvSpPr>
          <p:cNvPr id="22" name="TextBox 21">
            <a:extLst>
              <a:ext uri="{FF2B5EF4-FFF2-40B4-BE49-F238E27FC236}">
                <a16:creationId xmlns:a16="http://schemas.microsoft.com/office/drawing/2014/main" id="{A5A131BC-2F6F-471C-D301-40484BAEE011}"/>
              </a:ext>
            </a:extLst>
          </p:cNvPr>
          <p:cNvSpPr txBox="1"/>
          <p:nvPr/>
        </p:nvSpPr>
        <p:spPr>
          <a:xfrm>
            <a:off x="784483" y="5735092"/>
            <a:ext cx="852940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Mainly </a:t>
            </a:r>
            <a:r>
              <a:rPr lang="en-US" sz="2000" dirty="0" err="1">
                <a:latin typeface="Times New Roman" panose="02020603050405020304" pitchFamily="18" charset="0"/>
                <a:cs typeface="Times New Roman" panose="02020603050405020304" pitchFamily="18" charset="0"/>
              </a:rPr>
              <a:t>Polypropaylene</a:t>
            </a:r>
            <a:r>
              <a:rPr lang="en-US" sz="2000" dirty="0">
                <a:latin typeface="Times New Roman" panose="02020603050405020304" pitchFamily="18" charset="0"/>
                <a:cs typeface="Times New Roman" panose="02020603050405020304" pitchFamily="18" charset="0"/>
              </a:rPr>
              <a:t> film are use because its </a:t>
            </a:r>
            <a:r>
              <a:rPr lang="en-US" sz="2000" dirty="0" err="1">
                <a:latin typeface="Times New Roman" panose="02020603050405020304" pitchFamily="18" charset="0"/>
                <a:cs typeface="Times New Roman" panose="02020603050405020304" pitchFamily="18" charset="0"/>
              </a:rPr>
              <a:t>transparency,moisture</a:t>
            </a:r>
            <a:r>
              <a:rPr lang="en-US" sz="2000" dirty="0">
                <a:latin typeface="Times New Roman" panose="02020603050405020304" pitchFamily="18" charset="0"/>
                <a:cs typeface="Times New Roman" panose="02020603050405020304" pitchFamily="18" charset="0"/>
              </a:rPr>
              <a:t> and fat barrier, and eventual heat </a:t>
            </a:r>
            <a:r>
              <a:rPr lang="en-US" sz="2000" dirty="0" err="1">
                <a:latin typeface="Times New Roman" panose="02020603050405020304" pitchFamily="18" charset="0"/>
                <a:cs typeface="Times New Roman" panose="02020603050405020304" pitchFamily="18" charset="0"/>
              </a:rPr>
              <a:t>sealability</a:t>
            </a:r>
            <a:r>
              <a:rPr lang="en-US" sz="2000" dirty="0">
                <a:latin typeface="Times New Roman" panose="02020603050405020304" pitchFamily="18" charset="0"/>
                <a:cs typeface="Times New Roman" panose="02020603050405020304" pitchFamily="18" charset="0"/>
              </a:rPr>
              <a:t> for pouches.</a:t>
            </a:r>
          </a:p>
        </p:txBody>
      </p:sp>
      <p:pic>
        <p:nvPicPr>
          <p:cNvPr id="23" name="Picture Placeholder 3">
            <a:extLst>
              <a:ext uri="{FF2B5EF4-FFF2-40B4-BE49-F238E27FC236}">
                <a16:creationId xmlns:a16="http://schemas.microsoft.com/office/drawing/2014/main" id="{4F4EC659-FE7D-1A91-97F8-4B4B75740333}"/>
              </a:ext>
            </a:extLst>
          </p:cNvPr>
          <p:cNvPicPr>
            <a:picLocks noChangeAspect="1"/>
          </p:cNvPicPr>
          <p:nvPr/>
        </p:nvPicPr>
        <p:blipFill>
          <a:blip r:embed="rId2"/>
          <a:srcRect t="11002" b="11002"/>
          <a:stretch>
            <a:fillRect/>
          </a:stretch>
        </p:blipFill>
        <p:spPr>
          <a:xfrm>
            <a:off x="11236036" y="6089035"/>
            <a:ext cx="955964" cy="810095"/>
          </a:xfrm>
          <a:prstGeom prst="rect">
            <a:avLst/>
          </a:prstGeom>
        </p:spPr>
      </p:pic>
      <p:pic>
        <p:nvPicPr>
          <p:cNvPr id="28" name="Picture 27">
            <a:extLst>
              <a:ext uri="{FF2B5EF4-FFF2-40B4-BE49-F238E27FC236}">
                <a16:creationId xmlns:a16="http://schemas.microsoft.com/office/drawing/2014/main" id="{70BD770D-7F9F-06FD-8B03-92D02C13F18D}"/>
              </a:ext>
            </a:extLst>
          </p:cNvPr>
          <p:cNvPicPr>
            <a:picLocks noChangeAspect="1"/>
          </p:cNvPicPr>
          <p:nvPr/>
        </p:nvPicPr>
        <p:blipFill>
          <a:blip r:embed="rId3"/>
          <a:stretch>
            <a:fillRect/>
          </a:stretch>
        </p:blipFill>
        <p:spPr>
          <a:xfrm>
            <a:off x="9131138" y="2153402"/>
            <a:ext cx="2551196" cy="25511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88235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3">
            <a:extLst>
              <a:ext uri="{FF2B5EF4-FFF2-40B4-BE49-F238E27FC236}">
                <a16:creationId xmlns:a16="http://schemas.microsoft.com/office/drawing/2014/main" id="{3D462704-5B59-E610-79BF-23A07C477E27}"/>
              </a:ext>
            </a:extLst>
          </p:cNvPr>
          <p:cNvPicPr>
            <a:picLocks noChangeAspect="1"/>
          </p:cNvPicPr>
          <p:nvPr/>
        </p:nvPicPr>
        <p:blipFill>
          <a:blip r:embed="rId2"/>
          <a:srcRect t="11002" b="11002"/>
          <a:stretch>
            <a:fillRect/>
          </a:stretch>
        </p:blipFill>
        <p:spPr>
          <a:xfrm>
            <a:off x="11236036" y="6130599"/>
            <a:ext cx="955964" cy="768965"/>
          </a:xfrm>
          <a:prstGeom prst="rect">
            <a:avLst/>
          </a:prstGeom>
        </p:spPr>
      </p:pic>
      <p:sp>
        <p:nvSpPr>
          <p:cNvPr id="2" name="TextBox 1">
            <a:extLst>
              <a:ext uri="{FF2B5EF4-FFF2-40B4-BE49-F238E27FC236}">
                <a16:creationId xmlns:a16="http://schemas.microsoft.com/office/drawing/2014/main" id="{432A8CE5-5CD3-B826-FCDB-6ED4F8F6BCFA}"/>
              </a:ext>
            </a:extLst>
          </p:cNvPr>
          <p:cNvSpPr txBox="1"/>
          <p:nvPr/>
        </p:nvSpPr>
        <p:spPr>
          <a:xfrm>
            <a:off x="3135086" y="4779398"/>
            <a:ext cx="6923313"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Brand name-   </a:t>
            </a:r>
            <a:r>
              <a:rPr lang="en-US" sz="2400" b="1" dirty="0">
                <a:latin typeface="Times New Roman" panose="02020603050405020304" pitchFamily="18" charset="0"/>
                <a:cs typeface="Times New Roman" panose="02020603050405020304" pitchFamily="18" charset="0"/>
              </a:rPr>
              <a:t>Rainbow queen</a:t>
            </a:r>
          </a:p>
          <a:p>
            <a:r>
              <a:rPr lang="en-US" sz="2400" dirty="0">
                <a:latin typeface="Times New Roman" panose="02020603050405020304" pitchFamily="18" charset="0"/>
                <a:cs typeface="Times New Roman" panose="02020603050405020304" pitchFamily="18" charset="0"/>
              </a:rPr>
              <a:t>Product name-  </a:t>
            </a:r>
            <a:r>
              <a:rPr lang="en-US" sz="2400" b="1" dirty="0" err="1">
                <a:latin typeface="Times New Roman" panose="02020603050405020304" pitchFamily="18" charset="0"/>
                <a:cs typeface="Times New Roman" panose="02020603050405020304" pitchFamily="18" charset="0"/>
              </a:rPr>
              <a:t>Trutifruti</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Tagline-  </a:t>
            </a:r>
            <a:r>
              <a:rPr lang="en-US" sz="2400" b="1" u="sng" dirty="0">
                <a:solidFill>
                  <a:schemeClr val="accent6">
                    <a:lumMod val="75000"/>
                    <a:lumOff val="25000"/>
                  </a:schemeClr>
                </a:solidFill>
                <a:latin typeface="Times New Roman" panose="02020603050405020304" pitchFamily="18" charset="0"/>
                <a:cs typeface="Times New Roman" panose="02020603050405020304" pitchFamily="18" charset="0"/>
              </a:rPr>
              <a:t> Choice in Taste , Rainbow Queen is Best</a:t>
            </a:r>
          </a:p>
        </p:txBody>
      </p:sp>
      <p:pic>
        <p:nvPicPr>
          <p:cNvPr id="3" name="Picture 2">
            <a:extLst>
              <a:ext uri="{FF2B5EF4-FFF2-40B4-BE49-F238E27FC236}">
                <a16:creationId xmlns:a16="http://schemas.microsoft.com/office/drawing/2014/main" id="{FDD9C8ED-61FD-BC2C-DD29-14B5AD03D84C}"/>
              </a:ext>
            </a:extLst>
          </p:cNvPr>
          <p:cNvPicPr>
            <a:picLocks noChangeAspect="1"/>
          </p:cNvPicPr>
          <p:nvPr/>
        </p:nvPicPr>
        <p:blipFill rotWithShape="1">
          <a:blip r:embed="rId3"/>
          <a:srcRect l="1758" t="7217" r="66281" b="16900"/>
          <a:stretch/>
        </p:blipFill>
        <p:spPr>
          <a:xfrm>
            <a:off x="4180114" y="943428"/>
            <a:ext cx="3343130" cy="3323771"/>
          </a:xfrm>
          <a:prstGeom prst="roundRect">
            <a:avLst>
              <a:gd name="adj" fmla="val 8594"/>
            </a:avLst>
          </a:prstGeom>
          <a:solidFill>
            <a:srgbClr val="FFFFFF">
              <a:shade val="85000"/>
            </a:srgbClr>
          </a:solidFill>
          <a:ln>
            <a:noFill/>
          </a:ln>
          <a:effectLst/>
        </p:spPr>
      </p:pic>
      <p:sp>
        <p:nvSpPr>
          <p:cNvPr id="4" name="TextBox 3">
            <a:extLst>
              <a:ext uri="{FF2B5EF4-FFF2-40B4-BE49-F238E27FC236}">
                <a16:creationId xmlns:a16="http://schemas.microsoft.com/office/drawing/2014/main" id="{25E67F88-3E6C-26C8-919C-8F812F781769}"/>
              </a:ext>
            </a:extLst>
          </p:cNvPr>
          <p:cNvSpPr txBox="1"/>
          <p:nvPr/>
        </p:nvSpPr>
        <p:spPr>
          <a:xfrm>
            <a:off x="4439394" y="207266"/>
            <a:ext cx="3601522" cy="523220"/>
          </a:xfrm>
          <a:prstGeom prst="rect">
            <a:avLst/>
          </a:prstGeom>
          <a:noFill/>
        </p:spPr>
        <p:txBody>
          <a:bodyPr wrap="square" rtlCol="0">
            <a:spAutoFit/>
          </a:bodyPr>
          <a:lstStyle/>
          <a:p>
            <a:r>
              <a:rPr lang="en-US" sz="2800" b="1" u="sng" dirty="0"/>
              <a:t>PRODUCT DETAILS</a:t>
            </a:r>
          </a:p>
        </p:txBody>
      </p:sp>
      <p:pic>
        <p:nvPicPr>
          <p:cNvPr id="5" name="Picture 4">
            <a:extLst>
              <a:ext uri="{FF2B5EF4-FFF2-40B4-BE49-F238E27FC236}">
                <a16:creationId xmlns:a16="http://schemas.microsoft.com/office/drawing/2014/main" id="{351BDB64-2C5A-2137-5F3E-7F5E68B6EC9B}"/>
              </a:ext>
            </a:extLst>
          </p:cNvPr>
          <p:cNvPicPr>
            <a:picLocks noChangeAspect="1"/>
          </p:cNvPicPr>
          <p:nvPr/>
        </p:nvPicPr>
        <p:blipFill rotWithShape="1">
          <a:blip r:embed="rId4"/>
          <a:srcRect l="19027" r="14159"/>
          <a:stretch/>
        </p:blipFill>
        <p:spPr>
          <a:xfrm>
            <a:off x="5057561" y="2268734"/>
            <a:ext cx="1733379" cy="17855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984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385630-9E90-2568-66BB-DF8D88AC768E}"/>
              </a:ext>
            </a:extLst>
          </p:cNvPr>
          <p:cNvSpPr txBox="1"/>
          <p:nvPr/>
        </p:nvSpPr>
        <p:spPr>
          <a:xfrm>
            <a:off x="1932594" y="2276033"/>
            <a:ext cx="9250067" cy="1569660"/>
          </a:xfrm>
          <a:prstGeom prst="rect">
            <a:avLst/>
          </a:prstGeom>
          <a:noFill/>
        </p:spPr>
        <p:txBody>
          <a:bodyPr wrap="square" rtlCol="0">
            <a:spAutoFit/>
          </a:bodyPr>
          <a:lstStyle/>
          <a:p>
            <a:r>
              <a:rPr lang="en-US" sz="9600" b="1" dirty="0">
                <a:ln w="6600">
                  <a:solidFill>
                    <a:srgbClr val="FFFF00"/>
                  </a:solidFill>
                  <a:prstDash val="solid"/>
                </a:ln>
                <a:solidFill>
                  <a:schemeClr val="accent5">
                    <a:lumMod val="50000"/>
                  </a:schemeClr>
                </a:solidFill>
                <a:effectLst>
                  <a:glow rad="101600">
                    <a:schemeClr val="accent6">
                      <a:satMod val="175000"/>
                      <a:alpha val="40000"/>
                    </a:schemeClr>
                  </a:glow>
                  <a:outerShdw dist="38100" dir="2700000" algn="tl" rotWithShape="0">
                    <a:schemeClr val="accent2"/>
                  </a:outerShdw>
                </a:effectLst>
                <a:latin typeface="Bell MT" panose="02020503060305020303" pitchFamily="18" charset="0"/>
              </a:rPr>
              <a:t>THANK YOU</a:t>
            </a:r>
          </a:p>
        </p:txBody>
      </p:sp>
    </p:spTree>
    <p:extLst>
      <p:ext uri="{BB962C8B-B14F-4D97-AF65-F5344CB8AC3E}">
        <p14:creationId xmlns:p14="http://schemas.microsoft.com/office/powerpoint/2010/main" val="20818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7338-A451-7CFC-3595-57E149ACF0D0}"/>
              </a:ext>
            </a:extLst>
          </p:cNvPr>
          <p:cNvSpPr>
            <a:spLocks noGrp="1"/>
          </p:cNvSpPr>
          <p:nvPr>
            <p:ph type="title"/>
          </p:nvPr>
        </p:nvSpPr>
        <p:spPr>
          <a:xfrm>
            <a:off x="0" y="247362"/>
            <a:ext cx="12192000" cy="528493"/>
          </a:xfrm>
          <a:solidFill>
            <a:schemeClr val="accent2">
              <a:lumMod val="40000"/>
              <a:lumOff val="60000"/>
            </a:schemeClr>
          </a:solidFill>
        </p:spPr>
        <p:txBody>
          <a:bodyPr>
            <a:noAutofit/>
          </a:bodyPr>
          <a:lstStyle/>
          <a:p>
            <a:r>
              <a:rPr lang="en-US" sz="3600" b="1" dirty="0"/>
              <a:t>OUTLINES</a:t>
            </a:r>
          </a:p>
        </p:txBody>
      </p:sp>
      <p:sp>
        <p:nvSpPr>
          <p:cNvPr id="3" name="Content Placeholder 2">
            <a:extLst>
              <a:ext uri="{FF2B5EF4-FFF2-40B4-BE49-F238E27FC236}">
                <a16:creationId xmlns:a16="http://schemas.microsoft.com/office/drawing/2014/main" id="{6A3E8ADC-6EEF-29BA-E7BC-F53C2A966D9C}"/>
              </a:ext>
            </a:extLst>
          </p:cNvPr>
          <p:cNvSpPr>
            <a:spLocks noGrp="1"/>
          </p:cNvSpPr>
          <p:nvPr>
            <p:ph idx="1"/>
          </p:nvPr>
        </p:nvSpPr>
        <p:spPr>
          <a:xfrm>
            <a:off x="969818" y="890930"/>
            <a:ext cx="10252364" cy="5083029"/>
          </a:xfrm>
        </p:spPr>
        <p:txBody>
          <a:bodyPr>
            <a:normAutofit/>
          </a:bodyPr>
          <a:lstStyle/>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Introduction </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Scope of </a:t>
            </a:r>
            <a:r>
              <a:rPr lang="en-US" sz="2000" b="1" dirty="0" err="1">
                <a:latin typeface="Times New Roman" panose="02020603050405020304" pitchFamily="18" charset="0"/>
                <a:cs typeface="Times New Roman" panose="02020603050405020304" pitchFamily="18" charset="0"/>
              </a:rPr>
              <a:t>Tutifruti</a:t>
            </a:r>
            <a:r>
              <a:rPr lang="en-US" sz="2000" b="1" dirty="0">
                <a:latin typeface="Times New Roman" panose="02020603050405020304" pitchFamily="18" charset="0"/>
                <a:cs typeface="Times New Roman" panose="02020603050405020304" pitchFamily="18" charset="0"/>
              </a:rPr>
              <a:t> food item </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Market Survey</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 Installed capacity of processing plant</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Requirement of Raw material, Machinery &amp; Licenses</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Manufacturing process</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Plant layout</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Capital investment &amp;man power</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Waste utilization</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Product pricing</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Target market</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Future Revenue</a:t>
            </a:r>
          </a:p>
          <a:p>
            <a:pPr marL="285750" indent="-28575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Conclusion</a:t>
            </a: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endParaRPr lang="en-US" dirty="0"/>
          </a:p>
        </p:txBody>
      </p:sp>
      <p:sp>
        <p:nvSpPr>
          <p:cNvPr id="8" name="Slide Number Placeholder 7">
            <a:extLst>
              <a:ext uri="{FF2B5EF4-FFF2-40B4-BE49-F238E27FC236}">
                <a16:creationId xmlns:a16="http://schemas.microsoft.com/office/drawing/2014/main" id="{944C0F3B-73E3-7A18-EF22-C41DB8F8071F}"/>
              </a:ext>
            </a:extLst>
          </p:cNvPr>
          <p:cNvSpPr>
            <a:spLocks noGrp="1"/>
          </p:cNvSpPr>
          <p:nvPr>
            <p:ph type="sldNum" sz="quarter" idx="12"/>
          </p:nvPr>
        </p:nvSpPr>
        <p:spPr/>
        <p:txBody>
          <a:bodyPr/>
          <a:lstStyle/>
          <a:p>
            <a:fld id="{B5CEABB6-07DC-46E8-9B57-56EC44A396E5}" type="slidenum">
              <a:rPr lang="en-US" smtClean="0"/>
              <a:t>3</a:t>
            </a:fld>
            <a:endParaRPr lang="en-US" dirty="0"/>
          </a:p>
        </p:txBody>
      </p:sp>
      <p:pic>
        <p:nvPicPr>
          <p:cNvPr id="4" name="Picture Placeholder 3">
            <a:extLst>
              <a:ext uri="{FF2B5EF4-FFF2-40B4-BE49-F238E27FC236}">
                <a16:creationId xmlns:a16="http://schemas.microsoft.com/office/drawing/2014/main" id="{4F3796FA-EE8F-B05C-C022-638A26FB7E96}"/>
              </a:ext>
            </a:extLst>
          </p:cNvPr>
          <p:cNvPicPr>
            <a:picLocks noChangeAspect="1"/>
          </p:cNvPicPr>
          <p:nvPr/>
        </p:nvPicPr>
        <p:blipFill>
          <a:blip r:embed="rId2"/>
          <a:srcRect t="11002" b="11002"/>
          <a:stretch>
            <a:fillRect/>
          </a:stretch>
        </p:blipFill>
        <p:spPr>
          <a:xfrm>
            <a:off x="11236036" y="6089035"/>
            <a:ext cx="955964" cy="810095"/>
          </a:xfrm>
          <a:prstGeom prst="rect">
            <a:avLst/>
          </a:prstGeom>
        </p:spPr>
      </p:pic>
    </p:spTree>
    <p:extLst>
      <p:ext uri="{BB962C8B-B14F-4D97-AF65-F5344CB8AC3E}">
        <p14:creationId xmlns:p14="http://schemas.microsoft.com/office/powerpoint/2010/main" val="201857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2A04D08-30E5-6603-2BCA-D0E5F7724F3B}"/>
              </a:ext>
            </a:extLst>
          </p:cNvPr>
          <p:cNvSpPr>
            <a:spLocks noGrp="1"/>
          </p:cNvSpPr>
          <p:nvPr>
            <p:ph type="sldNum" sz="quarter" idx="12"/>
          </p:nvPr>
        </p:nvSpPr>
        <p:spPr/>
        <p:txBody>
          <a:bodyPr/>
          <a:lstStyle/>
          <a:p>
            <a:fld id="{B5CEABB6-07DC-46E8-9B57-56EC44A396E5}" type="slidenum">
              <a:rPr lang="en-US" smtClean="0"/>
              <a:t>4</a:t>
            </a:fld>
            <a:endParaRPr lang="en-US" dirty="0"/>
          </a:p>
        </p:txBody>
      </p:sp>
      <p:sp>
        <p:nvSpPr>
          <p:cNvPr id="19" name="Rectangle 18">
            <a:extLst>
              <a:ext uri="{FF2B5EF4-FFF2-40B4-BE49-F238E27FC236}">
                <a16:creationId xmlns:a16="http://schemas.microsoft.com/office/drawing/2014/main" id="{746AD60A-A50D-3FED-B7B4-0483A9157874}"/>
              </a:ext>
            </a:extLst>
          </p:cNvPr>
          <p:cNvSpPr/>
          <p:nvPr/>
        </p:nvSpPr>
        <p:spPr>
          <a:xfrm>
            <a:off x="1" y="526473"/>
            <a:ext cx="12192000" cy="471055"/>
          </a:xfrm>
          <a:prstGeom prst="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INTRODUCTION</a:t>
            </a:r>
          </a:p>
        </p:txBody>
      </p:sp>
      <p:sp>
        <p:nvSpPr>
          <p:cNvPr id="2" name="TextBox 1">
            <a:extLst>
              <a:ext uri="{FF2B5EF4-FFF2-40B4-BE49-F238E27FC236}">
                <a16:creationId xmlns:a16="http://schemas.microsoft.com/office/drawing/2014/main" id="{98E0F664-EF16-4BDC-F143-4852E6697311}"/>
              </a:ext>
            </a:extLst>
          </p:cNvPr>
          <p:cNvSpPr txBox="1"/>
          <p:nvPr/>
        </p:nvSpPr>
        <p:spPr>
          <a:xfrm>
            <a:off x="581891" y="1293824"/>
            <a:ext cx="11028218" cy="1200329"/>
          </a:xfrm>
          <a:prstGeom prst="rect">
            <a:avLst/>
          </a:prstGeom>
          <a:noFill/>
        </p:spPr>
        <p:txBody>
          <a:bodyPr wrap="square" rtlCol="0">
            <a:spAutoFit/>
          </a:bodyPr>
          <a:lstStyle/>
          <a:p>
            <a:pPr marL="342900" indent="-342900" algn="just" fontAlgn="base">
              <a:buFont typeface="Wingdings" panose="05000000000000000000" pitchFamily="2" charset="2"/>
              <a:buChar char="Ø"/>
            </a:pPr>
            <a:r>
              <a:rPr lang="en-US" sz="2400" i="0" dirty="0">
                <a:effectLst/>
                <a:latin typeface="Times New Roman" panose="02020603050405020304" pitchFamily="18" charset="0"/>
                <a:cs typeface="Times New Roman" panose="02020603050405020304" pitchFamily="18" charset="0"/>
              </a:rPr>
              <a:t>Tutifruti is a colorful confection containing variously chopped and candied</a:t>
            </a:r>
            <a:r>
              <a:rPr lang="en-US" sz="2400" dirty="0">
                <a:latin typeface="Times New Roman" panose="02020603050405020304" pitchFamily="18" charset="0"/>
                <a:cs typeface="Times New Roman" panose="02020603050405020304" pitchFamily="18" charset="0"/>
              </a:rPr>
              <a:t> </a:t>
            </a:r>
            <a:r>
              <a:rPr lang="en-US" sz="2400" i="0" dirty="0">
                <a:effectLst/>
                <a:latin typeface="Times New Roman" panose="02020603050405020304" pitchFamily="18" charset="0"/>
                <a:cs typeface="Times New Roman" panose="02020603050405020304" pitchFamily="18" charset="0"/>
              </a:rPr>
              <a:t>fruits, or an artificially created flavoring simulating the combined flavor of different fruits.</a:t>
            </a:r>
          </a:p>
          <a:p>
            <a:pPr algn="l" fontAlgn="base"/>
            <a:endParaRPr lang="en-US" sz="2400" i="0" dirty="0">
              <a:solidFill>
                <a:srgbClr val="313438"/>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0BA865D-7B0E-7D19-5BD9-E1B85758EF25}"/>
              </a:ext>
            </a:extLst>
          </p:cNvPr>
          <p:cNvPicPr>
            <a:picLocks noChangeAspect="1"/>
          </p:cNvPicPr>
          <p:nvPr/>
        </p:nvPicPr>
        <p:blipFill>
          <a:blip r:embed="rId2"/>
          <a:stretch>
            <a:fillRect/>
          </a:stretch>
        </p:blipFill>
        <p:spPr>
          <a:xfrm>
            <a:off x="9809019" y="2171050"/>
            <a:ext cx="2008909" cy="1857737"/>
          </a:xfrm>
          <a:prstGeom prst="rect">
            <a:avLst/>
          </a:prstGeom>
        </p:spPr>
      </p:pic>
      <p:sp>
        <p:nvSpPr>
          <p:cNvPr id="5" name="TextBox 4">
            <a:extLst>
              <a:ext uri="{FF2B5EF4-FFF2-40B4-BE49-F238E27FC236}">
                <a16:creationId xmlns:a16="http://schemas.microsoft.com/office/drawing/2014/main" id="{3A13696F-DE07-8F1A-A5CA-22712ABA3674}"/>
              </a:ext>
            </a:extLst>
          </p:cNvPr>
          <p:cNvSpPr txBox="1"/>
          <p:nvPr/>
        </p:nvSpPr>
        <p:spPr>
          <a:xfrm>
            <a:off x="581891" y="2644170"/>
            <a:ext cx="9227128" cy="1569660"/>
          </a:xfrm>
          <a:prstGeom prst="rect">
            <a:avLst/>
          </a:prstGeom>
          <a:noFill/>
        </p:spPr>
        <p:txBody>
          <a:bodyPr wrap="square" rtlCol="0">
            <a:spAutoFit/>
          </a:bodyPr>
          <a:lstStyle/>
          <a:p>
            <a:pPr marL="342900" indent="-342900" algn="just" fontAlgn="base">
              <a:buFont typeface="Wingdings" panose="05000000000000000000" pitchFamily="2" charset="2"/>
              <a:buChar char="Ø"/>
            </a:pPr>
            <a:r>
              <a:rPr lang="en-US" sz="2400" i="0" dirty="0">
                <a:effectLst/>
                <a:latin typeface="Times New Roman" panose="02020603050405020304" pitchFamily="18" charset="0"/>
                <a:cs typeface="Times New Roman" panose="02020603050405020304" pitchFamily="18" charset="0"/>
              </a:rPr>
              <a:t>Papaya is the second most nutritive food to Mango. Tutifruti is made</a:t>
            </a:r>
          </a:p>
          <a:p>
            <a:pPr algn="just" fontAlgn="base"/>
            <a:r>
              <a:rPr lang="en-US" sz="2400" dirty="0">
                <a:latin typeface="Times New Roman" panose="02020603050405020304" pitchFamily="18" charset="0"/>
                <a:cs typeface="Times New Roman" panose="02020603050405020304" pitchFamily="18" charset="0"/>
              </a:rPr>
              <a:t>    </a:t>
            </a:r>
            <a:r>
              <a:rPr lang="en-US" sz="2400" i="0" dirty="0">
                <a:effectLst/>
                <a:latin typeface="Times New Roman" panose="02020603050405020304" pitchFamily="18" charset="0"/>
                <a:cs typeface="Times New Roman" panose="02020603050405020304" pitchFamily="18" charset="0"/>
              </a:rPr>
              <a:t> from unripe papaya fruit and contains a good amount of sugar.</a:t>
            </a:r>
          </a:p>
          <a:p>
            <a:pPr marL="342900" indent="-342900" algn="just" fontAlgn="base">
              <a:buFont typeface="Wingdings" panose="05000000000000000000" pitchFamily="2" charset="2"/>
              <a:buChar char="Ø"/>
            </a:pPr>
            <a:r>
              <a:rPr lang="en-US" sz="2400" i="0" dirty="0">
                <a:effectLst/>
                <a:latin typeface="Times New Roman" panose="02020603050405020304" pitchFamily="18" charset="0"/>
                <a:cs typeface="Times New Roman" panose="02020603050405020304" pitchFamily="18" charset="0"/>
              </a:rPr>
              <a:t>The countries with the largest papaya production are India and Brazil </a:t>
            </a:r>
          </a:p>
          <a:p>
            <a:pPr algn="just" fontAlgn="base"/>
            <a:r>
              <a:rPr lang="en-US" sz="2400" dirty="0">
                <a:latin typeface="Times New Roman" panose="02020603050405020304" pitchFamily="18" charset="0"/>
                <a:cs typeface="Times New Roman" panose="02020603050405020304" pitchFamily="18" charset="0"/>
              </a:rPr>
              <a:t>    </a:t>
            </a:r>
            <a:r>
              <a:rPr lang="en-US" sz="2400" i="0" dirty="0">
                <a:effectLst/>
                <a:latin typeface="Times New Roman" panose="02020603050405020304" pitchFamily="18" charset="0"/>
                <a:cs typeface="Times New Roman" panose="02020603050405020304" pitchFamily="18" charset="0"/>
              </a:rPr>
              <a:t>followed by Nigeria, Indonesia, and Mexico.</a:t>
            </a:r>
          </a:p>
        </p:txBody>
      </p:sp>
      <p:pic>
        <p:nvPicPr>
          <p:cNvPr id="6" name="Picture Placeholder 3">
            <a:extLst>
              <a:ext uri="{FF2B5EF4-FFF2-40B4-BE49-F238E27FC236}">
                <a16:creationId xmlns:a16="http://schemas.microsoft.com/office/drawing/2014/main" id="{B98C4EA1-3E29-296B-F9D6-8FDB07E36D05}"/>
              </a:ext>
            </a:extLst>
          </p:cNvPr>
          <p:cNvPicPr>
            <a:picLocks noChangeAspect="1"/>
          </p:cNvPicPr>
          <p:nvPr/>
        </p:nvPicPr>
        <p:blipFill>
          <a:blip r:embed="rId3"/>
          <a:srcRect t="11002" b="11002"/>
          <a:stretch>
            <a:fillRect/>
          </a:stretch>
        </p:blipFill>
        <p:spPr>
          <a:xfrm>
            <a:off x="11236036" y="6089035"/>
            <a:ext cx="955964" cy="810095"/>
          </a:xfrm>
          <a:prstGeom prst="rect">
            <a:avLst/>
          </a:prstGeom>
        </p:spPr>
      </p:pic>
    </p:spTree>
    <p:extLst>
      <p:ext uri="{BB962C8B-B14F-4D97-AF65-F5344CB8AC3E}">
        <p14:creationId xmlns:p14="http://schemas.microsoft.com/office/powerpoint/2010/main" val="7267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5354F4F6-23CC-08DB-3038-C39E52D50E5D}"/>
              </a:ext>
            </a:extLst>
          </p:cNvPr>
          <p:cNvSpPr>
            <a:spLocks noGrp="1"/>
          </p:cNvSpPr>
          <p:nvPr>
            <p:ph type="sldNum" sz="quarter" idx="12"/>
          </p:nvPr>
        </p:nvSpPr>
        <p:spPr/>
        <p:txBody>
          <a:bodyPr/>
          <a:lstStyle/>
          <a:p>
            <a:fld id="{B5CEABB6-07DC-46E8-9B57-56EC44A396E5}" type="slidenum">
              <a:rPr lang="en-US" smtClean="0"/>
              <a:t>5</a:t>
            </a:fld>
            <a:endParaRPr lang="en-US" dirty="0"/>
          </a:p>
        </p:txBody>
      </p:sp>
      <p:sp>
        <p:nvSpPr>
          <p:cNvPr id="18" name="Rectangle 17">
            <a:extLst>
              <a:ext uri="{FF2B5EF4-FFF2-40B4-BE49-F238E27FC236}">
                <a16:creationId xmlns:a16="http://schemas.microsoft.com/office/drawing/2014/main" id="{6F10D902-5C18-8931-B874-538E4D2250F5}"/>
              </a:ext>
            </a:extLst>
          </p:cNvPr>
          <p:cNvSpPr/>
          <p:nvPr/>
        </p:nvSpPr>
        <p:spPr>
          <a:xfrm>
            <a:off x="0" y="208133"/>
            <a:ext cx="12192000" cy="36512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SCOPE OF TRUTIFRUTI FOOD ITEMS  </a:t>
            </a:r>
          </a:p>
        </p:txBody>
      </p:sp>
      <p:sp>
        <p:nvSpPr>
          <p:cNvPr id="19" name="TextBox 18">
            <a:extLst>
              <a:ext uri="{FF2B5EF4-FFF2-40B4-BE49-F238E27FC236}">
                <a16:creationId xmlns:a16="http://schemas.microsoft.com/office/drawing/2014/main" id="{46105B0F-D02D-D1EE-88FB-18B66D855001}"/>
              </a:ext>
            </a:extLst>
          </p:cNvPr>
          <p:cNvSpPr txBox="1"/>
          <p:nvPr/>
        </p:nvSpPr>
        <p:spPr>
          <a:xfrm>
            <a:off x="1149927" y="1229676"/>
            <a:ext cx="9892146" cy="3416320"/>
          </a:xfrm>
          <a:prstGeom prst="rect">
            <a:avLst/>
          </a:prstGeom>
          <a:noFill/>
        </p:spPr>
        <p:txBody>
          <a:bodyPr wrap="square" rtlCol="0">
            <a:spAutoFit/>
          </a:bodyPr>
          <a:lstStyle/>
          <a:p>
            <a:pPr algn="l"/>
            <a:r>
              <a:rPr lang="en-US" sz="24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Tutifruti</a:t>
            </a: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is made by impregnating fruits with flavor &amp; taste along with attractive color.  It provides attractiveness as well as nutritive value to many food items.</a:t>
            </a:r>
          </a:p>
          <a:p>
            <a:pPr marL="457200" indent="-457200" algn="l">
              <a:buFont typeface="+mj-lt"/>
              <a:buAutoNum type="arabicPeriod"/>
            </a:pP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Bakery products: Like buns, cakes, bread, pizza, rolls etc.</a:t>
            </a:r>
          </a:p>
          <a:p>
            <a:pPr algn="l">
              <a:buFont typeface="+mj-lt"/>
              <a:buAutoNum type="arabicPeriod"/>
            </a:pP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Ice creams &amp; puddings: Fruity ice cream, jellies and puddings.</a:t>
            </a:r>
          </a:p>
          <a:p>
            <a:pPr algn="l">
              <a:buFont typeface="+mj-lt"/>
              <a:buAutoNum type="arabicPeriod"/>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In sweet/sour preparations at home: In payasam, curd rice</a:t>
            </a:r>
          </a:p>
          <a:p>
            <a:pPr algn="l">
              <a:buFont typeface="+mj-lt"/>
              <a:buAutoNum type="arabicPeriod"/>
            </a:pP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Chewing pans; Sweet pans</a:t>
            </a:r>
          </a:p>
          <a:p>
            <a:pPr algn="l">
              <a:buFont typeface="+mj-lt"/>
              <a:buAutoNum type="arabicPeriod"/>
            </a:pP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Salads: Along with dry fruits</a:t>
            </a:r>
          </a:p>
          <a:p>
            <a:pPr algn="l">
              <a:buFont typeface="+mj-lt"/>
              <a:buAutoNum type="arabicPeriod"/>
            </a:pPr>
            <a:r>
              <a:rPr lang="en-US" sz="2400" b="0" i="0" dirty="0">
                <a:solidFill>
                  <a:schemeClr val="tx1">
                    <a:lumMod val="95000"/>
                    <a:lumOff val="5000"/>
                  </a:schemeClr>
                </a:solidFill>
                <a:effectLst/>
                <a:latin typeface="Times New Roman" panose="02020603050405020304" pitchFamily="18" charset="0"/>
                <a:cs typeface="Times New Roman" panose="02020603050405020304" pitchFamily="18" charset="0"/>
              </a:rPr>
              <a:t>   Mouth freshener</a:t>
            </a:r>
          </a:p>
        </p:txBody>
      </p:sp>
      <p:pic>
        <p:nvPicPr>
          <p:cNvPr id="2" name="Picture Placeholder 3">
            <a:extLst>
              <a:ext uri="{FF2B5EF4-FFF2-40B4-BE49-F238E27FC236}">
                <a16:creationId xmlns:a16="http://schemas.microsoft.com/office/drawing/2014/main" id="{9C44C798-587E-23A4-516F-0A0F5906C60E}"/>
              </a:ext>
            </a:extLst>
          </p:cNvPr>
          <p:cNvPicPr>
            <a:picLocks noChangeAspect="1"/>
          </p:cNvPicPr>
          <p:nvPr/>
        </p:nvPicPr>
        <p:blipFill>
          <a:blip r:embed="rId2"/>
          <a:srcRect t="11002" b="11002"/>
          <a:stretch>
            <a:fillRect/>
          </a:stretch>
        </p:blipFill>
        <p:spPr>
          <a:xfrm>
            <a:off x="11236036" y="6089035"/>
            <a:ext cx="955964" cy="810095"/>
          </a:xfrm>
          <a:prstGeom prst="rect">
            <a:avLst/>
          </a:prstGeom>
        </p:spPr>
      </p:pic>
    </p:spTree>
    <p:extLst>
      <p:ext uri="{BB962C8B-B14F-4D97-AF65-F5344CB8AC3E}">
        <p14:creationId xmlns:p14="http://schemas.microsoft.com/office/powerpoint/2010/main" val="2921830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AE4F010-6252-23C9-CF70-3C10283450B5}"/>
              </a:ext>
            </a:extLst>
          </p:cNvPr>
          <p:cNvSpPr txBox="1"/>
          <p:nvPr/>
        </p:nvSpPr>
        <p:spPr>
          <a:xfrm>
            <a:off x="0" y="193964"/>
            <a:ext cx="12191999" cy="523220"/>
          </a:xfrm>
          <a:prstGeom prst="rect">
            <a:avLst/>
          </a:prstGeom>
          <a:solidFill>
            <a:schemeClr val="accent4"/>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MARKET SURVEY</a:t>
            </a:r>
          </a:p>
        </p:txBody>
      </p:sp>
      <p:sp>
        <p:nvSpPr>
          <p:cNvPr id="21" name="TextBox 20">
            <a:extLst>
              <a:ext uri="{FF2B5EF4-FFF2-40B4-BE49-F238E27FC236}">
                <a16:creationId xmlns:a16="http://schemas.microsoft.com/office/drawing/2014/main" id="{C5873297-B15A-C4B7-C474-B681CD4A5373}"/>
              </a:ext>
            </a:extLst>
          </p:cNvPr>
          <p:cNvSpPr txBox="1"/>
          <p:nvPr/>
        </p:nvSpPr>
        <p:spPr>
          <a:xfrm>
            <a:off x="429492" y="1011382"/>
            <a:ext cx="10584872" cy="1569660"/>
          </a:xfrm>
          <a:prstGeom prst="rect">
            <a:avLst/>
          </a:prstGeom>
          <a:noFill/>
        </p:spPr>
        <p:txBody>
          <a:bodyPr wrap="square" rtlCol="0">
            <a:spAutoFit/>
          </a:bodyPr>
          <a:lstStyle/>
          <a:p>
            <a:pPr algn="just"/>
            <a:r>
              <a:rPr lang="en-US" sz="2400" b="0" i="0" u="none" strike="noStrike" baseline="0" dirty="0">
                <a:solidFill>
                  <a:srgbClr val="000000"/>
                </a:solidFill>
                <a:latin typeface="Times New Roman" panose="02020603050405020304" pitchFamily="18" charset="0"/>
                <a:cs typeface="Times New Roman" panose="02020603050405020304" pitchFamily="18" charset="0"/>
              </a:rPr>
              <a:t>Candied fruits notably Tutifruti is quite popular. As the consumption of bakery goods is on the increase, the demand for </a:t>
            </a:r>
            <a:r>
              <a:rPr lang="en-US" sz="2400" dirty="0">
                <a:solidFill>
                  <a:srgbClr val="000000"/>
                </a:solidFill>
                <a:latin typeface="Times New Roman" panose="02020603050405020304" pitchFamily="18" charset="0"/>
                <a:cs typeface="Times New Roman" panose="02020603050405020304" pitchFamily="18" charset="0"/>
              </a:rPr>
              <a:t>T</a:t>
            </a:r>
            <a:r>
              <a:rPr lang="en-US" sz="2400" b="0" i="0" u="none" strike="noStrike" baseline="0" dirty="0">
                <a:solidFill>
                  <a:srgbClr val="000000"/>
                </a:solidFill>
                <a:latin typeface="Times New Roman" panose="02020603050405020304" pitchFamily="18" charset="0"/>
                <a:cs typeface="Times New Roman" panose="02020603050405020304" pitchFamily="18" charset="0"/>
              </a:rPr>
              <a:t>utifruti can also be expected to rise at the same pace. Papaya </a:t>
            </a:r>
            <a:r>
              <a:rPr lang="en-US" sz="2400" dirty="0">
                <a:solidFill>
                  <a:srgbClr val="000000"/>
                </a:solidFill>
                <a:latin typeface="Times New Roman" panose="02020603050405020304" pitchFamily="18" charset="0"/>
                <a:cs typeface="Times New Roman" panose="02020603050405020304" pitchFamily="18" charset="0"/>
              </a:rPr>
              <a:t>T</a:t>
            </a:r>
            <a:r>
              <a:rPr lang="en-US" sz="2400" b="0" i="0" u="none" strike="noStrike" baseline="0" dirty="0">
                <a:solidFill>
                  <a:srgbClr val="000000"/>
                </a:solidFill>
                <a:latin typeface="Times New Roman" panose="02020603050405020304" pitchFamily="18" charset="0"/>
                <a:cs typeface="Times New Roman" panose="02020603050405020304" pitchFamily="18" charset="0"/>
              </a:rPr>
              <a:t>utifruti and other fruit candies can find a good market outside India also</a:t>
            </a:r>
            <a:r>
              <a:rPr lang="en-US" sz="1800" b="0" i="0" u="none" strike="noStrike" baseline="0" dirty="0">
                <a:solidFill>
                  <a:srgbClr val="000000"/>
                </a:solidFill>
                <a:latin typeface="Arial" panose="020B0604020202020204" pitchFamily="34" charset="0"/>
              </a:rPr>
              <a:t>. </a:t>
            </a:r>
            <a:endParaRPr lang="en-US" dirty="0"/>
          </a:p>
        </p:txBody>
      </p:sp>
      <p:sp>
        <p:nvSpPr>
          <p:cNvPr id="22" name="TextBox 21">
            <a:extLst>
              <a:ext uri="{FF2B5EF4-FFF2-40B4-BE49-F238E27FC236}">
                <a16:creationId xmlns:a16="http://schemas.microsoft.com/office/drawing/2014/main" id="{193A0A74-AF39-69B4-BE0C-DA8D7D2919CE}"/>
              </a:ext>
            </a:extLst>
          </p:cNvPr>
          <p:cNvSpPr txBox="1"/>
          <p:nvPr/>
        </p:nvSpPr>
        <p:spPr>
          <a:xfrm>
            <a:off x="360220" y="2875240"/>
            <a:ext cx="10875816" cy="2677656"/>
          </a:xfrm>
          <a:prstGeom prst="rect">
            <a:avLst/>
          </a:prstGeom>
          <a:noFill/>
        </p:spPr>
        <p:txBody>
          <a:bodyPr wrap="square" rtlCol="0">
            <a:spAutoFit/>
          </a:bodyPr>
          <a:lstStyle/>
          <a:p>
            <a:pPr marL="285750" indent="-285750" algn="just">
              <a:buFont typeface="Wingdings" panose="05000000000000000000" pitchFamily="2" charset="2"/>
              <a:buChar char="Ø"/>
            </a:pPr>
            <a:r>
              <a:rPr lang="en-US" sz="2400" b="1" u="sng" dirty="0"/>
              <a:t>Competitors:</a:t>
            </a:r>
            <a:r>
              <a:rPr lang="en-US" sz="2400" dirty="0"/>
              <a:t> </a:t>
            </a:r>
            <a:r>
              <a:rPr lang="en-US" sz="2400" dirty="0">
                <a:latin typeface="Times New Roman" panose="02020603050405020304" pitchFamily="18" charset="0"/>
                <a:cs typeface="Times New Roman" panose="02020603050405020304" pitchFamily="18" charset="0"/>
              </a:rPr>
              <a:t>Through market survey, I observed my competitors and understood what they offer, how they market themselves, and how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can differentiate my business</a:t>
            </a:r>
            <a:r>
              <a:rPr lang="en-US" sz="2400" dirty="0"/>
              <a:t>.</a:t>
            </a:r>
          </a:p>
          <a:p>
            <a:pPr marL="285750" indent="-285750" algn="just">
              <a:buFont typeface="Wingdings" panose="05000000000000000000" pitchFamily="2" charset="2"/>
              <a:buChar char="Ø"/>
            </a:pPr>
            <a:r>
              <a:rPr lang="en-US" sz="2400" dirty="0"/>
              <a:t>Some competitors companies-------</a:t>
            </a:r>
          </a:p>
          <a:p>
            <a:pPr marL="457200" indent="-457200" algn="just">
              <a:buFont typeface="+mj-lt"/>
              <a:buAutoNum type="arabicPeriod"/>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Dadaji Food Products Pvt. Ltd. ( Jorabagan, Kolkata)</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  Prasad Food Products (Belgachia, Kolkata)</a:t>
            </a:r>
          </a:p>
          <a:p>
            <a:pPr marL="342900" indent="-342900">
              <a:buFont typeface="+mj-lt"/>
              <a:buAutoNum type="arabicPeriod"/>
            </a:pPr>
            <a:r>
              <a:rPr lang="en-US" sz="2400" b="1" dirty="0">
                <a:latin typeface="Times New Roman" panose="02020603050405020304" pitchFamily="18" charset="0"/>
                <a:cs typeface="Times New Roman" panose="02020603050405020304" pitchFamily="18" charset="0"/>
              </a:rPr>
              <a:t>  New Gupta Products (Sapui Para , Kolkata</a:t>
            </a:r>
            <a:r>
              <a:rPr lang="en-US" b="1" dirty="0">
                <a:latin typeface="Times New Roman" panose="02020603050405020304" pitchFamily="18" charset="0"/>
                <a:cs typeface="Times New Roman" panose="02020603050405020304" pitchFamily="18" charset="0"/>
              </a:rPr>
              <a:t>)</a:t>
            </a:r>
          </a:p>
        </p:txBody>
      </p:sp>
      <p:pic>
        <p:nvPicPr>
          <p:cNvPr id="23" name="Picture Placeholder 3">
            <a:extLst>
              <a:ext uri="{FF2B5EF4-FFF2-40B4-BE49-F238E27FC236}">
                <a16:creationId xmlns:a16="http://schemas.microsoft.com/office/drawing/2014/main" id="{665B14E3-7C28-974C-6129-8AC452C26E59}"/>
              </a:ext>
            </a:extLst>
          </p:cNvPr>
          <p:cNvPicPr>
            <a:picLocks noChangeAspect="1"/>
          </p:cNvPicPr>
          <p:nvPr/>
        </p:nvPicPr>
        <p:blipFill>
          <a:blip r:embed="rId2"/>
          <a:srcRect t="11002" b="11002"/>
          <a:stretch>
            <a:fillRect/>
          </a:stretch>
        </p:blipFill>
        <p:spPr>
          <a:xfrm>
            <a:off x="11236036" y="6089035"/>
            <a:ext cx="955964" cy="810095"/>
          </a:xfrm>
          <a:prstGeom prst="rect">
            <a:avLst/>
          </a:prstGeom>
        </p:spPr>
      </p:pic>
    </p:spTree>
    <p:extLst>
      <p:ext uri="{BB962C8B-B14F-4D97-AF65-F5344CB8AC3E}">
        <p14:creationId xmlns:p14="http://schemas.microsoft.com/office/powerpoint/2010/main" val="126149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B3CFA94-1A0C-E176-F17B-FE23B49624D4}"/>
              </a:ext>
            </a:extLst>
          </p:cNvPr>
          <p:cNvSpPr>
            <a:spLocks noGrp="1"/>
          </p:cNvSpPr>
          <p:nvPr>
            <p:ph type="sldNum" sz="quarter" idx="12"/>
          </p:nvPr>
        </p:nvSpPr>
        <p:spPr/>
        <p:txBody>
          <a:bodyPr/>
          <a:lstStyle/>
          <a:p>
            <a:fld id="{B5CEABB6-07DC-46E8-9B57-56EC44A396E5}" type="slidenum">
              <a:rPr lang="en-US" smtClean="0"/>
              <a:t>7</a:t>
            </a:fld>
            <a:endParaRPr lang="en-US" dirty="0"/>
          </a:p>
        </p:txBody>
      </p:sp>
      <p:sp>
        <p:nvSpPr>
          <p:cNvPr id="2" name="Rectangle 1">
            <a:extLst>
              <a:ext uri="{FF2B5EF4-FFF2-40B4-BE49-F238E27FC236}">
                <a16:creationId xmlns:a16="http://schemas.microsoft.com/office/drawing/2014/main" id="{421870FE-5936-49DA-2B66-DBBBD03EF60C}"/>
              </a:ext>
            </a:extLst>
          </p:cNvPr>
          <p:cNvSpPr/>
          <p:nvPr/>
        </p:nvSpPr>
        <p:spPr>
          <a:xfrm>
            <a:off x="0" y="122670"/>
            <a:ext cx="12192000" cy="365125"/>
          </a:xfrm>
          <a:prstGeom prst="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LICENCE &amp; CERTIFICATE REQUIRED FOR BUSINESS SET UP</a:t>
            </a:r>
          </a:p>
        </p:txBody>
      </p:sp>
      <p:sp>
        <p:nvSpPr>
          <p:cNvPr id="3" name="TextBox 2">
            <a:extLst>
              <a:ext uri="{FF2B5EF4-FFF2-40B4-BE49-F238E27FC236}">
                <a16:creationId xmlns:a16="http://schemas.microsoft.com/office/drawing/2014/main" id="{690550D6-510C-A9E7-173F-F996A8643527}"/>
              </a:ext>
            </a:extLst>
          </p:cNvPr>
          <p:cNvSpPr txBox="1"/>
          <p:nvPr/>
        </p:nvSpPr>
        <p:spPr>
          <a:xfrm>
            <a:off x="1323109" y="643597"/>
            <a:ext cx="8562109" cy="5016758"/>
          </a:xfrm>
          <a:prstGeom prst="rect">
            <a:avLst/>
          </a:prstGeom>
          <a:noFill/>
        </p:spPr>
        <p:txBody>
          <a:bodyPr wrap="square" rtlCol="0">
            <a:spAutoFit/>
          </a:bodyPr>
          <a:lstStyle/>
          <a:p>
            <a:pPr marL="514350" indent="-514350">
              <a:buFont typeface="+mj-lt"/>
              <a:buAutoNum type="arabicPeriod"/>
            </a:pPr>
            <a:endParaRPr lang="en-US" sz="2800" b="1"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2800" b="1"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Food products order licenses (FPO)</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NOC paper (form state pollution control)</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Trade license</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GST</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FSSAI Licenses</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Registration for trademark</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Fire Registration</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BIS Certificate </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ISO 14075</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ISO 22000</a:t>
            </a:r>
          </a:p>
          <a:p>
            <a:pPr marL="514350" indent="-514350">
              <a:buFont typeface="+mj-lt"/>
              <a:buAutoNum type="arabicPeriod"/>
            </a:pPr>
            <a:endParaRPr lang="en-US" sz="2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9C33FDC-E761-8D6A-B3EB-46D0D2EDAC7A}"/>
              </a:ext>
            </a:extLst>
          </p:cNvPr>
          <p:cNvPicPr>
            <a:picLocks noChangeAspect="1"/>
          </p:cNvPicPr>
          <p:nvPr/>
        </p:nvPicPr>
        <p:blipFill rotWithShape="1">
          <a:blip r:embed="rId2"/>
          <a:srcRect l="11212" t="2566" r="2728" b="1553"/>
          <a:stretch/>
        </p:blipFill>
        <p:spPr>
          <a:xfrm>
            <a:off x="8965480" y="1412632"/>
            <a:ext cx="2748538" cy="2564657"/>
          </a:xfrm>
          <a:prstGeom prst="rect">
            <a:avLst/>
          </a:prstGeom>
        </p:spPr>
      </p:pic>
      <p:pic>
        <p:nvPicPr>
          <p:cNvPr id="6" name="Picture Placeholder 3">
            <a:extLst>
              <a:ext uri="{FF2B5EF4-FFF2-40B4-BE49-F238E27FC236}">
                <a16:creationId xmlns:a16="http://schemas.microsoft.com/office/drawing/2014/main" id="{C9C56F95-05DF-0620-1962-0229B9290E23}"/>
              </a:ext>
            </a:extLst>
          </p:cNvPr>
          <p:cNvPicPr>
            <a:picLocks noChangeAspect="1"/>
          </p:cNvPicPr>
          <p:nvPr/>
        </p:nvPicPr>
        <p:blipFill>
          <a:blip r:embed="rId3"/>
          <a:srcRect t="11002" b="11002"/>
          <a:stretch>
            <a:fillRect/>
          </a:stretch>
        </p:blipFill>
        <p:spPr>
          <a:xfrm>
            <a:off x="11236036" y="6089035"/>
            <a:ext cx="955964" cy="810095"/>
          </a:xfrm>
          <a:prstGeom prst="rect">
            <a:avLst/>
          </a:prstGeom>
        </p:spPr>
      </p:pic>
    </p:spTree>
    <p:extLst>
      <p:ext uri="{BB962C8B-B14F-4D97-AF65-F5344CB8AC3E}">
        <p14:creationId xmlns:p14="http://schemas.microsoft.com/office/powerpoint/2010/main" val="2173165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13A718-22C4-3A16-83BE-5C9B2D810587}"/>
              </a:ext>
            </a:extLst>
          </p:cNvPr>
          <p:cNvSpPr/>
          <p:nvPr/>
        </p:nvSpPr>
        <p:spPr>
          <a:xfrm>
            <a:off x="545935" y="323527"/>
            <a:ext cx="10917381" cy="58938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5390AE11-7E83-EBC3-0B7F-75325AFC212D}"/>
              </a:ext>
            </a:extLst>
          </p:cNvPr>
          <p:cNvSpPr txBox="1"/>
          <p:nvPr/>
        </p:nvSpPr>
        <p:spPr>
          <a:xfrm>
            <a:off x="545935" y="429017"/>
            <a:ext cx="1828801" cy="523220"/>
          </a:xfrm>
          <a:prstGeom prst="rect">
            <a:avLst/>
          </a:prstGeom>
          <a:solidFill>
            <a:schemeClr val="accent3">
              <a:lumMod val="90000"/>
            </a:schemeClr>
          </a:solidFill>
        </p:spPr>
        <p:txBody>
          <a:bodyPr wrap="square" rtlCol="0">
            <a:spAutoFit/>
          </a:bodyPr>
          <a:lstStyle/>
          <a:p>
            <a:pPr algn="l"/>
            <a:r>
              <a:rPr lang="en-US" sz="2800" b="1" dirty="0">
                <a:latin typeface="Times New Roman" panose="02020603050405020304" pitchFamily="18" charset="0"/>
                <a:cs typeface="Times New Roman" panose="02020603050405020304" pitchFamily="18" charset="0"/>
              </a:rPr>
              <a:t>A. </a:t>
            </a:r>
            <a:r>
              <a:rPr lang="en-US" sz="2800" b="1" i="0" u="sng" dirty="0">
                <a:effectLst/>
                <a:latin typeface="Times New Roman" panose="02020603050405020304" pitchFamily="18" charset="0"/>
                <a:cs typeface="Times New Roman" panose="02020603050405020304" pitchFamily="18" charset="0"/>
              </a:rPr>
              <a:t>Area:</a:t>
            </a:r>
          </a:p>
        </p:txBody>
      </p:sp>
      <p:sp>
        <p:nvSpPr>
          <p:cNvPr id="15" name="TextBox 14">
            <a:extLst>
              <a:ext uri="{FF2B5EF4-FFF2-40B4-BE49-F238E27FC236}">
                <a16:creationId xmlns:a16="http://schemas.microsoft.com/office/drawing/2014/main" id="{BDB8DE2B-5B0B-0C0F-77F3-2B0A0136FF16}"/>
              </a:ext>
            </a:extLst>
          </p:cNvPr>
          <p:cNvSpPr txBox="1"/>
          <p:nvPr/>
        </p:nvSpPr>
        <p:spPr>
          <a:xfrm>
            <a:off x="1041401" y="1070137"/>
            <a:ext cx="10421915" cy="830997"/>
          </a:xfrm>
          <a:prstGeom prst="rect">
            <a:avLst/>
          </a:prstGeom>
          <a:noFill/>
        </p:spPr>
        <p:txBody>
          <a:bodyPr wrap="square" rtlCol="0">
            <a:spAutoFit/>
          </a:bodyPr>
          <a:lstStyle/>
          <a:p>
            <a:pPr algn="l"/>
            <a:r>
              <a:rPr lang="en-US" sz="2400" i="0" dirty="0">
                <a:effectLst/>
                <a:latin typeface="Times New Roman" panose="02020603050405020304" pitchFamily="18" charset="0"/>
                <a:cs typeface="Times New Roman" panose="02020603050405020304" pitchFamily="18" charset="0"/>
              </a:rPr>
              <a:t>The total area also requirement for the envisaged project is estimated at 1200-2000 square </a:t>
            </a:r>
            <a:r>
              <a:rPr lang="en-US" sz="2000" i="0" dirty="0">
                <a:effectLst/>
                <a:latin typeface="Times New Roman" panose="02020603050405020304" pitchFamily="18" charset="0"/>
                <a:cs typeface="Times New Roman" panose="02020603050405020304" pitchFamily="18" charset="0"/>
              </a:rPr>
              <a:t>feet.</a:t>
            </a:r>
          </a:p>
        </p:txBody>
      </p:sp>
      <p:sp>
        <p:nvSpPr>
          <p:cNvPr id="16" name="TextBox 15">
            <a:extLst>
              <a:ext uri="{FF2B5EF4-FFF2-40B4-BE49-F238E27FC236}">
                <a16:creationId xmlns:a16="http://schemas.microsoft.com/office/drawing/2014/main" id="{0A181782-CB6E-060E-8745-9EFE6CD1D7D7}"/>
              </a:ext>
            </a:extLst>
          </p:cNvPr>
          <p:cNvSpPr txBox="1"/>
          <p:nvPr/>
        </p:nvSpPr>
        <p:spPr>
          <a:xfrm>
            <a:off x="545936" y="1979364"/>
            <a:ext cx="1961738" cy="523220"/>
          </a:xfrm>
          <a:prstGeom prst="rect">
            <a:avLst/>
          </a:prstGeom>
          <a:solidFill>
            <a:schemeClr val="accent3">
              <a:lumMod val="9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u="sng" dirty="0">
                <a:latin typeface="Times New Roman" panose="02020603050405020304" pitchFamily="18" charset="0"/>
                <a:cs typeface="Times New Roman" panose="02020603050405020304" pitchFamily="18" charset="0"/>
              </a:rPr>
              <a:t>Capacity</a:t>
            </a:r>
          </a:p>
        </p:txBody>
      </p:sp>
      <p:sp>
        <p:nvSpPr>
          <p:cNvPr id="17" name="TextBox 16">
            <a:extLst>
              <a:ext uri="{FF2B5EF4-FFF2-40B4-BE49-F238E27FC236}">
                <a16:creationId xmlns:a16="http://schemas.microsoft.com/office/drawing/2014/main" id="{10D1DC6B-D702-29D2-B229-747735A144B9}"/>
              </a:ext>
            </a:extLst>
          </p:cNvPr>
          <p:cNvSpPr txBox="1"/>
          <p:nvPr/>
        </p:nvSpPr>
        <p:spPr>
          <a:xfrm>
            <a:off x="1041401" y="2515599"/>
            <a:ext cx="10760306" cy="830997"/>
          </a:xfrm>
          <a:prstGeom prst="rect">
            <a:avLst/>
          </a:prstGeom>
          <a:noFill/>
        </p:spPr>
        <p:txBody>
          <a:bodyPr wrap="square" rtlCol="0">
            <a:spAutoFit/>
          </a:bodyPr>
          <a:lstStyle/>
          <a:p>
            <a:pPr algn="l"/>
            <a:r>
              <a:rPr lang="en-US" sz="2400" i="0" dirty="0">
                <a:effectLst/>
                <a:latin typeface="Times New Roman" panose="02020603050405020304" pitchFamily="18" charset="0"/>
                <a:cs typeface="Times New Roman" panose="02020603050405020304" pitchFamily="18" charset="0"/>
              </a:rPr>
              <a:t>Firstly, The establishment of a plant for the production of </a:t>
            </a:r>
            <a:r>
              <a:rPr lang="en-US" sz="2400" i="0" dirty="0" err="1">
                <a:effectLst/>
                <a:latin typeface="Times New Roman" panose="02020603050405020304" pitchFamily="18" charset="0"/>
                <a:cs typeface="Times New Roman" panose="02020603050405020304" pitchFamily="18" charset="0"/>
              </a:rPr>
              <a:t>Tuti-fruiti</a:t>
            </a:r>
            <a:r>
              <a:rPr lang="en-US" sz="2400" i="0" dirty="0">
                <a:effectLst/>
                <a:latin typeface="Times New Roman" panose="02020603050405020304" pitchFamily="18" charset="0"/>
                <a:cs typeface="Times New Roman" panose="02020603050405020304" pitchFamily="18" charset="0"/>
              </a:rPr>
              <a:t> with a capacity of 500-1000 kg/ day. </a:t>
            </a:r>
          </a:p>
        </p:txBody>
      </p:sp>
      <p:sp>
        <p:nvSpPr>
          <p:cNvPr id="18" name="TextBox 17">
            <a:extLst>
              <a:ext uri="{FF2B5EF4-FFF2-40B4-BE49-F238E27FC236}">
                <a16:creationId xmlns:a16="http://schemas.microsoft.com/office/drawing/2014/main" id="{BA6AF8F5-664A-E6A2-A7F7-DC1A8C0CDD24}"/>
              </a:ext>
            </a:extLst>
          </p:cNvPr>
          <p:cNvSpPr txBox="1"/>
          <p:nvPr/>
        </p:nvSpPr>
        <p:spPr>
          <a:xfrm>
            <a:off x="706723" y="5040686"/>
            <a:ext cx="1961738" cy="523220"/>
          </a:xfrm>
          <a:prstGeom prst="rect">
            <a:avLst/>
          </a:prstGeom>
          <a:solidFill>
            <a:schemeClr val="accent3">
              <a:lumMod val="9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C. </a:t>
            </a:r>
            <a:r>
              <a:rPr lang="en-US" sz="2800" b="1" u="sng" dirty="0">
                <a:latin typeface="Times New Roman" panose="02020603050405020304" pitchFamily="18" charset="0"/>
                <a:cs typeface="Times New Roman" panose="02020603050405020304" pitchFamily="18" charset="0"/>
              </a:rPr>
              <a:t>Location</a:t>
            </a:r>
          </a:p>
        </p:txBody>
      </p:sp>
      <p:pic>
        <p:nvPicPr>
          <p:cNvPr id="19" name="Picture 18">
            <a:extLst>
              <a:ext uri="{FF2B5EF4-FFF2-40B4-BE49-F238E27FC236}">
                <a16:creationId xmlns:a16="http://schemas.microsoft.com/office/drawing/2014/main" id="{B2AD01A8-3E1E-0FA2-9D09-A9A0548FA920}"/>
              </a:ext>
            </a:extLst>
          </p:cNvPr>
          <p:cNvPicPr>
            <a:picLocks noChangeAspect="1"/>
          </p:cNvPicPr>
          <p:nvPr/>
        </p:nvPicPr>
        <p:blipFill>
          <a:blip r:embed="rId2"/>
          <a:stretch>
            <a:fillRect/>
          </a:stretch>
        </p:blipFill>
        <p:spPr>
          <a:xfrm>
            <a:off x="6703831" y="4069146"/>
            <a:ext cx="3770205" cy="2299914"/>
          </a:xfrm>
          <a:prstGeom prst="rect">
            <a:avLst/>
          </a:prstGeom>
          <a:noFill/>
        </p:spPr>
      </p:pic>
      <p:sp>
        <p:nvSpPr>
          <p:cNvPr id="20" name="TextBox 19">
            <a:extLst>
              <a:ext uri="{FF2B5EF4-FFF2-40B4-BE49-F238E27FC236}">
                <a16:creationId xmlns:a16="http://schemas.microsoft.com/office/drawing/2014/main" id="{8BEE76D7-0CC2-E85C-25B0-AFDC115087F5}"/>
              </a:ext>
            </a:extLst>
          </p:cNvPr>
          <p:cNvSpPr txBox="1"/>
          <p:nvPr/>
        </p:nvSpPr>
        <p:spPr>
          <a:xfrm>
            <a:off x="742404" y="3424826"/>
            <a:ext cx="5509954" cy="1107996"/>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Total investment= 68L</a:t>
            </a:r>
          </a:p>
          <a:p>
            <a:r>
              <a:rPr lang="en-US" sz="2400" dirty="0">
                <a:latin typeface="Times New Roman" panose="02020603050405020304" pitchFamily="18" charset="0"/>
                <a:cs typeface="Times New Roman" panose="02020603050405020304" pitchFamily="18" charset="0"/>
              </a:rPr>
              <a:t>      </a:t>
            </a:r>
          </a:p>
          <a:p>
            <a:pPr marL="742950" lvl="1" indent="-285750">
              <a:buFont typeface="Wingdings" panose="05000000000000000000" pitchFamily="2" charset="2"/>
              <a:buChar char="Ø"/>
            </a:pPr>
            <a:endParaRPr lang="en-US" dirty="0"/>
          </a:p>
        </p:txBody>
      </p:sp>
      <p:sp>
        <p:nvSpPr>
          <p:cNvPr id="3" name="TextBox 2">
            <a:extLst>
              <a:ext uri="{FF2B5EF4-FFF2-40B4-BE49-F238E27FC236}">
                <a16:creationId xmlns:a16="http://schemas.microsoft.com/office/drawing/2014/main" id="{D0BADAE4-057E-8880-6F71-E43B58B9DD02}"/>
              </a:ext>
            </a:extLst>
          </p:cNvPr>
          <p:cNvSpPr txBox="1"/>
          <p:nvPr/>
        </p:nvSpPr>
        <p:spPr>
          <a:xfrm>
            <a:off x="3172691" y="5563906"/>
            <a:ext cx="2770909"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Ramnagar</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Contai</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30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6">
            <a:extLst>
              <a:ext uri="{FF2B5EF4-FFF2-40B4-BE49-F238E27FC236}">
                <a16:creationId xmlns:a16="http://schemas.microsoft.com/office/drawing/2014/main" id="{1565B4AE-2450-12BA-4264-BFFE86C557FF}"/>
              </a:ext>
            </a:extLst>
          </p:cNvPr>
          <p:cNvGraphicFramePr>
            <a:graphicFrameLocks noGrp="1"/>
          </p:cNvGraphicFramePr>
          <p:nvPr>
            <p:extLst>
              <p:ext uri="{D42A27DB-BD31-4B8C-83A1-F6EECF244321}">
                <p14:modId xmlns:p14="http://schemas.microsoft.com/office/powerpoint/2010/main" val="3762716569"/>
              </p:ext>
            </p:extLst>
          </p:nvPr>
        </p:nvGraphicFramePr>
        <p:xfrm>
          <a:off x="1641762" y="735084"/>
          <a:ext cx="9432637" cy="5984733"/>
        </p:xfrm>
        <a:graphic>
          <a:graphicData uri="http://schemas.openxmlformats.org/drawingml/2006/table">
            <a:tbl>
              <a:tblPr firstRow="1" bandRow="1">
                <a:tableStyleId>{8799B23B-EC83-4686-B30A-512413B5E67A}</a:tableStyleId>
              </a:tblPr>
              <a:tblGrid>
                <a:gridCol w="1475402">
                  <a:extLst>
                    <a:ext uri="{9D8B030D-6E8A-4147-A177-3AD203B41FA5}">
                      <a16:colId xmlns:a16="http://schemas.microsoft.com/office/drawing/2014/main" val="1335373335"/>
                    </a:ext>
                  </a:extLst>
                </a:gridCol>
                <a:gridCol w="3118976">
                  <a:extLst>
                    <a:ext uri="{9D8B030D-6E8A-4147-A177-3AD203B41FA5}">
                      <a16:colId xmlns:a16="http://schemas.microsoft.com/office/drawing/2014/main" val="20001"/>
                    </a:ext>
                  </a:extLst>
                </a:gridCol>
                <a:gridCol w="2473827">
                  <a:extLst>
                    <a:ext uri="{9D8B030D-6E8A-4147-A177-3AD203B41FA5}">
                      <a16:colId xmlns:a16="http://schemas.microsoft.com/office/drawing/2014/main" val="2550924818"/>
                    </a:ext>
                  </a:extLst>
                </a:gridCol>
                <a:gridCol w="2364432">
                  <a:extLst>
                    <a:ext uri="{9D8B030D-6E8A-4147-A177-3AD203B41FA5}">
                      <a16:colId xmlns:a16="http://schemas.microsoft.com/office/drawing/2014/main" val="4238065645"/>
                    </a:ext>
                  </a:extLst>
                </a:gridCol>
              </a:tblGrid>
              <a:tr h="46381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dirty="0"/>
                        <a:t>QUANTITY</a:t>
                      </a:r>
                      <a:endParaRPr lang="en-US"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TOTAL AMOUNT</a:t>
                      </a:r>
                      <a:endParaRPr lang="en-US"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969178"/>
                  </a:ext>
                </a:extLst>
              </a:tr>
              <a:tr h="3686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b="0" dirty="0"/>
                        <a:t>40D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40 L(Lakh)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8244615"/>
                  </a:ext>
                </a:extLst>
              </a:tr>
              <a:tr h="3686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CAR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4.5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1965">
                <a:tc gridSpan="2">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800" b="0" dirty="0">
                          <a:effectLst/>
                        </a:rPr>
                        <a:t>BUILDINGS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b="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15L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9553696"/>
                  </a:ext>
                </a:extLst>
              </a:tr>
              <a:tr h="351965">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effectLst/>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WEIGHING</a:t>
                      </a:r>
                      <a:endParaRPr lang="en-US" sz="1800" b="0" i="0" dirty="0">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4387907"/>
                  </a:ext>
                </a:extLst>
              </a:tr>
              <a:tr h="35196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effectLst/>
                          <a:latin typeface="Times New Roman" panose="02020603050405020304" pitchFamily="18" charset="0"/>
                          <a:cs typeface="Times New Roman" panose="02020603050405020304" pitchFamily="18" charset="0"/>
                        </a:rPr>
                        <a:t>PEELER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85000/-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74114"/>
                  </a:ext>
                </a:extLst>
              </a:tr>
              <a:tr h="534458">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effectLst/>
                          <a:latin typeface="Times New Roman" panose="02020603050405020304" pitchFamily="18" charset="0"/>
                          <a:cs typeface="Times New Roman" panose="02020603050405020304" pitchFamily="18" charset="0"/>
                        </a:rPr>
                        <a:t>CUBING MACHINES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1.6L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437043"/>
                  </a:ext>
                </a:extLst>
              </a:tr>
              <a:tr h="408693">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effectLst/>
                          <a:latin typeface="Times New Roman" panose="02020603050405020304" pitchFamily="18" charset="0"/>
                          <a:cs typeface="Times New Roman" panose="02020603050405020304" pitchFamily="18" charset="0"/>
                        </a:rPr>
                        <a:t>TANK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7230288"/>
                  </a:ext>
                </a:extLst>
              </a:tr>
              <a:tr h="351965">
                <a:tc vMerge="1">
                  <a:txBody>
                    <a:bodyPr/>
                    <a:lstStyle/>
                    <a:p>
                      <a:pPr algn="ctr"/>
                      <a:endParaRPr lang="en-US" b="0" dirty="0"/>
                    </a:p>
                  </a:txBody>
                  <a:tcPr/>
                </a:tc>
                <a:tc>
                  <a:txBody>
                    <a:bodyPr/>
                    <a:lstStyle/>
                    <a:p>
                      <a:pPr algn="ctr"/>
                      <a:r>
                        <a:rPr lang="en-US" b="0" dirty="0"/>
                        <a:t>MIXER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65000/-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0233996"/>
                  </a:ext>
                </a:extLst>
              </a:tr>
              <a:tr h="351965">
                <a:tc vMerge="1">
                  <a:txBody>
                    <a:bodyPr/>
                    <a:lstStyle/>
                    <a:p>
                      <a:pPr algn="ctr"/>
                      <a:endParaRPr lang="en-US" b="0" dirty="0"/>
                    </a:p>
                  </a:txBody>
                  <a:tcPr/>
                </a:tc>
                <a:tc>
                  <a:txBody>
                    <a:bodyPr/>
                    <a:lstStyle/>
                    <a:p>
                      <a:pPr algn="ctr"/>
                      <a:r>
                        <a:rPr lang="en-US" b="0" dirty="0"/>
                        <a:t>STRAINER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1814153"/>
                  </a:ext>
                </a:extLst>
              </a:tr>
              <a:tr h="35196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TRAY DRIER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2L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5952968"/>
                  </a:ext>
                </a:extLst>
              </a:tr>
              <a:tr h="615939">
                <a:tc vMerge="1">
                  <a:txBody>
                    <a:bodyPr/>
                    <a:lstStyle/>
                    <a:p>
                      <a:pPr algn="ctr"/>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 SEALING MACHING</a:t>
                      </a:r>
                    </a:p>
                    <a:p>
                      <a:pPr algn="ct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244956"/>
                  </a:ext>
                </a:extLst>
              </a:tr>
              <a:tr h="615939">
                <a:tc vMerge="1">
                  <a:txBody>
                    <a:bodyPr/>
                    <a:lstStyle/>
                    <a:p>
                      <a:pPr algn="ctr"/>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D.G.</a:t>
                      </a:r>
                    </a:p>
                    <a:p>
                      <a:pPr algn="ct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2L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168822"/>
                  </a:ext>
                </a:extLst>
              </a:tr>
              <a:tr h="351965">
                <a:tc gridSpan="3">
                  <a:txBody>
                    <a:bodyPr/>
                    <a:lstStyle/>
                    <a:p>
                      <a:pPr algn="ctr"/>
                      <a:r>
                        <a:rPr lang="en-US" b="0" dirty="0"/>
                        <a:t>TOTAL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0" dirty="0"/>
                    </a:p>
                  </a:txBody>
                  <a:tcPr/>
                </a:tc>
                <a:tc>
                  <a:txBody>
                    <a:bodyPr/>
                    <a:lstStyle/>
                    <a:p>
                      <a:pPr algn="ctr"/>
                      <a:r>
                        <a:rPr lang="en-US" b="0" dirty="0"/>
                        <a:t>67.3L≈68L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0900396"/>
                  </a:ext>
                </a:extLst>
              </a:tr>
            </a:tbl>
          </a:graphicData>
        </a:graphic>
      </p:graphicFrame>
      <p:sp>
        <p:nvSpPr>
          <p:cNvPr id="19" name="Title 1">
            <a:extLst>
              <a:ext uri="{FF2B5EF4-FFF2-40B4-BE49-F238E27FC236}">
                <a16:creationId xmlns:a16="http://schemas.microsoft.com/office/drawing/2014/main" id="{91775479-6DA7-6BFC-F7EC-4F0FD35DF96A}"/>
              </a:ext>
            </a:extLst>
          </p:cNvPr>
          <p:cNvSpPr>
            <a:spLocks noGrp="1"/>
          </p:cNvSpPr>
          <p:nvPr>
            <p:ph type="title"/>
          </p:nvPr>
        </p:nvSpPr>
        <p:spPr>
          <a:xfrm>
            <a:off x="0" y="42356"/>
            <a:ext cx="12192000" cy="484909"/>
          </a:xfrm>
          <a:solidFill>
            <a:schemeClr val="accent2">
              <a:lumMod val="20000"/>
              <a:lumOff val="80000"/>
            </a:schemeClr>
          </a:solidFill>
          <a:ln>
            <a:solidFill>
              <a:schemeClr val="tx1"/>
            </a:solidFill>
          </a:ln>
        </p:spPr>
        <p:txBody>
          <a:bodyPr anchor="t">
            <a:noAutofit/>
          </a:bodyPr>
          <a:lstStyle/>
          <a:p>
            <a:pPr marL="457200" indent="-457200" algn="ctr"/>
            <a:r>
              <a:rPr lang="en-US" sz="2400" dirty="0">
                <a:ln>
                  <a:solidFill>
                    <a:schemeClr val="tx1"/>
                  </a:solidFill>
                </a:ln>
                <a:solidFill>
                  <a:srgbClr val="002060"/>
                </a:solidFill>
                <a:latin typeface="Times New Roman" panose="02020603050405020304" pitchFamily="18" charset="0"/>
                <a:cs typeface="Times New Roman" panose="02020603050405020304" pitchFamily="18" charset="0"/>
              </a:rPr>
              <a:t>Firstly total investment</a:t>
            </a:r>
            <a:endParaRPr lang="en-US" sz="2400" dirty="0">
              <a:ln>
                <a:solidFill>
                  <a:schemeClr val="tx1"/>
                </a:solidFill>
              </a:ln>
              <a:solidFill>
                <a:srgbClr val="002060"/>
              </a:solidFill>
            </a:endParaRPr>
          </a:p>
        </p:txBody>
      </p:sp>
    </p:spTree>
    <p:extLst>
      <p:ext uri="{BB962C8B-B14F-4D97-AF65-F5344CB8AC3E}">
        <p14:creationId xmlns:p14="http://schemas.microsoft.com/office/powerpoint/2010/main" val="798798479"/>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Business plan presentation</Template>
  <TotalTime>1582</TotalTime>
  <Words>1483</Words>
  <Application>Microsoft Office PowerPoint</Application>
  <PresentationFormat>Widescreen</PresentationFormat>
  <Paragraphs>390</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Algerian</vt:lpstr>
      <vt:lpstr>Arial</vt:lpstr>
      <vt:lpstr>Bell MT</vt:lpstr>
      <vt:lpstr>Calibri</vt:lpstr>
      <vt:lpstr>Cambria</vt:lpstr>
      <vt:lpstr>Quire Sans Pro Light</vt:lpstr>
      <vt:lpstr>Times New Roman</vt:lpstr>
      <vt:lpstr>Tisa Offc Serif Pro</vt:lpstr>
      <vt:lpstr>Wingdings</vt:lpstr>
      <vt:lpstr>Office Theme</vt:lpstr>
      <vt:lpstr>PowerPoint Presentation</vt:lpstr>
      <vt:lpstr>.</vt:lpstr>
      <vt:lpstr>OUTLINES</vt:lpstr>
      <vt:lpstr>PowerPoint Presentation</vt:lpstr>
      <vt:lpstr>PowerPoint Presentation</vt:lpstr>
      <vt:lpstr>PowerPoint Presentation</vt:lpstr>
      <vt:lpstr>PowerPoint Presentation</vt:lpstr>
      <vt:lpstr>PowerPoint Presentation</vt:lpstr>
      <vt:lpstr>Firstly total investment</vt:lpstr>
      <vt:lpstr>One day raw material requirement with 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Sanjukta bhanja</dc:creator>
  <cp:lastModifiedBy>Ayan</cp:lastModifiedBy>
  <cp:revision>50</cp:revision>
  <dcterms:created xsi:type="dcterms:W3CDTF">2023-02-22T13:37:55Z</dcterms:created>
  <dcterms:modified xsi:type="dcterms:W3CDTF">2023-12-29T05:13:09Z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