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7" r:id="rId2"/>
    <p:sldId id="275" r:id="rId3"/>
    <p:sldId id="268" r:id="rId4"/>
    <p:sldId id="258" r:id="rId5"/>
    <p:sldId id="265" r:id="rId6"/>
    <p:sldId id="266" r:id="rId7"/>
    <p:sldId id="269" r:id="rId8"/>
    <p:sldId id="274" r:id="rId9"/>
    <p:sldId id="263" r:id="rId10"/>
    <p:sldId id="262" r:id="rId11"/>
    <p:sldId id="264" r:id="rId12"/>
    <p:sldId id="270" r:id="rId13"/>
    <p:sldId id="271" r:id="rId14"/>
    <p:sldId id="27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60"/>
  </p:normalViewPr>
  <p:slideViewPr>
    <p:cSldViewPr snapToGrid="0">
      <p:cViewPr varScale="1">
        <p:scale>
          <a:sx n="85" d="100"/>
          <a:sy n="85" d="100"/>
        </p:scale>
        <p:origin x="76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9AB36D2C-D2CB-4087-806A-3413F6E24A53}"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5D58D9-52D0-49F4-A967-B62C2BD40043}" type="slidenum">
              <a:rPr lang="en-IN" smtClean="0"/>
              <a:t>‹#›</a:t>
            </a:fld>
            <a:endParaRPr lang="en-IN"/>
          </a:p>
        </p:txBody>
      </p:sp>
    </p:spTree>
    <p:extLst>
      <p:ext uri="{BB962C8B-B14F-4D97-AF65-F5344CB8AC3E}">
        <p14:creationId xmlns:p14="http://schemas.microsoft.com/office/powerpoint/2010/main" val="161094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AB36D2C-D2CB-4087-806A-3413F6E24A53}"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5D58D9-52D0-49F4-A967-B62C2BD40043}" type="slidenum">
              <a:rPr lang="en-IN" smtClean="0"/>
              <a:t>‹#›</a:t>
            </a:fld>
            <a:endParaRPr lang="en-IN"/>
          </a:p>
        </p:txBody>
      </p:sp>
    </p:spTree>
    <p:extLst>
      <p:ext uri="{BB962C8B-B14F-4D97-AF65-F5344CB8AC3E}">
        <p14:creationId xmlns:p14="http://schemas.microsoft.com/office/powerpoint/2010/main" val="414295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AB36D2C-D2CB-4087-806A-3413F6E24A53}"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5D58D9-52D0-49F4-A967-B62C2BD40043}" type="slidenum">
              <a:rPr lang="en-IN" smtClean="0"/>
              <a:t>‹#›</a:t>
            </a:fld>
            <a:endParaRPr lang="en-IN"/>
          </a:p>
        </p:txBody>
      </p:sp>
    </p:spTree>
    <p:extLst>
      <p:ext uri="{BB962C8B-B14F-4D97-AF65-F5344CB8AC3E}">
        <p14:creationId xmlns:p14="http://schemas.microsoft.com/office/powerpoint/2010/main" val="167672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AB36D2C-D2CB-4087-806A-3413F6E24A53}"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5D58D9-52D0-49F4-A967-B62C2BD40043}" type="slidenum">
              <a:rPr lang="en-IN" smtClean="0"/>
              <a:t>‹#›</a:t>
            </a:fld>
            <a:endParaRPr lang="en-IN"/>
          </a:p>
        </p:txBody>
      </p:sp>
    </p:spTree>
    <p:extLst>
      <p:ext uri="{BB962C8B-B14F-4D97-AF65-F5344CB8AC3E}">
        <p14:creationId xmlns:p14="http://schemas.microsoft.com/office/powerpoint/2010/main" val="219031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36D2C-D2CB-4087-806A-3413F6E24A53}"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5D58D9-52D0-49F4-A967-B62C2BD40043}" type="slidenum">
              <a:rPr lang="en-IN" smtClean="0"/>
              <a:t>‹#›</a:t>
            </a:fld>
            <a:endParaRPr lang="en-IN"/>
          </a:p>
        </p:txBody>
      </p:sp>
    </p:spTree>
    <p:extLst>
      <p:ext uri="{BB962C8B-B14F-4D97-AF65-F5344CB8AC3E}">
        <p14:creationId xmlns:p14="http://schemas.microsoft.com/office/powerpoint/2010/main" val="277674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AB36D2C-D2CB-4087-806A-3413F6E24A53}"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5D58D9-52D0-49F4-A967-B62C2BD40043}" type="slidenum">
              <a:rPr lang="en-IN" smtClean="0"/>
              <a:t>‹#›</a:t>
            </a:fld>
            <a:endParaRPr lang="en-IN"/>
          </a:p>
        </p:txBody>
      </p:sp>
    </p:spTree>
    <p:extLst>
      <p:ext uri="{BB962C8B-B14F-4D97-AF65-F5344CB8AC3E}">
        <p14:creationId xmlns:p14="http://schemas.microsoft.com/office/powerpoint/2010/main" val="398062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AB36D2C-D2CB-4087-806A-3413F6E24A53}" type="datetimeFigureOut">
              <a:rPr lang="en-IN" smtClean="0"/>
              <a:t>29-12-2023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F5D58D9-52D0-49F4-A967-B62C2BD40043}" type="slidenum">
              <a:rPr lang="en-IN" smtClean="0"/>
              <a:t>‹#›</a:t>
            </a:fld>
            <a:endParaRPr lang="en-IN"/>
          </a:p>
        </p:txBody>
      </p:sp>
    </p:spTree>
    <p:extLst>
      <p:ext uri="{BB962C8B-B14F-4D97-AF65-F5344CB8AC3E}">
        <p14:creationId xmlns:p14="http://schemas.microsoft.com/office/powerpoint/2010/main" val="164033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AB36D2C-D2CB-4087-806A-3413F6E24A53}" type="datetimeFigureOut">
              <a:rPr lang="en-IN" smtClean="0"/>
              <a:t>29-12-2023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F5D58D9-52D0-49F4-A967-B62C2BD40043}" type="slidenum">
              <a:rPr lang="en-IN" smtClean="0"/>
              <a:t>‹#›</a:t>
            </a:fld>
            <a:endParaRPr lang="en-IN"/>
          </a:p>
        </p:txBody>
      </p:sp>
    </p:spTree>
    <p:extLst>
      <p:ext uri="{BB962C8B-B14F-4D97-AF65-F5344CB8AC3E}">
        <p14:creationId xmlns:p14="http://schemas.microsoft.com/office/powerpoint/2010/main" val="15943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36D2C-D2CB-4087-806A-3413F6E24A53}" type="datetimeFigureOut">
              <a:rPr lang="en-IN" smtClean="0"/>
              <a:t>29-12-2023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F5D58D9-52D0-49F4-A967-B62C2BD40043}" type="slidenum">
              <a:rPr lang="en-IN" smtClean="0"/>
              <a:t>‹#›</a:t>
            </a:fld>
            <a:endParaRPr lang="en-IN"/>
          </a:p>
        </p:txBody>
      </p:sp>
    </p:spTree>
    <p:extLst>
      <p:ext uri="{BB962C8B-B14F-4D97-AF65-F5344CB8AC3E}">
        <p14:creationId xmlns:p14="http://schemas.microsoft.com/office/powerpoint/2010/main" val="115692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36D2C-D2CB-4087-806A-3413F6E24A53}"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5D58D9-52D0-49F4-A967-B62C2BD40043}" type="slidenum">
              <a:rPr lang="en-IN" smtClean="0"/>
              <a:t>‹#›</a:t>
            </a:fld>
            <a:endParaRPr lang="en-IN"/>
          </a:p>
        </p:txBody>
      </p:sp>
    </p:spTree>
    <p:extLst>
      <p:ext uri="{BB962C8B-B14F-4D97-AF65-F5344CB8AC3E}">
        <p14:creationId xmlns:p14="http://schemas.microsoft.com/office/powerpoint/2010/main" val="81739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36D2C-D2CB-4087-806A-3413F6E24A53}"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5D58D9-52D0-49F4-A967-B62C2BD40043}" type="slidenum">
              <a:rPr lang="en-IN" smtClean="0"/>
              <a:t>‹#›</a:t>
            </a:fld>
            <a:endParaRPr lang="en-IN"/>
          </a:p>
        </p:txBody>
      </p:sp>
    </p:spTree>
    <p:extLst>
      <p:ext uri="{BB962C8B-B14F-4D97-AF65-F5344CB8AC3E}">
        <p14:creationId xmlns:p14="http://schemas.microsoft.com/office/powerpoint/2010/main" val="422327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36D2C-D2CB-4087-806A-3413F6E24A53}" type="datetimeFigureOut">
              <a:rPr lang="en-IN" smtClean="0"/>
              <a:t>29-12-2023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D58D9-52D0-49F4-A967-B62C2BD40043}" type="slidenum">
              <a:rPr lang="en-IN" smtClean="0"/>
              <a:t>‹#›</a:t>
            </a:fld>
            <a:endParaRPr lang="en-IN"/>
          </a:p>
        </p:txBody>
      </p:sp>
    </p:spTree>
    <p:extLst>
      <p:ext uri="{BB962C8B-B14F-4D97-AF65-F5344CB8AC3E}">
        <p14:creationId xmlns:p14="http://schemas.microsoft.com/office/powerpoint/2010/main" val="407507211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nextwhatbusiness.com/fssai-registration-online-india/" TargetMode="External"/><Relationship Id="rId2" Type="http://schemas.openxmlformats.org/officeDocument/2006/relationships/hyperlink" Target="https://nextwhatbusiness.com/different-forms-business-organization/" TargetMode="Externa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hyperlink" Target="https://nextwhatbusiness.com/gst-registration-onlin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4">
                <a:lumMod val="45000"/>
                <a:lumOff val="55000"/>
              </a:schemeClr>
            </a:gs>
            <a:gs pos="56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714" y="1856590"/>
            <a:ext cx="3584574" cy="2496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5840001" y="4362459"/>
            <a:ext cx="6582037" cy="1938992"/>
          </a:xfrm>
          <a:prstGeom prst="rect">
            <a:avLst/>
          </a:prstGeom>
        </p:spPr>
        <p:txBody>
          <a:bodyPr wrap="square">
            <a:spAutoFit/>
          </a:bodyPr>
          <a:lstStyle/>
          <a:p>
            <a:r>
              <a:rPr lang="en-US" sz="2800" dirty="0">
                <a:latin typeface="Britannic Bold" panose="020B0903060703020204" pitchFamily="34" charset="0"/>
              </a:rPr>
              <a:t>PROJECTED BY – </a:t>
            </a:r>
            <a:r>
              <a:rPr lang="en-US" sz="3200" b="1" dirty="0">
                <a:latin typeface="Britannic Bold" panose="020B0903060703020204" pitchFamily="34" charset="0"/>
              </a:rPr>
              <a:t>AVISHIKTA DASH</a:t>
            </a:r>
          </a:p>
          <a:p>
            <a:r>
              <a:rPr lang="en-US" sz="3200" b="1" dirty="0">
                <a:latin typeface="Bodoni MT" panose="02070603080606020203" pitchFamily="18" charset="0"/>
              </a:rPr>
              <a:t>Roll – 2206</a:t>
            </a:r>
            <a:endParaRPr lang="en-IN" sz="2800" b="1" dirty="0">
              <a:latin typeface="Bodoni MT" panose="02070603080606020203" pitchFamily="18" charset="0"/>
            </a:endParaRPr>
          </a:p>
          <a:p>
            <a:r>
              <a:rPr lang="en-US" sz="2800" dirty="0">
                <a:latin typeface="Arial Rounded MT Bold" panose="020F0704030504030204" pitchFamily="34" charset="0"/>
              </a:rPr>
              <a:t>Department of Nutrition,</a:t>
            </a:r>
          </a:p>
          <a:p>
            <a:r>
              <a:rPr lang="en-US" sz="2800" dirty="0">
                <a:latin typeface="Arial Rounded MT Bold" panose="020F0704030504030204" pitchFamily="34" charset="0"/>
              </a:rPr>
              <a:t>B.Voc Food Processing 6</a:t>
            </a:r>
            <a:r>
              <a:rPr lang="en-US" sz="2800" baseline="30000" dirty="0">
                <a:latin typeface="Arial Rounded MT Bold" panose="020F0704030504030204" pitchFamily="34" charset="0"/>
              </a:rPr>
              <a:t>th</a:t>
            </a:r>
            <a:r>
              <a:rPr lang="en-US" sz="2800" dirty="0">
                <a:latin typeface="Arial Rounded MT Bold" panose="020F0704030504030204" pitchFamily="34" charset="0"/>
              </a:rPr>
              <a:t> semester</a:t>
            </a:r>
            <a:endParaRPr lang="en-IN" sz="2800" dirty="0">
              <a:latin typeface="Arial Rounded MT Bold" panose="020F0704030504030204" pitchFamily="34" charset="0"/>
            </a:endParaRPr>
          </a:p>
        </p:txBody>
      </p:sp>
      <p:sp>
        <p:nvSpPr>
          <p:cNvPr id="5" name="Rectangle 4"/>
          <p:cNvSpPr/>
          <p:nvPr/>
        </p:nvSpPr>
        <p:spPr>
          <a:xfrm>
            <a:off x="241540" y="4370449"/>
            <a:ext cx="6169860" cy="2000548"/>
          </a:xfrm>
          <a:prstGeom prst="rect">
            <a:avLst/>
          </a:prstGeom>
        </p:spPr>
        <p:txBody>
          <a:bodyPr wrap="square">
            <a:spAutoFit/>
          </a:bodyPr>
          <a:lstStyle/>
          <a:p>
            <a:r>
              <a:rPr lang="en-US" sz="2800" dirty="0">
                <a:latin typeface="Arial Black" panose="020B0A04020102020204" pitchFamily="34" charset="0"/>
              </a:rPr>
              <a:t>Guide – </a:t>
            </a:r>
            <a:r>
              <a:rPr lang="en-US" sz="2400" dirty="0">
                <a:latin typeface="Arial Black" panose="020B0A04020102020204" pitchFamily="34" charset="0"/>
              </a:rPr>
              <a:t>APURBA GIRI¹ &amp; </a:t>
            </a:r>
          </a:p>
          <a:p>
            <a:r>
              <a:rPr lang="en-US" sz="2400" dirty="0">
                <a:latin typeface="Arial Black" panose="020B0A04020102020204" pitchFamily="34" charset="0"/>
              </a:rPr>
              <a:t>AYAN MONDAL²</a:t>
            </a:r>
          </a:p>
          <a:p>
            <a:r>
              <a:rPr lang="en-US" sz="2400" dirty="0">
                <a:latin typeface="Arial Rounded MT Bold" panose="020F0704030504030204" pitchFamily="34" charset="0"/>
              </a:rPr>
              <a:t>HEAD OF ASSISTANT PROFESSOR</a:t>
            </a:r>
            <a:r>
              <a:rPr lang="en-US" sz="2400" dirty="0">
                <a:latin typeface="Arial Black" panose="020B0A04020102020204" pitchFamily="34" charset="0"/>
              </a:rPr>
              <a:t>¹</a:t>
            </a:r>
            <a:endParaRPr lang="en-US" sz="2400" dirty="0">
              <a:latin typeface="Arial Rounded MT Bold" panose="020F0704030504030204" pitchFamily="34" charset="0"/>
            </a:endParaRPr>
          </a:p>
          <a:p>
            <a:r>
              <a:rPr lang="en-US" sz="2400" dirty="0">
                <a:latin typeface="Arial Rounded MT Bold" panose="020F0704030504030204" pitchFamily="34" charset="0"/>
              </a:rPr>
              <a:t>ASSISTANT PROFESSOR</a:t>
            </a:r>
            <a:r>
              <a:rPr lang="en-US" sz="2400" dirty="0">
                <a:latin typeface="Arial Black" panose="020B0A04020102020204" pitchFamily="34" charset="0"/>
              </a:rPr>
              <a:t>²</a:t>
            </a:r>
          </a:p>
          <a:p>
            <a:r>
              <a:rPr lang="en-US" sz="2400" dirty="0">
                <a:latin typeface="Arial Rounded MT Bold" panose="020F0704030504030204" pitchFamily="34" charset="0"/>
              </a:rPr>
              <a:t>(DEPT. OF NUTRITION)</a:t>
            </a:r>
            <a:endParaRPr lang="en-IN" sz="2400" dirty="0">
              <a:latin typeface="Arial Rounded MT Bold" panose="020F0704030504030204" pitchFamily="34" charset="0"/>
            </a:endParaRPr>
          </a:p>
        </p:txBody>
      </p:sp>
      <p:sp>
        <p:nvSpPr>
          <p:cNvPr id="7" name="Rectangle 6"/>
          <p:cNvSpPr/>
          <p:nvPr/>
        </p:nvSpPr>
        <p:spPr>
          <a:xfrm>
            <a:off x="241540" y="6256060"/>
            <a:ext cx="4941945" cy="400110"/>
          </a:xfrm>
          <a:prstGeom prst="rect">
            <a:avLst/>
          </a:prstGeom>
        </p:spPr>
        <p:txBody>
          <a:bodyPr wrap="square">
            <a:spAutoFit/>
          </a:bodyPr>
          <a:lstStyle/>
          <a:p>
            <a:r>
              <a:rPr lang="en-IN" sz="2000" dirty="0">
                <a:latin typeface="Bodoni MT Black" panose="02070A03080606020203" pitchFamily="18" charset="0"/>
              </a:rPr>
              <a:t>Mugberia Gangadhar Mahavidylaya</a:t>
            </a:r>
          </a:p>
        </p:txBody>
      </p:sp>
      <p:sp>
        <p:nvSpPr>
          <p:cNvPr id="8" name="Rectangle 7"/>
          <p:cNvSpPr/>
          <p:nvPr/>
        </p:nvSpPr>
        <p:spPr>
          <a:xfrm>
            <a:off x="5840001" y="6238416"/>
            <a:ext cx="4798623" cy="400110"/>
          </a:xfrm>
          <a:prstGeom prst="rect">
            <a:avLst/>
          </a:prstGeom>
        </p:spPr>
        <p:txBody>
          <a:bodyPr wrap="square">
            <a:spAutoFit/>
          </a:bodyPr>
          <a:lstStyle/>
          <a:p>
            <a:r>
              <a:rPr lang="en-IN" sz="2000" dirty="0">
                <a:latin typeface="Bodoni MT Black" panose="02070A03080606020203" pitchFamily="18" charset="0"/>
              </a:rPr>
              <a:t>Mugberia Gangadhar Mahavidylaya</a:t>
            </a:r>
          </a:p>
        </p:txBody>
      </p:sp>
      <p:sp>
        <p:nvSpPr>
          <p:cNvPr id="9" name="Rectangle 8"/>
          <p:cNvSpPr/>
          <p:nvPr/>
        </p:nvSpPr>
        <p:spPr>
          <a:xfrm>
            <a:off x="1698417" y="95072"/>
            <a:ext cx="8811883" cy="4263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Bodoni MT" panose="02070603080606020203" pitchFamily="18" charset="0"/>
              </a:rPr>
              <a:t>PROJECT ON ENTREPRENEURSHIP</a:t>
            </a:r>
            <a:endParaRPr lang="en-IN" b="1" dirty="0">
              <a:solidFill>
                <a:schemeClr val="tx1"/>
              </a:solidFill>
              <a:latin typeface="Bodoni MT" panose="02070603080606020203" pitchFamily="18" charset="0"/>
            </a:endParaRPr>
          </a:p>
        </p:txBody>
      </p:sp>
      <p:sp>
        <p:nvSpPr>
          <p:cNvPr id="2" name="Horizontal Scroll 1"/>
          <p:cNvSpPr/>
          <p:nvPr/>
        </p:nvSpPr>
        <p:spPr>
          <a:xfrm>
            <a:off x="0" y="472613"/>
            <a:ext cx="12192000" cy="1412661"/>
          </a:xfrm>
          <a:prstGeom prst="horizontalScrol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3200" dirty="0">
                <a:latin typeface="Arial Rounded MT Bold" panose="020F0704030504030204" pitchFamily="34" charset="0"/>
              </a:rPr>
              <a:t>DEVELOPMENT OF DIABETIC CANNED  RASGULLA PLANT</a:t>
            </a:r>
            <a:endParaRPr lang="en-IN" sz="1200" dirty="0">
              <a:latin typeface="Arial Rounded MT Bold" panose="020F0704030504030204" pitchFamily="34" charset="0"/>
            </a:endParaRPr>
          </a:p>
        </p:txBody>
      </p:sp>
    </p:spTree>
    <p:extLst>
      <p:ext uri="{BB962C8B-B14F-4D97-AF65-F5344CB8AC3E}">
        <p14:creationId xmlns:p14="http://schemas.microsoft.com/office/powerpoint/2010/main" val="459170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212" t="21795" r="34492" b="22766"/>
          <a:stretch/>
        </p:blipFill>
        <p:spPr>
          <a:xfrm>
            <a:off x="-3294" y="0"/>
            <a:ext cx="12195294" cy="6859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Straight Arrow Connector 8"/>
          <p:cNvCxnSpPr/>
          <p:nvPr/>
        </p:nvCxnSpPr>
        <p:spPr>
          <a:xfrm flipH="1">
            <a:off x="496134" y="4600345"/>
            <a:ext cx="6366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496134" y="2965630"/>
            <a:ext cx="636608" cy="15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984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3368615" y="63594"/>
            <a:ext cx="4485736"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PACKAGING</a:t>
            </a:r>
            <a:endParaRPr lang="en-IN" sz="2800" dirty="0">
              <a:latin typeface="Arial Black" panose="020B0A04020102020204" pitchFamily="34" charset="0"/>
            </a:endParaRPr>
          </a:p>
        </p:txBody>
      </p:sp>
      <p:sp>
        <p:nvSpPr>
          <p:cNvPr id="3" name="Rounded Rectangle 2"/>
          <p:cNvSpPr/>
          <p:nvPr/>
        </p:nvSpPr>
        <p:spPr>
          <a:xfrm>
            <a:off x="3368615" y="1926754"/>
            <a:ext cx="4485736"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t>MAN POWER</a:t>
            </a:r>
            <a:endParaRPr lang="en-IN" sz="2800" dirty="0">
              <a:solidFill>
                <a:schemeClr val="accent2"/>
              </a:solidFill>
              <a:latin typeface="Arial Black" panose="020B0A04020102020204" pitchFamily="34" charset="0"/>
            </a:endParaRPr>
          </a:p>
        </p:txBody>
      </p:sp>
      <p:sp>
        <p:nvSpPr>
          <p:cNvPr id="4" name="TextBox 3"/>
          <p:cNvSpPr txBox="1"/>
          <p:nvPr/>
        </p:nvSpPr>
        <p:spPr>
          <a:xfrm>
            <a:off x="3983990" y="2550218"/>
            <a:ext cx="4366380" cy="2000548"/>
          </a:xfrm>
          <a:prstGeom prst="rect">
            <a:avLst/>
          </a:prstGeom>
          <a:noFill/>
        </p:spPr>
        <p:txBody>
          <a:bodyPr wrap="square" rtlCol="0">
            <a:spAutoFit/>
          </a:bodyPr>
          <a:lstStyle/>
          <a:p>
            <a:r>
              <a:rPr lang="en-IN" sz="2400" dirty="0"/>
              <a:t>12 Labours(11 Ladies &amp; 01 gents)</a:t>
            </a:r>
            <a:endParaRPr lang="en-IN" dirty="0"/>
          </a:p>
          <a:p>
            <a:pPr marL="285750" indent="-285750">
              <a:buFont typeface="Arial" panose="020B0604020202020204" pitchFamily="34" charset="0"/>
              <a:buChar char="•"/>
            </a:pPr>
            <a:r>
              <a:rPr lang="en-US" sz="2000" dirty="0"/>
              <a:t>4 Labours (Processing section)</a:t>
            </a:r>
          </a:p>
          <a:p>
            <a:pPr marL="285750" indent="-285750">
              <a:buFont typeface="Arial" panose="020B0604020202020204" pitchFamily="34" charset="0"/>
              <a:buChar char="•"/>
            </a:pPr>
            <a:r>
              <a:rPr lang="en-US" sz="2000" dirty="0"/>
              <a:t>2 Labours (Packaging section)</a:t>
            </a:r>
          </a:p>
          <a:p>
            <a:pPr marL="285750" indent="-285750">
              <a:buFont typeface="Arial" panose="020B0604020202020204" pitchFamily="34" charset="0"/>
              <a:buChar char="•"/>
            </a:pPr>
            <a:r>
              <a:rPr lang="en-US" sz="2000" dirty="0"/>
              <a:t>2 Ladies (Lab)</a:t>
            </a:r>
          </a:p>
          <a:p>
            <a:pPr marL="285750" indent="-285750">
              <a:buFont typeface="Arial" panose="020B0604020202020204" pitchFamily="34" charset="0"/>
              <a:buChar char="•"/>
            </a:pPr>
            <a:r>
              <a:rPr lang="en-US" sz="2000" dirty="0"/>
              <a:t>2 Labours(Store section)</a:t>
            </a:r>
          </a:p>
          <a:p>
            <a:pPr marL="285750" indent="-285750">
              <a:buFont typeface="Arial" panose="020B0604020202020204" pitchFamily="34" charset="0"/>
              <a:buChar char="•"/>
            </a:pPr>
            <a:r>
              <a:rPr lang="en-US" sz="2000" dirty="0"/>
              <a:t>1 Ladies &amp; 1 Gents(security guard)</a:t>
            </a:r>
            <a:endParaRPr lang="en-IN"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3449" y="4253977"/>
            <a:ext cx="28575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825189" y="788104"/>
            <a:ext cx="10297890" cy="1015663"/>
          </a:xfrm>
          <a:prstGeom prst="rect">
            <a:avLst/>
          </a:prstGeom>
          <a:noFill/>
        </p:spPr>
        <p:txBody>
          <a:bodyPr wrap="square" rtlCol="0">
            <a:spAutoFit/>
          </a:bodyPr>
          <a:lstStyle/>
          <a:p>
            <a:pPr algn="just"/>
            <a:r>
              <a:rPr lang="en-US" sz="2000" dirty="0">
                <a:latin typeface="Plus Jakarta Sans"/>
              </a:rPr>
              <a:t>Metals such as steel and aluminum are used in cans and trays. It also is used in trays and for wraps such as aluminum foil, which provide an oxygen and light barrier. It is lighter in weight than steel and resists corrosion.</a:t>
            </a:r>
            <a:endParaRPr lang="en-IN" sz="2000" dirty="0">
              <a:latin typeface="Plus Jakarta Sans"/>
            </a:endParaRPr>
          </a:p>
        </p:txBody>
      </p:sp>
      <p:sp>
        <p:nvSpPr>
          <p:cNvPr id="7" name="Rounded Rectangle 6"/>
          <p:cNvSpPr/>
          <p:nvPr/>
        </p:nvSpPr>
        <p:spPr>
          <a:xfrm>
            <a:off x="3486508" y="4691762"/>
            <a:ext cx="4485736"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SUPPLY</a:t>
            </a:r>
            <a:endParaRPr lang="en-IN" sz="2800" dirty="0">
              <a:latin typeface="Arial Black" panose="020B0A04020102020204" pitchFamily="34" charset="0"/>
            </a:endParaRPr>
          </a:p>
        </p:txBody>
      </p:sp>
      <p:sp>
        <p:nvSpPr>
          <p:cNvPr id="8" name="TextBox 7"/>
          <p:cNvSpPr txBox="1"/>
          <p:nvPr/>
        </p:nvSpPr>
        <p:spPr>
          <a:xfrm>
            <a:off x="4880058" y="5653672"/>
            <a:ext cx="1698637" cy="954107"/>
          </a:xfrm>
          <a:prstGeom prst="rect">
            <a:avLst/>
          </a:prstGeom>
          <a:noFill/>
        </p:spPr>
        <p:txBody>
          <a:bodyPr wrap="square" rtlCol="0">
            <a:spAutoFit/>
          </a:bodyPr>
          <a:lstStyle/>
          <a:p>
            <a:pPr marL="285750" indent="-285750">
              <a:buFont typeface="Wingdings" panose="05000000000000000000" pitchFamily="2" charset="2"/>
              <a:buChar char="§"/>
            </a:pPr>
            <a:r>
              <a:rPr lang="en-US" sz="2800" dirty="0"/>
              <a:t>Online</a:t>
            </a:r>
          </a:p>
          <a:p>
            <a:pPr marL="285750" indent="-285750">
              <a:buFont typeface="Wingdings" panose="05000000000000000000" pitchFamily="2" charset="2"/>
              <a:buChar char="§"/>
            </a:pPr>
            <a:r>
              <a:rPr lang="en-US" sz="2800" dirty="0"/>
              <a:t>Offline</a:t>
            </a:r>
            <a:endParaRPr lang="en-IN" sz="28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21" y="3315402"/>
            <a:ext cx="2486665" cy="3348076"/>
          </a:xfrm>
          <a:prstGeom prst="rect">
            <a:avLst/>
          </a:prstGeom>
        </p:spPr>
      </p:pic>
    </p:spTree>
    <p:extLst>
      <p:ext uri="{BB962C8B-B14F-4D97-AF65-F5344CB8AC3E}">
        <p14:creationId xmlns:p14="http://schemas.microsoft.com/office/powerpoint/2010/main" val="234323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3382613" y="5527903"/>
            <a:ext cx="4485736" cy="5656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accent2"/>
                </a:solidFill>
                <a:latin typeface="Arial Black" panose="020B0A04020102020204" pitchFamily="34" charset="0"/>
              </a:rPr>
              <a:t>SHELF LIFE</a:t>
            </a:r>
            <a:endParaRPr lang="en-IN" sz="2800" dirty="0">
              <a:solidFill>
                <a:schemeClr val="accent2"/>
              </a:solidFill>
              <a:latin typeface="Arial Black" panose="020B0A04020102020204" pitchFamily="34" charset="0"/>
            </a:endParaRPr>
          </a:p>
        </p:txBody>
      </p:sp>
      <p:sp>
        <p:nvSpPr>
          <p:cNvPr id="8" name="TextBox 7"/>
          <p:cNvSpPr txBox="1"/>
          <p:nvPr/>
        </p:nvSpPr>
        <p:spPr>
          <a:xfrm>
            <a:off x="2339580" y="5998834"/>
            <a:ext cx="8031479" cy="830997"/>
          </a:xfrm>
          <a:prstGeom prst="rect">
            <a:avLst/>
          </a:prstGeom>
          <a:noFill/>
        </p:spPr>
        <p:txBody>
          <a:bodyPr wrap="square" rtlCol="0">
            <a:spAutoFit/>
          </a:bodyPr>
          <a:lstStyle/>
          <a:p>
            <a:pPr marL="342900" indent="-342900">
              <a:buFont typeface="Wingdings" panose="05000000000000000000" pitchFamily="2" charset="2"/>
              <a:buChar char="§"/>
            </a:pPr>
            <a:r>
              <a:rPr lang="en-US" sz="2400" dirty="0"/>
              <a:t>Best before 6 months from date of packaging.</a:t>
            </a:r>
          </a:p>
          <a:p>
            <a:pPr marL="342900" indent="-342900">
              <a:buFont typeface="Wingdings" panose="05000000000000000000" pitchFamily="2" charset="2"/>
              <a:buChar char="§"/>
            </a:pPr>
            <a:r>
              <a:rPr lang="en-US" sz="2400" dirty="0"/>
              <a:t>After opening refrigerate and consume within 1-2 days</a:t>
            </a:r>
            <a:endParaRPr lang="en-IN" sz="2400" dirty="0"/>
          </a:p>
        </p:txBody>
      </p:sp>
      <p:sp>
        <p:nvSpPr>
          <p:cNvPr id="28" name="Rounded Rectangle 27"/>
          <p:cNvSpPr/>
          <p:nvPr/>
        </p:nvSpPr>
        <p:spPr>
          <a:xfrm>
            <a:off x="2807387" y="30076"/>
            <a:ext cx="5052260" cy="5281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PRODUCTS DETAILS</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grpSp>
        <p:nvGrpSpPr>
          <p:cNvPr id="29" name="Group 28"/>
          <p:cNvGrpSpPr/>
          <p:nvPr/>
        </p:nvGrpSpPr>
        <p:grpSpPr>
          <a:xfrm>
            <a:off x="6625818" y="1767324"/>
            <a:ext cx="1915064" cy="1214748"/>
            <a:chOff x="1958196" y="629699"/>
            <a:chExt cx="1915064" cy="1214748"/>
          </a:xfrm>
        </p:grpSpPr>
        <p:grpSp>
          <p:nvGrpSpPr>
            <p:cNvPr id="41" name="Group 40"/>
            <p:cNvGrpSpPr/>
            <p:nvPr/>
          </p:nvGrpSpPr>
          <p:grpSpPr>
            <a:xfrm>
              <a:off x="2339580" y="629699"/>
              <a:ext cx="904334" cy="769696"/>
              <a:chOff x="1562822" y="895201"/>
              <a:chExt cx="904334" cy="769696"/>
            </a:xfrm>
          </p:grpSpPr>
          <p:pic>
            <p:nvPicPr>
              <p:cNvPr id="43" name="Picture 42"/>
              <p:cNvPicPr>
                <a:picLocks noChangeAspect="1"/>
              </p:cNvPicPr>
              <p:nvPr/>
            </p:nvPicPr>
            <p:blipFill rotWithShape="1">
              <a:blip r:embed="rId2">
                <a:extLst>
                  <a:ext uri="{28A0092B-C50C-407E-A947-70E740481C1C}">
                    <a14:useLocalDpi xmlns:a14="http://schemas.microsoft.com/office/drawing/2010/main" val="0"/>
                  </a:ext>
                </a:extLst>
              </a:blip>
              <a:srcRect l="54993" t="23290" r="9477" b="22229"/>
              <a:stretch/>
            </p:blipFill>
            <p:spPr>
              <a:xfrm>
                <a:off x="1562822" y="895201"/>
                <a:ext cx="904334" cy="769696"/>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822" y="895201"/>
                <a:ext cx="904334" cy="769696"/>
              </a:xfrm>
              <a:prstGeom prst="rect">
                <a:avLst/>
              </a:prstGeom>
              <a:ln>
                <a:noFill/>
              </a:ln>
              <a:effectLst>
                <a:outerShdw blurRad="292100" dist="139700" dir="2700000" algn="tl" rotWithShape="0">
                  <a:srgbClr val="333333">
                    <a:alpha val="65000"/>
                  </a:srgbClr>
                </a:outerShdw>
              </a:effectLst>
            </p:spPr>
          </p:pic>
        </p:grpSp>
        <p:sp>
          <p:nvSpPr>
            <p:cNvPr id="42" name="TextBox 41"/>
            <p:cNvSpPr txBox="1"/>
            <p:nvPr/>
          </p:nvSpPr>
          <p:spPr>
            <a:xfrm>
              <a:off x="1958196" y="1475115"/>
              <a:ext cx="1915064" cy="369332"/>
            </a:xfrm>
            <a:prstGeom prst="rect">
              <a:avLst/>
            </a:prstGeom>
            <a:noFill/>
          </p:spPr>
          <p:txBody>
            <a:bodyPr wrap="square" rtlCol="0">
              <a:spAutoFit/>
            </a:bodyPr>
            <a:lstStyle/>
            <a:p>
              <a:r>
                <a:rPr lang="en-US" dirty="0"/>
                <a:t>500gm(pieces: 10)</a:t>
              </a:r>
              <a:endParaRPr lang="en-IN" dirty="0"/>
            </a:p>
          </p:txBody>
        </p:sp>
      </p:grpSp>
      <p:grpSp>
        <p:nvGrpSpPr>
          <p:cNvPr id="30" name="Group 29"/>
          <p:cNvGrpSpPr/>
          <p:nvPr/>
        </p:nvGrpSpPr>
        <p:grpSpPr>
          <a:xfrm>
            <a:off x="8439282" y="1764038"/>
            <a:ext cx="1912703" cy="1441550"/>
            <a:chOff x="4669130" y="398971"/>
            <a:chExt cx="1912703" cy="1441550"/>
          </a:xfrm>
        </p:grpSpPr>
        <p:grpSp>
          <p:nvGrpSpPr>
            <p:cNvPr id="37" name="Group 36"/>
            <p:cNvGrpSpPr/>
            <p:nvPr/>
          </p:nvGrpSpPr>
          <p:grpSpPr>
            <a:xfrm>
              <a:off x="5072331" y="398971"/>
              <a:ext cx="1091052" cy="1000424"/>
              <a:chOff x="4002657" y="683645"/>
              <a:chExt cx="1091052" cy="1000424"/>
            </a:xfrm>
          </p:grpSpPr>
          <p:pic>
            <p:nvPicPr>
              <p:cNvPr id="39" name="Picture 38"/>
              <p:cNvPicPr>
                <a:picLocks noChangeAspect="1"/>
              </p:cNvPicPr>
              <p:nvPr/>
            </p:nvPicPr>
            <p:blipFill rotWithShape="1">
              <a:blip r:embed="rId2">
                <a:extLst>
                  <a:ext uri="{28A0092B-C50C-407E-A947-70E740481C1C}">
                    <a14:useLocalDpi xmlns:a14="http://schemas.microsoft.com/office/drawing/2010/main" val="0"/>
                  </a:ext>
                </a:extLst>
              </a:blip>
              <a:srcRect l="54993" t="23290" r="9477" b="22229"/>
              <a:stretch/>
            </p:blipFill>
            <p:spPr>
              <a:xfrm>
                <a:off x="4002657" y="683645"/>
                <a:ext cx="1091052" cy="1000424"/>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005" y="783919"/>
                <a:ext cx="1057606" cy="900149"/>
              </a:xfrm>
              <a:prstGeom prst="rect">
                <a:avLst/>
              </a:prstGeom>
              <a:ln>
                <a:noFill/>
              </a:ln>
              <a:effectLst>
                <a:outerShdw blurRad="292100" dist="139700" dir="2700000" algn="tl" rotWithShape="0">
                  <a:srgbClr val="333333">
                    <a:alpha val="65000"/>
                  </a:srgbClr>
                </a:outerShdw>
              </a:effectLst>
            </p:spPr>
          </p:pic>
        </p:grpSp>
        <p:sp>
          <p:nvSpPr>
            <p:cNvPr id="38" name="Rectangle 37"/>
            <p:cNvSpPr/>
            <p:nvPr/>
          </p:nvSpPr>
          <p:spPr>
            <a:xfrm>
              <a:off x="4669130" y="1471189"/>
              <a:ext cx="1912703" cy="369332"/>
            </a:xfrm>
            <a:prstGeom prst="rect">
              <a:avLst/>
            </a:prstGeom>
          </p:spPr>
          <p:txBody>
            <a:bodyPr wrap="none">
              <a:spAutoFit/>
            </a:bodyPr>
            <a:lstStyle/>
            <a:p>
              <a:r>
                <a:rPr lang="en-US" dirty="0"/>
                <a:t>700gm(pieces: 15)</a:t>
              </a:r>
              <a:endParaRPr lang="en-IN" dirty="0"/>
            </a:p>
          </p:txBody>
        </p:sp>
      </p:grpSp>
      <p:grpSp>
        <p:nvGrpSpPr>
          <p:cNvPr id="31" name="Group 30"/>
          <p:cNvGrpSpPr/>
          <p:nvPr/>
        </p:nvGrpSpPr>
        <p:grpSpPr>
          <a:xfrm>
            <a:off x="10391328" y="1764038"/>
            <a:ext cx="1598515" cy="1770823"/>
            <a:chOff x="7500218" y="69698"/>
            <a:chExt cx="1598515" cy="1770823"/>
          </a:xfrm>
        </p:grpSpPr>
        <p:grpSp>
          <p:nvGrpSpPr>
            <p:cNvPr id="33" name="Group 32"/>
            <p:cNvGrpSpPr/>
            <p:nvPr/>
          </p:nvGrpSpPr>
          <p:grpSpPr>
            <a:xfrm>
              <a:off x="7584344" y="69698"/>
              <a:ext cx="1261390" cy="1328468"/>
              <a:chOff x="10474185" y="69698"/>
              <a:chExt cx="1261390" cy="1328468"/>
            </a:xfrm>
          </p:grpSpPr>
          <p:pic>
            <p:nvPicPr>
              <p:cNvPr id="35" name="Picture 34"/>
              <p:cNvPicPr>
                <a:picLocks noChangeAspect="1"/>
              </p:cNvPicPr>
              <p:nvPr/>
            </p:nvPicPr>
            <p:blipFill rotWithShape="1">
              <a:blip r:embed="rId2">
                <a:extLst>
                  <a:ext uri="{28A0092B-C50C-407E-A947-70E740481C1C}">
                    <a14:useLocalDpi xmlns:a14="http://schemas.microsoft.com/office/drawing/2010/main" val="0"/>
                  </a:ext>
                </a:extLst>
              </a:blip>
              <a:srcRect l="54993" t="23290" r="9477" b="22229"/>
              <a:stretch/>
            </p:blipFill>
            <p:spPr>
              <a:xfrm>
                <a:off x="10489720" y="69698"/>
                <a:ext cx="1230320" cy="1328468"/>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4185" y="197135"/>
                <a:ext cx="1261390" cy="1073593"/>
              </a:xfrm>
              <a:prstGeom prst="rect">
                <a:avLst/>
              </a:prstGeom>
              <a:ln>
                <a:noFill/>
              </a:ln>
              <a:effectLst>
                <a:outerShdw blurRad="292100" dist="139700" dir="2700000" algn="tl" rotWithShape="0">
                  <a:srgbClr val="333333">
                    <a:alpha val="65000"/>
                  </a:srgbClr>
                </a:outerShdw>
              </a:effectLst>
            </p:spPr>
          </p:pic>
        </p:grpSp>
        <p:sp>
          <p:nvSpPr>
            <p:cNvPr id="34" name="Rectangle 33"/>
            <p:cNvSpPr/>
            <p:nvPr/>
          </p:nvSpPr>
          <p:spPr>
            <a:xfrm>
              <a:off x="7500218" y="1471189"/>
              <a:ext cx="1598515" cy="369332"/>
            </a:xfrm>
            <a:prstGeom prst="rect">
              <a:avLst/>
            </a:prstGeom>
          </p:spPr>
          <p:txBody>
            <a:bodyPr wrap="none">
              <a:spAutoFit/>
            </a:bodyPr>
            <a:lstStyle/>
            <a:p>
              <a:r>
                <a:rPr lang="en-US" dirty="0"/>
                <a:t>1kg(pieces: 20)</a:t>
              </a:r>
              <a:endParaRPr lang="en-IN" dirty="0"/>
            </a:p>
          </p:txBody>
        </p:sp>
      </p:grpSp>
      <p:sp>
        <p:nvSpPr>
          <p:cNvPr id="32" name="Rounded Rectangle 31"/>
          <p:cNvSpPr/>
          <p:nvPr/>
        </p:nvSpPr>
        <p:spPr>
          <a:xfrm>
            <a:off x="6553921" y="918622"/>
            <a:ext cx="4485736"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t>PRICE &amp; QUANTITY</a:t>
            </a:r>
            <a:endParaRPr lang="en-IN" sz="280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45" name="Table 44"/>
          <p:cNvGraphicFramePr>
            <a:graphicFrameLocks noGrp="1"/>
          </p:cNvGraphicFramePr>
          <p:nvPr>
            <p:extLst>
              <p:ext uri="{D42A27DB-BD31-4B8C-83A1-F6EECF244321}">
                <p14:modId xmlns:p14="http://schemas.microsoft.com/office/powerpoint/2010/main" val="613047690"/>
              </p:ext>
            </p:extLst>
          </p:nvPr>
        </p:nvGraphicFramePr>
        <p:xfrm>
          <a:off x="460646" y="616709"/>
          <a:ext cx="5389857" cy="3291840"/>
        </p:xfrm>
        <a:graphic>
          <a:graphicData uri="http://schemas.openxmlformats.org/drawingml/2006/table">
            <a:tbl>
              <a:tblPr firstRow="1" bandRow="1">
                <a:tableStyleId>{073A0DAA-6AF3-43AB-8588-CEC1D06C72B9}</a:tableStyleId>
              </a:tblPr>
              <a:tblGrid>
                <a:gridCol w="1632610">
                  <a:extLst>
                    <a:ext uri="{9D8B030D-6E8A-4147-A177-3AD203B41FA5}">
                      <a16:colId xmlns:a16="http://schemas.microsoft.com/office/drawing/2014/main" val="20000"/>
                    </a:ext>
                  </a:extLst>
                </a:gridCol>
                <a:gridCol w="1206940">
                  <a:extLst>
                    <a:ext uri="{9D8B030D-6E8A-4147-A177-3AD203B41FA5}">
                      <a16:colId xmlns:a16="http://schemas.microsoft.com/office/drawing/2014/main" val="20001"/>
                    </a:ext>
                  </a:extLst>
                </a:gridCol>
                <a:gridCol w="1276390">
                  <a:extLst>
                    <a:ext uri="{9D8B030D-6E8A-4147-A177-3AD203B41FA5}">
                      <a16:colId xmlns:a16="http://schemas.microsoft.com/office/drawing/2014/main" val="20002"/>
                    </a:ext>
                  </a:extLst>
                </a:gridCol>
                <a:gridCol w="1273917">
                  <a:extLst>
                    <a:ext uri="{9D8B030D-6E8A-4147-A177-3AD203B41FA5}">
                      <a16:colId xmlns:a16="http://schemas.microsoft.com/office/drawing/2014/main" val="20003"/>
                    </a:ext>
                  </a:extLst>
                </a:gridCol>
              </a:tblGrid>
              <a:tr h="355702">
                <a:tc>
                  <a:txBody>
                    <a:bodyPr/>
                    <a:lstStyle/>
                    <a:p>
                      <a:r>
                        <a:rPr lang="en-IN" dirty="0"/>
                        <a:t>Objective</a:t>
                      </a:r>
                    </a:p>
                  </a:txBody>
                  <a:tcPr/>
                </a:tc>
                <a:tc>
                  <a:txBody>
                    <a:bodyPr/>
                    <a:lstStyle/>
                    <a:p>
                      <a:pPr algn="ctr"/>
                      <a:r>
                        <a:rPr lang="en-IN" dirty="0"/>
                        <a:t>500 </a:t>
                      </a:r>
                      <a:r>
                        <a:rPr lang="en-IN" dirty="0" err="1"/>
                        <a:t>gm</a:t>
                      </a:r>
                      <a:endParaRPr lang="en-IN" dirty="0"/>
                    </a:p>
                  </a:txBody>
                  <a:tcPr/>
                </a:tc>
                <a:tc>
                  <a:txBody>
                    <a:bodyPr/>
                    <a:lstStyle/>
                    <a:p>
                      <a:pPr algn="ctr"/>
                      <a:r>
                        <a:rPr lang="en-IN" dirty="0"/>
                        <a:t>700 </a:t>
                      </a:r>
                      <a:r>
                        <a:rPr lang="en-IN" dirty="0" err="1"/>
                        <a:t>gm</a:t>
                      </a:r>
                      <a:endParaRPr lang="en-IN" dirty="0"/>
                    </a:p>
                  </a:txBody>
                  <a:tcPr/>
                </a:tc>
                <a:tc>
                  <a:txBody>
                    <a:bodyPr/>
                    <a:lstStyle/>
                    <a:p>
                      <a:pPr algn="ctr"/>
                      <a:r>
                        <a:rPr lang="en-IN" dirty="0"/>
                        <a:t>1 kg</a:t>
                      </a:r>
                    </a:p>
                  </a:txBody>
                  <a:tcPr/>
                </a:tc>
                <a:extLst>
                  <a:ext uri="{0D108BD9-81ED-4DB2-BD59-A6C34878D82A}">
                    <a16:rowId xmlns:a16="http://schemas.microsoft.com/office/drawing/2014/main" val="10000"/>
                  </a:ext>
                </a:extLst>
              </a:tr>
              <a:tr h="355702">
                <a:tc>
                  <a:txBody>
                    <a:bodyPr/>
                    <a:lstStyle/>
                    <a:p>
                      <a:r>
                        <a:rPr lang="en-US" dirty="0"/>
                        <a:t>Raw materials</a:t>
                      </a:r>
                      <a:endParaRPr lang="en-IN" dirty="0"/>
                    </a:p>
                  </a:txBody>
                  <a:tcPr/>
                </a:tc>
                <a:tc>
                  <a:txBody>
                    <a:bodyPr/>
                    <a:lstStyle/>
                    <a:p>
                      <a:r>
                        <a:rPr lang="en-US" dirty="0"/>
                        <a:t>50</a:t>
                      </a:r>
                    </a:p>
                  </a:txBody>
                  <a:tcPr/>
                </a:tc>
                <a:tc>
                  <a:txBody>
                    <a:bodyPr/>
                    <a:lstStyle/>
                    <a:p>
                      <a:r>
                        <a:rPr lang="en-US" dirty="0"/>
                        <a:t>110</a:t>
                      </a:r>
                      <a:endParaRPr lang="en-IN" dirty="0"/>
                    </a:p>
                  </a:txBody>
                  <a:tcPr/>
                </a:tc>
                <a:tc>
                  <a:txBody>
                    <a:bodyPr/>
                    <a:lstStyle/>
                    <a:p>
                      <a:r>
                        <a:rPr lang="en-US" dirty="0"/>
                        <a:t>150</a:t>
                      </a:r>
                      <a:endParaRPr lang="en-IN" dirty="0"/>
                    </a:p>
                  </a:txBody>
                  <a:tcPr/>
                </a:tc>
                <a:extLst>
                  <a:ext uri="{0D108BD9-81ED-4DB2-BD59-A6C34878D82A}">
                    <a16:rowId xmlns:a16="http://schemas.microsoft.com/office/drawing/2014/main" val="10001"/>
                  </a:ext>
                </a:extLst>
              </a:tr>
              <a:tr h="332991">
                <a:tc>
                  <a:txBody>
                    <a:bodyPr/>
                    <a:lstStyle/>
                    <a:p>
                      <a:r>
                        <a:rPr lang="en-IN" dirty="0"/>
                        <a:t>Can</a:t>
                      </a:r>
                    </a:p>
                  </a:txBody>
                  <a:tcPr/>
                </a:tc>
                <a:tc>
                  <a:txBody>
                    <a:bodyPr/>
                    <a:lstStyle/>
                    <a:p>
                      <a:r>
                        <a:rPr lang="en-US" dirty="0"/>
                        <a:t>25</a:t>
                      </a:r>
                      <a:endParaRPr lang="en-IN" dirty="0"/>
                    </a:p>
                  </a:txBody>
                  <a:tcPr/>
                </a:tc>
                <a:tc>
                  <a:txBody>
                    <a:bodyPr/>
                    <a:lstStyle/>
                    <a:p>
                      <a:r>
                        <a:rPr lang="en-US" dirty="0"/>
                        <a:t>40</a:t>
                      </a:r>
                      <a:endParaRPr lang="en-IN" dirty="0"/>
                    </a:p>
                  </a:txBody>
                  <a:tcPr/>
                </a:tc>
                <a:tc>
                  <a:txBody>
                    <a:bodyPr/>
                    <a:lstStyle/>
                    <a:p>
                      <a:r>
                        <a:rPr lang="en-US" dirty="0"/>
                        <a:t>45</a:t>
                      </a:r>
                      <a:endParaRPr lang="en-IN" dirty="0"/>
                    </a:p>
                  </a:txBody>
                  <a:tcPr/>
                </a:tc>
                <a:extLst>
                  <a:ext uri="{0D108BD9-81ED-4DB2-BD59-A6C34878D82A}">
                    <a16:rowId xmlns:a16="http://schemas.microsoft.com/office/drawing/2014/main" val="10002"/>
                  </a:ext>
                </a:extLst>
              </a:tr>
              <a:tr h="355702">
                <a:tc>
                  <a:txBody>
                    <a:bodyPr/>
                    <a:lstStyle/>
                    <a:p>
                      <a:r>
                        <a:rPr lang="en-IN" dirty="0"/>
                        <a:t>Labels</a:t>
                      </a:r>
                    </a:p>
                  </a:txBody>
                  <a:tcPr/>
                </a:tc>
                <a:tc>
                  <a:txBody>
                    <a:bodyPr/>
                    <a:lstStyle/>
                    <a:p>
                      <a:r>
                        <a:rPr lang="en-US" dirty="0"/>
                        <a:t>12</a:t>
                      </a:r>
                      <a:endParaRPr lang="en-IN" dirty="0"/>
                    </a:p>
                  </a:txBody>
                  <a:tcPr/>
                </a:tc>
                <a:tc>
                  <a:txBody>
                    <a:bodyPr/>
                    <a:lstStyle/>
                    <a:p>
                      <a:r>
                        <a:rPr lang="en-US" dirty="0"/>
                        <a:t>25</a:t>
                      </a:r>
                      <a:endParaRPr lang="en-IN" dirty="0"/>
                    </a:p>
                  </a:txBody>
                  <a:tcPr/>
                </a:tc>
                <a:tc>
                  <a:txBody>
                    <a:bodyPr/>
                    <a:lstStyle/>
                    <a:p>
                      <a:r>
                        <a:rPr lang="en-US" dirty="0"/>
                        <a:t>30</a:t>
                      </a:r>
                      <a:endParaRPr lang="en-IN" dirty="0"/>
                    </a:p>
                  </a:txBody>
                  <a:tcPr/>
                </a:tc>
                <a:extLst>
                  <a:ext uri="{0D108BD9-81ED-4DB2-BD59-A6C34878D82A}">
                    <a16:rowId xmlns:a16="http://schemas.microsoft.com/office/drawing/2014/main" val="10003"/>
                  </a:ext>
                </a:extLst>
              </a:tr>
              <a:tr h="355702">
                <a:tc>
                  <a:txBody>
                    <a:bodyPr/>
                    <a:lstStyle/>
                    <a:p>
                      <a:r>
                        <a:rPr lang="en-IN" dirty="0"/>
                        <a:t>Water</a:t>
                      </a:r>
                    </a:p>
                  </a:txBody>
                  <a:tcPr/>
                </a:tc>
                <a:tc>
                  <a:txBody>
                    <a:bodyPr/>
                    <a:lstStyle/>
                    <a:p>
                      <a:r>
                        <a:rPr lang="en-US" dirty="0"/>
                        <a:t>13</a:t>
                      </a:r>
                      <a:endParaRPr lang="en-IN" dirty="0"/>
                    </a:p>
                  </a:txBody>
                  <a:tcPr/>
                </a:tc>
                <a:tc>
                  <a:txBody>
                    <a:bodyPr/>
                    <a:lstStyle/>
                    <a:p>
                      <a:r>
                        <a:rPr lang="en-US" dirty="0"/>
                        <a:t>22</a:t>
                      </a:r>
                      <a:endParaRPr lang="en-IN" dirty="0"/>
                    </a:p>
                  </a:txBody>
                  <a:tcPr/>
                </a:tc>
                <a:tc>
                  <a:txBody>
                    <a:bodyPr/>
                    <a:lstStyle/>
                    <a:p>
                      <a:r>
                        <a:rPr lang="en-US" dirty="0"/>
                        <a:t>25</a:t>
                      </a:r>
                      <a:endParaRPr lang="en-IN" dirty="0"/>
                    </a:p>
                  </a:txBody>
                  <a:tcPr/>
                </a:tc>
                <a:extLst>
                  <a:ext uri="{0D108BD9-81ED-4DB2-BD59-A6C34878D82A}">
                    <a16:rowId xmlns:a16="http://schemas.microsoft.com/office/drawing/2014/main" val="10004"/>
                  </a:ext>
                </a:extLst>
              </a:tr>
              <a:tr h="355702">
                <a:tc>
                  <a:txBody>
                    <a:bodyPr/>
                    <a:lstStyle/>
                    <a:p>
                      <a:r>
                        <a:rPr lang="en-IN" dirty="0"/>
                        <a:t>Electricity</a:t>
                      </a:r>
                    </a:p>
                  </a:txBody>
                  <a:tcPr/>
                </a:tc>
                <a:tc>
                  <a:txBody>
                    <a:bodyPr/>
                    <a:lstStyle/>
                    <a:p>
                      <a:r>
                        <a:rPr lang="en-US" dirty="0"/>
                        <a:t>15</a:t>
                      </a:r>
                      <a:endParaRPr lang="en-IN" dirty="0"/>
                    </a:p>
                  </a:txBody>
                  <a:tcPr/>
                </a:tc>
                <a:tc>
                  <a:txBody>
                    <a:bodyPr/>
                    <a:lstStyle/>
                    <a:p>
                      <a:r>
                        <a:rPr lang="en-US" dirty="0"/>
                        <a:t>20</a:t>
                      </a:r>
                      <a:endParaRPr lang="en-IN" dirty="0"/>
                    </a:p>
                  </a:txBody>
                  <a:tcPr/>
                </a:tc>
                <a:tc>
                  <a:txBody>
                    <a:bodyPr/>
                    <a:lstStyle/>
                    <a:p>
                      <a:r>
                        <a:rPr lang="en-US" dirty="0"/>
                        <a:t>23</a:t>
                      </a:r>
                      <a:endParaRPr lang="en-IN" dirty="0"/>
                    </a:p>
                  </a:txBody>
                  <a:tcPr/>
                </a:tc>
                <a:extLst>
                  <a:ext uri="{0D108BD9-81ED-4DB2-BD59-A6C34878D82A}">
                    <a16:rowId xmlns:a16="http://schemas.microsoft.com/office/drawing/2014/main" val="10005"/>
                  </a:ext>
                </a:extLst>
              </a:tr>
              <a:tr h="355702">
                <a:tc>
                  <a:txBody>
                    <a:bodyPr/>
                    <a:lstStyle/>
                    <a:p>
                      <a:r>
                        <a:rPr lang="en-IN" dirty="0"/>
                        <a:t>Labour</a:t>
                      </a:r>
                    </a:p>
                  </a:txBody>
                  <a:tcPr/>
                </a:tc>
                <a:tc>
                  <a:txBody>
                    <a:bodyPr/>
                    <a:lstStyle/>
                    <a:p>
                      <a:r>
                        <a:rPr lang="en-US" dirty="0"/>
                        <a:t>20</a:t>
                      </a:r>
                      <a:endParaRPr lang="en-IN" dirty="0"/>
                    </a:p>
                  </a:txBody>
                  <a:tcPr/>
                </a:tc>
                <a:tc>
                  <a:txBody>
                    <a:bodyPr/>
                    <a:lstStyle/>
                    <a:p>
                      <a:r>
                        <a:rPr lang="en-US" dirty="0"/>
                        <a:t>50</a:t>
                      </a:r>
                      <a:endParaRPr lang="en-IN" dirty="0"/>
                    </a:p>
                  </a:txBody>
                  <a:tcPr/>
                </a:tc>
                <a:tc>
                  <a:txBody>
                    <a:bodyPr/>
                    <a:lstStyle/>
                    <a:p>
                      <a:r>
                        <a:rPr lang="en-US" dirty="0"/>
                        <a:t>90</a:t>
                      </a:r>
                      <a:endParaRPr lang="en-IN" dirty="0"/>
                    </a:p>
                  </a:txBody>
                  <a:tcPr/>
                </a:tc>
                <a:extLst>
                  <a:ext uri="{0D108BD9-81ED-4DB2-BD59-A6C34878D82A}">
                    <a16:rowId xmlns:a16="http://schemas.microsoft.com/office/drawing/2014/main" val="10006"/>
                  </a:ext>
                </a:extLst>
              </a:tr>
              <a:tr h="298485">
                <a:tc>
                  <a:txBody>
                    <a:bodyPr/>
                    <a:lstStyle/>
                    <a:p>
                      <a:r>
                        <a:rPr lang="en-IN" dirty="0"/>
                        <a:t>Cartoons</a:t>
                      </a:r>
                    </a:p>
                  </a:txBody>
                  <a:tcPr/>
                </a:tc>
                <a:tc>
                  <a:txBody>
                    <a:bodyPr/>
                    <a:lstStyle/>
                    <a:p>
                      <a:r>
                        <a:rPr lang="en-US" dirty="0"/>
                        <a:t>15</a:t>
                      </a:r>
                      <a:endParaRPr lang="en-IN" dirty="0"/>
                    </a:p>
                  </a:txBody>
                  <a:tcPr/>
                </a:tc>
                <a:tc>
                  <a:txBody>
                    <a:bodyPr/>
                    <a:lstStyle/>
                    <a:p>
                      <a:r>
                        <a:rPr lang="en-US" dirty="0"/>
                        <a:t>20</a:t>
                      </a:r>
                      <a:endParaRPr lang="en-IN" dirty="0"/>
                    </a:p>
                  </a:txBody>
                  <a:tcPr/>
                </a:tc>
                <a:tc>
                  <a:txBody>
                    <a:bodyPr/>
                    <a:lstStyle/>
                    <a:p>
                      <a:r>
                        <a:rPr lang="en-US" dirty="0"/>
                        <a:t>25</a:t>
                      </a:r>
                      <a:endParaRPr lang="en-IN" dirty="0"/>
                    </a:p>
                  </a:txBody>
                  <a:tcPr/>
                </a:tc>
                <a:extLst>
                  <a:ext uri="{0D108BD9-81ED-4DB2-BD59-A6C34878D82A}">
                    <a16:rowId xmlns:a16="http://schemas.microsoft.com/office/drawing/2014/main" val="10007"/>
                  </a:ext>
                </a:extLst>
              </a:tr>
              <a:tr h="355702">
                <a:tc>
                  <a:txBody>
                    <a:bodyPr/>
                    <a:lstStyle/>
                    <a:p>
                      <a:r>
                        <a:rPr lang="en-IN" dirty="0"/>
                        <a:t>Others </a:t>
                      </a:r>
                    </a:p>
                  </a:txBody>
                  <a:tcPr/>
                </a:tc>
                <a:tc>
                  <a:txBody>
                    <a:bodyPr/>
                    <a:lstStyle/>
                    <a:p>
                      <a:r>
                        <a:rPr lang="en-US" dirty="0"/>
                        <a:t>20</a:t>
                      </a:r>
                      <a:endParaRPr lang="en-IN" dirty="0"/>
                    </a:p>
                  </a:txBody>
                  <a:tcPr/>
                </a:tc>
                <a:tc>
                  <a:txBody>
                    <a:bodyPr/>
                    <a:lstStyle/>
                    <a:p>
                      <a:r>
                        <a:rPr lang="en-US" dirty="0"/>
                        <a:t>23</a:t>
                      </a:r>
                      <a:endParaRPr lang="en-IN" dirty="0"/>
                    </a:p>
                  </a:txBody>
                  <a:tcPr/>
                </a:tc>
                <a:tc>
                  <a:txBody>
                    <a:bodyPr/>
                    <a:lstStyle/>
                    <a:p>
                      <a:r>
                        <a:rPr lang="en-US" dirty="0"/>
                        <a:t>12</a:t>
                      </a:r>
                      <a:endParaRPr lang="en-IN" dirty="0"/>
                    </a:p>
                  </a:txBody>
                  <a:tcPr/>
                </a:tc>
                <a:extLst>
                  <a:ext uri="{0D108BD9-81ED-4DB2-BD59-A6C34878D82A}">
                    <a16:rowId xmlns:a16="http://schemas.microsoft.com/office/drawing/2014/main" val="10008"/>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1240270229"/>
              </p:ext>
            </p:extLst>
          </p:nvPr>
        </p:nvGraphicFramePr>
        <p:xfrm>
          <a:off x="243840" y="4002656"/>
          <a:ext cx="10174375" cy="1478280"/>
        </p:xfrm>
        <a:graphic>
          <a:graphicData uri="http://schemas.openxmlformats.org/drawingml/2006/table">
            <a:tbl>
              <a:tblPr firstRow="1" bandRow="1">
                <a:tableStyleId>{073A0DAA-6AF3-43AB-8588-CEC1D06C72B9}</a:tableStyleId>
              </a:tblPr>
              <a:tblGrid>
                <a:gridCol w="2034875">
                  <a:extLst>
                    <a:ext uri="{9D8B030D-6E8A-4147-A177-3AD203B41FA5}">
                      <a16:colId xmlns:a16="http://schemas.microsoft.com/office/drawing/2014/main" val="20000"/>
                    </a:ext>
                  </a:extLst>
                </a:gridCol>
                <a:gridCol w="2034875">
                  <a:extLst>
                    <a:ext uri="{9D8B030D-6E8A-4147-A177-3AD203B41FA5}">
                      <a16:colId xmlns:a16="http://schemas.microsoft.com/office/drawing/2014/main" val="20001"/>
                    </a:ext>
                  </a:extLst>
                </a:gridCol>
                <a:gridCol w="2034875">
                  <a:extLst>
                    <a:ext uri="{9D8B030D-6E8A-4147-A177-3AD203B41FA5}">
                      <a16:colId xmlns:a16="http://schemas.microsoft.com/office/drawing/2014/main" val="20002"/>
                    </a:ext>
                  </a:extLst>
                </a:gridCol>
                <a:gridCol w="2034875">
                  <a:extLst>
                    <a:ext uri="{9D8B030D-6E8A-4147-A177-3AD203B41FA5}">
                      <a16:colId xmlns:a16="http://schemas.microsoft.com/office/drawing/2014/main" val="20003"/>
                    </a:ext>
                  </a:extLst>
                </a:gridCol>
                <a:gridCol w="2034875">
                  <a:extLst>
                    <a:ext uri="{9D8B030D-6E8A-4147-A177-3AD203B41FA5}">
                      <a16:colId xmlns:a16="http://schemas.microsoft.com/office/drawing/2014/main" val="20004"/>
                    </a:ext>
                  </a:extLst>
                </a:gridCol>
              </a:tblGrid>
              <a:tr h="357134">
                <a:tc>
                  <a:txBody>
                    <a:bodyPr/>
                    <a:lstStyle/>
                    <a:p>
                      <a:r>
                        <a:rPr lang="en-IN" dirty="0"/>
                        <a:t>Size</a:t>
                      </a:r>
                      <a:r>
                        <a:rPr lang="en-IN" baseline="0" dirty="0"/>
                        <a:t> of cans</a:t>
                      </a:r>
                      <a:endParaRPr lang="en-IN" dirty="0"/>
                    </a:p>
                  </a:txBody>
                  <a:tcPr/>
                </a:tc>
                <a:tc>
                  <a:txBody>
                    <a:bodyPr/>
                    <a:lstStyle/>
                    <a:p>
                      <a:r>
                        <a:rPr lang="en-IN" dirty="0"/>
                        <a:t>Total</a:t>
                      </a:r>
                      <a:r>
                        <a:rPr lang="en-IN" baseline="0" dirty="0"/>
                        <a:t> cost </a:t>
                      </a:r>
                      <a:endParaRPr lang="en-IN" dirty="0"/>
                    </a:p>
                  </a:txBody>
                  <a:tcPr/>
                </a:tc>
                <a:tc>
                  <a:txBody>
                    <a:bodyPr/>
                    <a:lstStyle/>
                    <a:p>
                      <a:r>
                        <a:rPr lang="en-IN" dirty="0"/>
                        <a:t>Wholesaler cost </a:t>
                      </a:r>
                    </a:p>
                  </a:txBody>
                  <a:tcPr/>
                </a:tc>
                <a:tc>
                  <a:txBody>
                    <a:bodyPr/>
                    <a:lstStyle/>
                    <a:p>
                      <a:r>
                        <a:rPr lang="en-IN" dirty="0"/>
                        <a:t>MRP</a:t>
                      </a:r>
                    </a:p>
                  </a:txBody>
                  <a:tcPr/>
                </a:tc>
                <a:tc>
                  <a:txBody>
                    <a:bodyPr/>
                    <a:lstStyle/>
                    <a:p>
                      <a:r>
                        <a:rPr lang="en-US" dirty="0"/>
                        <a:t>Profit</a:t>
                      </a:r>
                      <a:endParaRPr lang="en-IN" dirty="0"/>
                    </a:p>
                  </a:txBody>
                  <a:tcPr/>
                </a:tc>
                <a:extLst>
                  <a:ext uri="{0D108BD9-81ED-4DB2-BD59-A6C34878D82A}">
                    <a16:rowId xmlns:a16="http://schemas.microsoft.com/office/drawing/2014/main" val="10000"/>
                  </a:ext>
                </a:extLst>
              </a:tr>
              <a:tr h="370840">
                <a:tc>
                  <a:txBody>
                    <a:bodyPr/>
                    <a:lstStyle/>
                    <a:p>
                      <a:r>
                        <a:rPr lang="en-IN" dirty="0"/>
                        <a:t>500gm</a:t>
                      </a:r>
                    </a:p>
                  </a:txBody>
                  <a:tcPr/>
                </a:tc>
                <a:tc>
                  <a:txBody>
                    <a:bodyPr/>
                    <a:lstStyle/>
                    <a:p>
                      <a:r>
                        <a:rPr lang="en-IN" dirty="0"/>
                        <a:t>170</a:t>
                      </a:r>
                    </a:p>
                  </a:txBody>
                  <a:tcPr/>
                </a:tc>
                <a:tc>
                  <a:txBody>
                    <a:bodyPr/>
                    <a:lstStyle/>
                    <a:p>
                      <a:r>
                        <a:rPr lang="en-IN" dirty="0"/>
                        <a:t>200</a:t>
                      </a:r>
                    </a:p>
                  </a:txBody>
                  <a:tcPr/>
                </a:tc>
                <a:tc>
                  <a:txBody>
                    <a:bodyPr/>
                    <a:lstStyle/>
                    <a:p>
                      <a:r>
                        <a:rPr lang="en-IN" dirty="0"/>
                        <a:t>250</a:t>
                      </a:r>
                    </a:p>
                  </a:txBody>
                  <a:tcPr/>
                </a:tc>
                <a:tc>
                  <a:txBody>
                    <a:bodyPr/>
                    <a:lstStyle/>
                    <a:p>
                      <a:r>
                        <a:rPr lang="en-IN" dirty="0"/>
                        <a:t>30</a:t>
                      </a:r>
                    </a:p>
                  </a:txBody>
                  <a:tcPr/>
                </a:tc>
                <a:extLst>
                  <a:ext uri="{0D108BD9-81ED-4DB2-BD59-A6C34878D82A}">
                    <a16:rowId xmlns:a16="http://schemas.microsoft.com/office/drawing/2014/main" val="10001"/>
                  </a:ext>
                </a:extLst>
              </a:tr>
              <a:tr h="370840">
                <a:tc>
                  <a:txBody>
                    <a:bodyPr/>
                    <a:lstStyle/>
                    <a:p>
                      <a:r>
                        <a:rPr lang="en-IN" dirty="0"/>
                        <a:t>700gm</a:t>
                      </a:r>
                    </a:p>
                  </a:txBody>
                  <a:tcPr/>
                </a:tc>
                <a:tc>
                  <a:txBody>
                    <a:bodyPr/>
                    <a:lstStyle/>
                    <a:p>
                      <a:r>
                        <a:rPr lang="en-IN" dirty="0"/>
                        <a:t>310</a:t>
                      </a:r>
                    </a:p>
                  </a:txBody>
                  <a:tcPr/>
                </a:tc>
                <a:tc>
                  <a:txBody>
                    <a:bodyPr/>
                    <a:lstStyle/>
                    <a:p>
                      <a:r>
                        <a:rPr lang="en-IN" dirty="0"/>
                        <a:t>350</a:t>
                      </a:r>
                    </a:p>
                  </a:txBody>
                  <a:tcPr/>
                </a:tc>
                <a:tc>
                  <a:txBody>
                    <a:bodyPr/>
                    <a:lstStyle/>
                    <a:p>
                      <a:r>
                        <a:rPr lang="en-IN" dirty="0"/>
                        <a:t>400</a:t>
                      </a:r>
                    </a:p>
                  </a:txBody>
                  <a:tcPr/>
                </a:tc>
                <a:tc>
                  <a:txBody>
                    <a:bodyPr/>
                    <a:lstStyle/>
                    <a:p>
                      <a:r>
                        <a:rPr lang="en-IN" dirty="0"/>
                        <a:t>40</a:t>
                      </a:r>
                    </a:p>
                  </a:txBody>
                  <a:tcPr/>
                </a:tc>
                <a:extLst>
                  <a:ext uri="{0D108BD9-81ED-4DB2-BD59-A6C34878D82A}">
                    <a16:rowId xmlns:a16="http://schemas.microsoft.com/office/drawing/2014/main" val="10002"/>
                  </a:ext>
                </a:extLst>
              </a:tr>
              <a:tr h="370840">
                <a:tc>
                  <a:txBody>
                    <a:bodyPr/>
                    <a:lstStyle/>
                    <a:p>
                      <a:r>
                        <a:rPr lang="en-IN" dirty="0"/>
                        <a:t>1kg</a:t>
                      </a:r>
                    </a:p>
                  </a:txBody>
                  <a:tcPr/>
                </a:tc>
                <a:tc>
                  <a:txBody>
                    <a:bodyPr/>
                    <a:lstStyle/>
                    <a:p>
                      <a:r>
                        <a:rPr lang="en-IN" dirty="0"/>
                        <a:t>400</a:t>
                      </a:r>
                    </a:p>
                  </a:txBody>
                  <a:tcPr/>
                </a:tc>
                <a:tc>
                  <a:txBody>
                    <a:bodyPr/>
                    <a:lstStyle/>
                    <a:p>
                      <a:r>
                        <a:rPr lang="en-IN" dirty="0"/>
                        <a:t>450</a:t>
                      </a:r>
                    </a:p>
                  </a:txBody>
                  <a:tcPr/>
                </a:tc>
                <a:tc>
                  <a:txBody>
                    <a:bodyPr/>
                    <a:lstStyle/>
                    <a:p>
                      <a:r>
                        <a:rPr lang="en-IN" dirty="0"/>
                        <a:t>500</a:t>
                      </a:r>
                    </a:p>
                  </a:txBody>
                  <a:tcPr/>
                </a:tc>
                <a:tc>
                  <a:txBody>
                    <a:bodyPr/>
                    <a:lstStyle/>
                    <a:p>
                      <a:r>
                        <a:rPr lang="en-IN" dirty="0"/>
                        <a:t>50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8263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3266715" y="82234"/>
            <a:ext cx="5127685"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MARKET STRATEGIES</a:t>
            </a:r>
            <a:endParaRPr lang="en-IN" sz="2800" dirty="0">
              <a:latin typeface="Arial Black" panose="020B0A04020102020204" pitchFamily="34" charset="0"/>
            </a:endParaRPr>
          </a:p>
        </p:txBody>
      </p:sp>
      <p:sp>
        <p:nvSpPr>
          <p:cNvPr id="3" name="Rounded Rectangle 2"/>
          <p:cNvSpPr/>
          <p:nvPr/>
        </p:nvSpPr>
        <p:spPr>
          <a:xfrm>
            <a:off x="3587690" y="3153149"/>
            <a:ext cx="4476211"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t>SALARY</a:t>
            </a:r>
            <a:endParaRPr lang="en-IN" sz="2800" dirty="0">
              <a:solidFill>
                <a:schemeClr val="accent2"/>
              </a:solidFill>
              <a:latin typeface="Arial Black" panose="020B0A04020102020204" pitchFamily="34" charset="0"/>
            </a:endParaRPr>
          </a:p>
        </p:txBody>
      </p:sp>
      <p:sp>
        <p:nvSpPr>
          <p:cNvPr id="4" name="Rounded Rectangle 3"/>
          <p:cNvSpPr/>
          <p:nvPr/>
        </p:nvSpPr>
        <p:spPr>
          <a:xfrm>
            <a:off x="3587690" y="4959444"/>
            <a:ext cx="4485736"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PROFIT</a:t>
            </a:r>
            <a:endParaRPr lang="en-IN" sz="2800" dirty="0">
              <a:latin typeface="Arial Black" panose="020B0A04020102020204" pitchFamily="34" charset="0"/>
            </a:endParaRPr>
          </a:p>
        </p:txBody>
      </p:sp>
      <p:sp>
        <p:nvSpPr>
          <p:cNvPr id="5" name="TextBox 4"/>
          <p:cNvSpPr txBox="1"/>
          <p:nvPr/>
        </p:nvSpPr>
        <p:spPr>
          <a:xfrm>
            <a:off x="3276874" y="759922"/>
            <a:ext cx="8295365" cy="2308324"/>
          </a:xfrm>
          <a:prstGeom prst="rect">
            <a:avLst/>
          </a:prstGeom>
          <a:noFill/>
        </p:spPr>
        <p:txBody>
          <a:bodyPr wrap="square" rtlCol="0">
            <a:spAutoFit/>
          </a:bodyPr>
          <a:lstStyle/>
          <a:p>
            <a:pPr marL="285750" indent="-285750">
              <a:buFont typeface="Wingdings" panose="05000000000000000000" pitchFamily="2" charset="2"/>
              <a:buChar char="§"/>
            </a:pPr>
            <a:r>
              <a:rPr lang="en-IN" sz="2400" dirty="0"/>
              <a:t>Digital marketing</a:t>
            </a:r>
          </a:p>
          <a:p>
            <a:pPr marL="285750" indent="-285750">
              <a:buFont typeface="Wingdings" panose="05000000000000000000" pitchFamily="2" charset="2"/>
              <a:buChar char="§"/>
            </a:pPr>
            <a:r>
              <a:rPr lang="en-IN" sz="2400" dirty="0"/>
              <a:t>Advertising</a:t>
            </a:r>
          </a:p>
          <a:p>
            <a:pPr marL="285750" indent="-285750">
              <a:buFont typeface="Wingdings" panose="05000000000000000000" pitchFamily="2" charset="2"/>
              <a:buChar char="§"/>
            </a:pPr>
            <a:r>
              <a:rPr lang="en-IN" sz="2400" dirty="0"/>
              <a:t>Direct marketing</a:t>
            </a:r>
          </a:p>
          <a:p>
            <a:pPr marL="285750" indent="-285750">
              <a:buFont typeface="Wingdings" panose="05000000000000000000" pitchFamily="2" charset="2"/>
              <a:buChar char="§"/>
            </a:pPr>
            <a:r>
              <a:rPr lang="en-US" sz="2400" dirty="0"/>
              <a:t>Restaurants</a:t>
            </a:r>
          </a:p>
          <a:p>
            <a:pPr marL="285750" indent="-285750">
              <a:buFont typeface="Wingdings" panose="05000000000000000000" pitchFamily="2" charset="2"/>
              <a:buChar char="§"/>
            </a:pPr>
            <a:r>
              <a:rPr lang="en-US" sz="2400" dirty="0"/>
              <a:t>Shopping complex</a:t>
            </a:r>
          </a:p>
          <a:p>
            <a:pPr marL="285750" indent="-285750">
              <a:buFont typeface="Wingdings" panose="05000000000000000000" pitchFamily="2" charset="2"/>
              <a:buChar char="§"/>
            </a:pPr>
            <a:r>
              <a:rPr lang="en-US" sz="2400" dirty="0"/>
              <a:t>Social media(like- flipkart, amazon, big basket, food mart etc.)</a:t>
            </a:r>
          </a:p>
        </p:txBody>
      </p:sp>
      <p:sp>
        <p:nvSpPr>
          <p:cNvPr id="6" name="TextBox 5"/>
          <p:cNvSpPr txBox="1"/>
          <p:nvPr/>
        </p:nvSpPr>
        <p:spPr>
          <a:xfrm>
            <a:off x="4298587" y="3850528"/>
            <a:ext cx="3143900" cy="830997"/>
          </a:xfrm>
          <a:prstGeom prst="rect">
            <a:avLst/>
          </a:prstGeom>
          <a:noFill/>
        </p:spPr>
        <p:txBody>
          <a:bodyPr wrap="square" rtlCol="0">
            <a:spAutoFit/>
          </a:bodyPr>
          <a:lstStyle/>
          <a:p>
            <a:r>
              <a:rPr lang="en-US" sz="2400" dirty="0"/>
              <a:t>Salary per worker – 8k</a:t>
            </a:r>
          </a:p>
          <a:p>
            <a:r>
              <a:rPr lang="en-US" sz="2400" dirty="0"/>
              <a:t>Lab </a:t>
            </a:r>
            <a:r>
              <a:rPr lang="en-US" sz="2400" dirty="0" err="1"/>
              <a:t>assistand</a:t>
            </a:r>
            <a:r>
              <a:rPr lang="en-US" sz="2400" dirty="0"/>
              <a:t> – 10k</a:t>
            </a:r>
            <a:endParaRPr lang="en-IN" sz="2400" dirty="0"/>
          </a:p>
        </p:txBody>
      </p:sp>
      <p:sp>
        <p:nvSpPr>
          <p:cNvPr id="7" name="TextBox 6"/>
          <p:cNvSpPr txBox="1"/>
          <p:nvPr/>
        </p:nvSpPr>
        <p:spPr>
          <a:xfrm>
            <a:off x="4151938" y="5707164"/>
            <a:ext cx="3694193" cy="461665"/>
          </a:xfrm>
          <a:prstGeom prst="rect">
            <a:avLst/>
          </a:prstGeom>
          <a:noFill/>
        </p:spPr>
        <p:txBody>
          <a:bodyPr wrap="square" rtlCol="0">
            <a:spAutoFit/>
          </a:bodyPr>
          <a:lstStyle/>
          <a:p>
            <a:r>
              <a:rPr lang="en-US" sz="2400" dirty="0"/>
              <a:t>Depending on production</a:t>
            </a:r>
            <a:endParaRPr lang="en-IN" sz="24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3502772"/>
            <a:ext cx="2435225" cy="24352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223" y="675019"/>
            <a:ext cx="3913190" cy="1872397"/>
          </a:xfrm>
          <a:prstGeom prst="rect">
            <a:avLst/>
          </a:prstGeom>
        </p:spPr>
      </p:pic>
    </p:spTree>
    <p:extLst>
      <p:ext uri="{BB962C8B-B14F-4D97-AF65-F5344CB8AC3E}">
        <p14:creationId xmlns:p14="http://schemas.microsoft.com/office/powerpoint/2010/main" val="3236088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 name="Rectangle 15"/>
          <p:cNvSpPr/>
          <p:nvPr/>
        </p:nvSpPr>
        <p:spPr>
          <a:xfrm>
            <a:off x="1768414" y="3215151"/>
            <a:ext cx="8222569" cy="1009694"/>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8000" b="1" dirty="0">
                <a:ln w="0"/>
                <a:solidFill>
                  <a:schemeClr val="tx1"/>
                </a:solidFill>
                <a:effectLst>
                  <a:outerShdw blurRad="38100" dist="19050" dir="2700000" algn="tl" rotWithShape="0">
                    <a:schemeClr val="dk1">
                      <a:alpha val="40000"/>
                    </a:schemeClr>
                  </a:outerShdw>
                </a:effectLst>
              </a:rPr>
              <a:t>Name Of The Plant</a:t>
            </a:r>
            <a:endParaRPr lang="en-IN" sz="8000" b="1" dirty="0">
              <a:ln w="0"/>
              <a:solidFill>
                <a:schemeClr val="tx1"/>
              </a:solidFill>
              <a:effectLst>
                <a:outerShdw blurRad="38100" dist="19050" dir="2700000" algn="tl" rotWithShape="0">
                  <a:schemeClr val="dk1">
                    <a:alpha val="40000"/>
                  </a:schemeClr>
                </a:outerShdw>
              </a:effectLst>
            </a:endParaRPr>
          </a:p>
        </p:txBody>
      </p:sp>
      <p:grpSp>
        <p:nvGrpSpPr>
          <p:cNvPr id="2" name="Group 1"/>
          <p:cNvGrpSpPr/>
          <p:nvPr/>
        </p:nvGrpSpPr>
        <p:grpSpPr>
          <a:xfrm>
            <a:off x="102060" y="4543787"/>
            <a:ext cx="11966815" cy="1826040"/>
            <a:chOff x="102060" y="2784435"/>
            <a:chExt cx="11966815" cy="1826040"/>
          </a:xfrm>
        </p:grpSpPr>
        <p:grpSp>
          <p:nvGrpSpPr>
            <p:cNvPr id="11" name="Group 10"/>
            <p:cNvGrpSpPr/>
            <p:nvPr/>
          </p:nvGrpSpPr>
          <p:grpSpPr>
            <a:xfrm>
              <a:off x="102060" y="2784435"/>
              <a:ext cx="11966815" cy="1570008"/>
              <a:chOff x="92916" y="379563"/>
              <a:chExt cx="11966815" cy="1570008"/>
            </a:xfrm>
          </p:grpSpPr>
          <p:sp>
            <p:nvSpPr>
              <p:cNvPr id="12" name="Horizontal Scroll 11"/>
              <p:cNvSpPr/>
              <p:nvPr/>
            </p:nvSpPr>
            <p:spPr>
              <a:xfrm>
                <a:off x="92916" y="379563"/>
                <a:ext cx="11966815" cy="1570008"/>
              </a:xfrm>
              <a:prstGeom prst="horizontalScrol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4800" dirty="0">
                    <a:latin typeface="Arial Rounded MT Bold" panose="020F0704030504030204" pitchFamily="34" charset="0"/>
                  </a:rPr>
                  <a:t>          AVIRAJ CANNED SWEETS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50" y="770843"/>
                <a:ext cx="733484" cy="830284"/>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5935" y="702201"/>
                <a:ext cx="733484" cy="83028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40" y="422400"/>
                <a:ext cx="1794310" cy="1527171"/>
              </a:xfrm>
              <a:prstGeom prst="rect">
                <a:avLst/>
              </a:prstGeom>
              <a:ln>
                <a:noFill/>
              </a:ln>
              <a:effectLst>
                <a:outerShdw blurRad="292100" dist="139700" dir="2700000" algn="tl" rotWithShape="0">
                  <a:srgbClr val="333333">
                    <a:alpha val="65000"/>
                  </a:srgbClr>
                </a:outerShdw>
              </a:effectLst>
            </p:spPr>
          </p:pic>
        </p:grpSp>
        <p:sp>
          <p:nvSpPr>
            <p:cNvPr id="17" name="Rounded Rectangle 16"/>
            <p:cNvSpPr/>
            <p:nvPr/>
          </p:nvSpPr>
          <p:spPr>
            <a:xfrm>
              <a:off x="2742079" y="4263003"/>
              <a:ext cx="7095744" cy="3474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a:t>
              </a:r>
              <a:r>
                <a:rPr lang="en-US" sz="2000" dirty="0">
                  <a:latin typeface="Arial Rounded MT Bold" panose="020F0704030504030204" pitchFamily="34" charset="0"/>
                </a:rPr>
                <a:t>“I AM SO SWEET, BUT NOT HARMFUL TO YOU”</a:t>
              </a:r>
              <a:endParaRPr lang="en-IN" sz="2000" dirty="0">
                <a:latin typeface="Arial Rounded MT Bold" panose="020F0704030504030204" pitchFamily="34" charset="0"/>
              </a:endParaRPr>
            </a:p>
          </p:txBody>
        </p:sp>
      </p:grpSp>
      <p:sp>
        <p:nvSpPr>
          <p:cNvPr id="3" name="Rounded Rectangle 2"/>
          <p:cNvSpPr/>
          <p:nvPr/>
        </p:nvSpPr>
        <p:spPr>
          <a:xfrm>
            <a:off x="474562" y="173619"/>
            <a:ext cx="11241705" cy="1020641"/>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IN" sz="3200" dirty="0"/>
              <a:t>HOW TO DO BRANDING FOR MY DIABETIC CANNED RASGULLA PRODUCT?</a:t>
            </a:r>
          </a:p>
        </p:txBody>
      </p:sp>
      <p:sp>
        <p:nvSpPr>
          <p:cNvPr id="4" name="TextBox 3"/>
          <p:cNvSpPr txBox="1"/>
          <p:nvPr/>
        </p:nvSpPr>
        <p:spPr>
          <a:xfrm>
            <a:off x="502456" y="1361239"/>
            <a:ext cx="11324001" cy="1384995"/>
          </a:xfrm>
          <a:prstGeom prst="rect">
            <a:avLst/>
          </a:prstGeom>
          <a:noFill/>
        </p:spPr>
        <p:txBody>
          <a:bodyPr wrap="square" rtlCol="0">
            <a:spAutoFit/>
          </a:bodyPr>
          <a:lstStyle/>
          <a:p>
            <a:pPr algn="just"/>
            <a:r>
              <a:rPr lang="en-IN" sz="2800" dirty="0"/>
              <a:t>Register an easy and catchy name to remember the name for product branding. Add product brand name, product description, logo, content, net weight and preparation ingredients on the can.</a:t>
            </a:r>
          </a:p>
        </p:txBody>
      </p:sp>
    </p:spTree>
    <p:extLst>
      <p:ext uri="{BB962C8B-B14F-4D97-AF65-F5344CB8AC3E}">
        <p14:creationId xmlns:p14="http://schemas.microsoft.com/office/powerpoint/2010/main" val="363580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830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27F7E1-36A5-4C57-841E-DBDBF08FE6FA}"/>
              </a:ext>
            </a:extLst>
          </p:cNvPr>
          <p:cNvPicPr>
            <a:picLocks noChangeAspect="1"/>
          </p:cNvPicPr>
          <p:nvPr/>
        </p:nvPicPr>
        <p:blipFill>
          <a:blip r:embed="rId2"/>
          <a:stretch>
            <a:fillRect/>
          </a:stretch>
        </p:blipFill>
        <p:spPr>
          <a:xfrm>
            <a:off x="3693459" y="667123"/>
            <a:ext cx="4593481" cy="5280506"/>
          </a:xfrm>
          <a:prstGeom prst="rect">
            <a:avLst/>
          </a:prstGeom>
        </p:spPr>
      </p:pic>
    </p:spTree>
    <p:extLst>
      <p:ext uri="{BB962C8B-B14F-4D97-AF65-F5344CB8AC3E}">
        <p14:creationId xmlns:p14="http://schemas.microsoft.com/office/powerpoint/2010/main" val="414061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1449959" y="199846"/>
            <a:ext cx="4485736"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Arial Black" panose="020B0A04020102020204" pitchFamily="34" charset="0"/>
              </a:rPr>
              <a:t>CONTENTS</a:t>
            </a:r>
            <a:endParaRPr lang="en-IN" sz="2800" dirty="0">
              <a:latin typeface="Arial Black" panose="020B0A04020102020204" pitchFamily="34" charset="0"/>
            </a:endParaRPr>
          </a:p>
        </p:txBody>
      </p:sp>
      <p:sp>
        <p:nvSpPr>
          <p:cNvPr id="5" name="Snip Diagonal Corner Rectangle 4"/>
          <p:cNvSpPr/>
          <p:nvPr/>
        </p:nvSpPr>
        <p:spPr>
          <a:xfrm>
            <a:off x="467360" y="990600"/>
            <a:ext cx="7853680" cy="5715000"/>
          </a:xfrm>
          <a:prstGeom prst="snip2DiagRect">
            <a:avLst>
              <a:gd name="adj1" fmla="val 0"/>
              <a:gd name="adj2" fmla="val 27500"/>
            </a:avLst>
          </a:prstGeom>
          <a:ln w="38100"/>
        </p:spPr>
        <p:style>
          <a:lnRef idx="2">
            <a:schemeClr val="accent6"/>
          </a:lnRef>
          <a:fillRef idx="1">
            <a:schemeClr val="lt1"/>
          </a:fillRef>
          <a:effectRef idx="0">
            <a:schemeClr val="accent6"/>
          </a:effectRef>
          <a:fontRef idx="minor">
            <a:schemeClr val="dk1"/>
          </a:fontRef>
        </p:style>
        <p:txBody>
          <a:bodyPr numCol="2" rtlCol="0" anchor="ctr"/>
          <a:lstStyle/>
          <a:p>
            <a:pPr marL="285750" indent="-285750" algn="just">
              <a:buFont typeface="Wingdings" panose="05000000000000000000" pitchFamily="2" charset="2"/>
              <a:buChar char="v"/>
            </a:pPr>
            <a:r>
              <a:rPr lang="en-IN" sz="2400" dirty="0"/>
              <a:t>INTRODUCTION</a:t>
            </a:r>
          </a:p>
          <a:p>
            <a:pPr marL="285750" indent="-285750" algn="just">
              <a:buFont typeface="Wingdings" panose="05000000000000000000" pitchFamily="2" charset="2"/>
              <a:buChar char="v"/>
            </a:pPr>
            <a:r>
              <a:rPr lang="en-IN" sz="2400" dirty="0"/>
              <a:t>MARKET DEMAND</a:t>
            </a:r>
          </a:p>
          <a:p>
            <a:pPr marL="285750" indent="-285750" algn="just">
              <a:buFont typeface="Wingdings" panose="05000000000000000000" pitchFamily="2" charset="2"/>
              <a:buChar char="v"/>
            </a:pPr>
            <a:r>
              <a:rPr lang="en-IN" sz="2400" dirty="0"/>
              <a:t>AREA</a:t>
            </a:r>
          </a:p>
          <a:p>
            <a:pPr marL="285750" indent="-285750" algn="just">
              <a:buFont typeface="Wingdings" panose="05000000000000000000" pitchFamily="2" charset="2"/>
              <a:buChar char="v"/>
            </a:pPr>
            <a:r>
              <a:rPr lang="en-IN" sz="2400" dirty="0"/>
              <a:t>INVESTMENT</a:t>
            </a:r>
          </a:p>
          <a:p>
            <a:pPr marL="285750" indent="-285750" algn="just">
              <a:buFont typeface="Wingdings" panose="05000000000000000000" pitchFamily="2" charset="2"/>
              <a:buChar char="v"/>
            </a:pPr>
            <a:r>
              <a:rPr lang="en-IN" sz="2400" dirty="0"/>
              <a:t>LISENCE</a:t>
            </a:r>
          </a:p>
          <a:p>
            <a:pPr marL="285750" indent="-285750" algn="just">
              <a:buFont typeface="Wingdings" panose="05000000000000000000" pitchFamily="2" charset="2"/>
              <a:buChar char="v"/>
            </a:pPr>
            <a:r>
              <a:rPr lang="en-IN" sz="2400" dirty="0"/>
              <a:t>PRODUCTION</a:t>
            </a:r>
          </a:p>
          <a:p>
            <a:pPr marL="342900" indent="-342900" algn="just">
              <a:buFont typeface="Wingdings" panose="05000000000000000000" pitchFamily="2" charset="2"/>
              <a:buChar char="q"/>
            </a:pPr>
            <a:r>
              <a:rPr lang="en-IN" sz="2000" dirty="0">
                <a:solidFill>
                  <a:schemeClr val="accent1">
                    <a:lumMod val="75000"/>
                  </a:schemeClr>
                </a:solidFill>
              </a:rPr>
              <a:t>RAW MATERIALS</a:t>
            </a:r>
          </a:p>
          <a:p>
            <a:pPr marL="342900" indent="-342900" algn="just">
              <a:buFont typeface="Wingdings" panose="05000000000000000000" pitchFamily="2" charset="2"/>
              <a:buChar char="q"/>
            </a:pPr>
            <a:r>
              <a:rPr lang="en-IN" sz="2000" dirty="0">
                <a:solidFill>
                  <a:schemeClr val="accent1">
                    <a:lumMod val="75000"/>
                  </a:schemeClr>
                </a:solidFill>
              </a:rPr>
              <a:t>MACHINARY</a:t>
            </a:r>
          </a:p>
          <a:p>
            <a:pPr marL="342900" indent="-342900" algn="just">
              <a:buFont typeface="Wingdings" panose="05000000000000000000" pitchFamily="2" charset="2"/>
              <a:buChar char="q"/>
            </a:pPr>
            <a:r>
              <a:rPr lang="en-IN" sz="2000" dirty="0">
                <a:solidFill>
                  <a:schemeClr val="accent1">
                    <a:lumMod val="75000"/>
                  </a:schemeClr>
                </a:solidFill>
              </a:rPr>
              <a:t>FLOW CHART</a:t>
            </a:r>
          </a:p>
          <a:p>
            <a:pPr marL="342900" indent="-342900" algn="just">
              <a:buFont typeface="Wingdings" panose="05000000000000000000" pitchFamily="2" charset="2"/>
              <a:buChar char="q"/>
            </a:pPr>
            <a:r>
              <a:rPr lang="en-IN" sz="2000" dirty="0">
                <a:solidFill>
                  <a:schemeClr val="accent1">
                    <a:lumMod val="75000"/>
                  </a:schemeClr>
                </a:solidFill>
              </a:rPr>
              <a:t>LAYOUT</a:t>
            </a:r>
          </a:p>
          <a:p>
            <a:pPr marL="342900" indent="-342900" algn="just">
              <a:buFont typeface="Wingdings" panose="05000000000000000000" pitchFamily="2" charset="2"/>
              <a:buChar char="q"/>
            </a:pPr>
            <a:r>
              <a:rPr lang="en-IN" sz="2000" dirty="0">
                <a:solidFill>
                  <a:schemeClr val="accent1">
                    <a:lumMod val="75000"/>
                  </a:schemeClr>
                </a:solidFill>
              </a:rPr>
              <a:t>PACKAGING</a:t>
            </a:r>
          </a:p>
          <a:p>
            <a:pPr marL="342900" indent="-342900" algn="just">
              <a:buFont typeface="Wingdings" panose="05000000000000000000" pitchFamily="2" charset="2"/>
              <a:buChar char="q"/>
            </a:pPr>
            <a:r>
              <a:rPr lang="en-IN" sz="2000" dirty="0">
                <a:solidFill>
                  <a:schemeClr val="accent1">
                    <a:lumMod val="75000"/>
                  </a:schemeClr>
                </a:solidFill>
              </a:rPr>
              <a:t>MAN POWER</a:t>
            </a:r>
          </a:p>
          <a:p>
            <a:pPr marL="285750" indent="-285750" algn="just">
              <a:buFont typeface="Wingdings" panose="05000000000000000000" pitchFamily="2" charset="2"/>
              <a:buChar char="v"/>
            </a:pPr>
            <a:r>
              <a:rPr lang="en-IN" sz="2400" dirty="0"/>
              <a:t>EQUIPMENTS DETAILS</a:t>
            </a:r>
          </a:p>
          <a:p>
            <a:pPr marL="285750" indent="-285750" algn="just">
              <a:buFont typeface="Wingdings" panose="05000000000000000000" pitchFamily="2" charset="2"/>
              <a:buChar char="v"/>
            </a:pPr>
            <a:r>
              <a:rPr lang="en-IN" sz="2400" dirty="0"/>
              <a:t>SUPPLY</a:t>
            </a:r>
          </a:p>
          <a:p>
            <a:pPr marL="285750" indent="-285750" algn="just">
              <a:buFont typeface="Wingdings" panose="05000000000000000000" pitchFamily="2" charset="2"/>
              <a:buChar char="v"/>
            </a:pPr>
            <a:r>
              <a:rPr lang="en-IN" sz="2400" dirty="0"/>
              <a:t> PRODUCT DETAILS</a:t>
            </a:r>
          </a:p>
          <a:p>
            <a:pPr marL="285750" indent="-285750" algn="just">
              <a:buFont typeface="Wingdings" panose="05000000000000000000" pitchFamily="2" charset="2"/>
              <a:buChar char="v"/>
            </a:pPr>
            <a:r>
              <a:rPr lang="en-IN" sz="2400" dirty="0"/>
              <a:t>PRICE &amp; QUANTITY</a:t>
            </a:r>
          </a:p>
          <a:p>
            <a:pPr marL="285750" indent="-285750" algn="just">
              <a:buFont typeface="Wingdings" panose="05000000000000000000" pitchFamily="2" charset="2"/>
              <a:buChar char="v"/>
            </a:pPr>
            <a:r>
              <a:rPr lang="en-US" sz="2400" dirty="0"/>
              <a:t>SHELF LIFE</a:t>
            </a:r>
            <a:endParaRPr lang="en-IN" sz="2400" dirty="0"/>
          </a:p>
          <a:p>
            <a:pPr marL="285750" indent="-285750" algn="just">
              <a:buFont typeface="Wingdings" panose="05000000000000000000" pitchFamily="2" charset="2"/>
              <a:buChar char="v"/>
            </a:pPr>
            <a:r>
              <a:rPr lang="en-IN" sz="2400" dirty="0"/>
              <a:t>MARKET STRATEGIES</a:t>
            </a:r>
          </a:p>
          <a:p>
            <a:pPr marL="285750" indent="-285750" algn="just">
              <a:buFont typeface="Wingdings" panose="05000000000000000000" pitchFamily="2" charset="2"/>
              <a:buChar char="v"/>
            </a:pPr>
            <a:r>
              <a:rPr lang="en-US" sz="2400" dirty="0"/>
              <a:t>SALARY</a:t>
            </a:r>
            <a:endParaRPr lang="en-IN" sz="2400" dirty="0"/>
          </a:p>
          <a:p>
            <a:pPr marL="285750" indent="-285750" algn="just">
              <a:buFont typeface="Wingdings" panose="05000000000000000000" pitchFamily="2" charset="2"/>
              <a:buChar char="v"/>
            </a:pPr>
            <a:r>
              <a:rPr lang="en-IN" sz="2400" dirty="0"/>
              <a:t>PROFIT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519" y="2167253"/>
            <a:ext cx="3423921" cy="34239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4037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12478" y="1181818"/>
            <a:ext cx="10705376" cy="2585323"/>
          </a:xfrm>
          <a:prstGeom prst="rect">
            <a:avLst/>
          </a:prstGeom>
        </p:spPr>
        <p:txBody>
          <a:bodyPr wrap="square">
            <a:spAutoFit/>
          </a:bodyPr>
          <a:lstStyle/>
          <a:p>
            <a:pPr marL="285750" indent="-285750" algn="just" fontAlgn="base">
              <a:buFont typeface="Wingdings" panose="05000000000000000000" pitchFamily="2" charset="2"/>
              <a:buChar char="§"/>
            </a:pPr>
            <a:r>
              <a:rPr lang="en-US" b="0" i="0" dirty="0">
                <a:solidFill>
                  <a:srgbClr val="313438"/>
                </a:solidFill>
                <a:effectLst/>
                <a:latin typeface="Plus Jakarta Sans"/>
              </a:rPr>
              <a:t>Rasgulla or Roshogolla is an Indian syrupy sweet. The product is perishable. However, we can store canned rasgulla for a longer period. Here in this article, we intend to explore how to start a canned rasgulla making business.</a:t>
            </a:r>
          </a:p>
          <a:p>
            <a:pPr marL="285750" indent="-285750" algn="just" fontAlgn="base">
              <a:buFont typeface="Wingdings" panose="05000000000000000000" pitchFamily="2" charset="2"/>
              <a:buChar char="§"/>
            </a:pPr>
            <a:r>
              <a:rPr lang="en-US" b="0" i="0" dirty="0">
                <a:solidFill>
                  <a:srgbClr val="313438"/>
                </a:solidFill>
                <a:effectLst/>
                <a:latin typeface="Plus Jakarta Sans"/>
              </a:rPr>
              <a:t>Any individual can start a canned rasgulla making business with moderate capital investment. Additionally, revenue-wise the business is lucrative and highly profitable. However, you must ensure a regular supply of fresh milk to your factory. </a:t>
            </a:r>
          </a:p>
          <a:p>
            <a:pPr marL="285750" indent="-285750" algn="just" fontAlgn="base">
              <a:buFont typeface="Wingdings" panose="05000000000000000000" pitchFamily="2" charset="2"/>
              <a:buChar char="§"/>
            </a:pPr>
            <a:r>
              <a:rPr lang="en-US" b="0" i="0" dirty="0">
                <a:solidFill>
                  <a:srgbClr val="313438"/>
                </a:solidFill>
                <a:effectLst/>
                <a:latin typeface="Plus Jakarta Sans"/>
              </a:rPr>
              <a:t>In India, K. C. Das first started preparing canned rasgulla. And the product got the immediate popularity even abroad. Nowadays, you can find several brands of this item. This sweet item is popular throughout the country.</a:t>
            </a:r>
          </a:p>
        </p:txBody>
      </p:sp>
      <p:sp>
        <p:nvSpPr>
          <p:cNvPr id="3" name="Rounded Rectangle 2"/>
          <p:cNvSpPr/>
          <p:nvPr/>
        </p:nvSpPr>
        <p:spPr>
          <a:xfrm>
            <a:off x="3411747" y="250167"/>
            <a:ext cx="4485736"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INTRODUCTION</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812" y="3957876"/>
            <a:ext cx="1873998" cy="2316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702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3411747" y="250167"/>
            <a:ext cx="4485736"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t>MARKET DEMAND</a:t>
            </a:r>
            <a:endParaRPr lang="en-IN" sz="280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3" name="Rectangle 2"/>
          <p:cNvSpPr/>
          <p:nvPr/>
        </p:nvSpPr>
        <p:spPr>
          <a:xfrm>
            <a:off x="388189" y="1124664"/>
            <a:ext cx="11490385" cy="2862322"/>
          </a:xfrm>
          <a:prstGeom prst="rect">
            <a:avLst/>
          </a:prstGeom>
        </p:spPr>
        <p:txBody>
          <a:bodyPr wrap="square">
            <a:spAutoFit/>
          </a:bodyPr>
          <a:lstStyle/>
          <a:p>
            <a:pPr lvl="0" eaLnBrk="0" fontAlgn="base" hangingPunct="0">
              <a:spcBef>
                <a:spcPct val="0"/>
              </a:spcBef>
              <a:spcAft>
                <a:spcPct val="0"/>
              </a:spcAft>
            </a:pPr>
            <a:r>
              <a:rPr lang="en-US" sz="2000" dirty="0">
                <a:solidFill>
                  <a:srgbClr val="313438"/>
                </a:solidFill>
                <a:cs typeface="Arial" panose="020B0604020202020204" pitchFamily="34" charset="0"/>
              </a:rPr>
              <a:t>Rasgulla is very popular, especially in West Bengal, Bihar, Odisha, and North India. Its popularity is also growing up in South India. Canned rosogolla has more demand because it is more hygienically prepared and has a longer shelf life.</a:t>
            </a:r>
            <a:endParaRPr lang="en-US" sz="1100" dirty="0">
              <a:cs typeface="Arial" panose="020B0604020202020204" pitchFamily="34" charset="0"/>
            </a:endParaRPr>
          </a:p>
          <a:p>
            <a:pPr lvl="0" eaLnBrk="0" fontAlgn="base" hangingPunct="0">
              <a:spcBef>
                <a:spcPct val="0"/>
              </a:spcBef>
              <a:spcAft>
                <a:spcPct val="0"/>
              </a:spcAft>
            </a:pPr>
            <a:r>
              <a:rPr lang="en-US" sz="2000" dirty="0">
                <a:solidFill>
                  <a:srgbClr val="313438"/>
                </a:solidFill>
                <a:cs typeface="Arial" panose="020B0604020202020204" pitchFamily="34" charset="0"/>
              </a:rPr>
              <a:t>A major number of sweets shops do not produce items of their own. Generally, they outsource the item from reliable manufacturers. So you can sell fresh rasgulla to them. However, you must concentrate on the canned form. And this value-added item has more revenue potential compared to a fresh one.</a:t>
            </a:r>
            <a:endParaRPr lang="en-US" sz="1100" dirty="0">
              <a:cs typeface="Arial" panose="020B0604020202020204" pitchFamily="34" charset="0"/>
            </a:endParaRPr>
          </a:p>
          <a:p>
            <a:pPr lvl="0" eaLnBrk="0" fontAlgn="base" hangingPunct="0">
              <a:spcBef>
                <a:spcPct val="0"/>
              </a:spcBef>
              <a:spcAft>
                <a:spcPct val="0"/>
              </a:spcAft>
            </a:pPr>
            <a:r>
              <a:rPr lang="en-US" sz="2000" dirty="0">
                <a:solidFill>
                  <a:srgbClr val="313438"/>
                </a:solidFill>
                <a:cs typeface="Arial" panose="020B0604020202020204" pitchFamily="34" charset="0"/>
              </a:rPr>
              <a:t>It is seen that canned form makes transportation easier. And the product has good export potential. The major importing countries are Bangladesh, Nepal, Australia, Canada, the USA, Hong Kong, New Zealand, Malaysia, Singapore, etc.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770" y="3726612"/>
            <a:ext cx="2361576" cy="2885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480" y="4046433"/>
            <a:ext cx="3135702" cy="2246162"/>
          </a:xfrm>
          <a:prstGeom prst="rect">
            <a:avLst/>
          </a:prstGeom>
        </p:spPr>
      </p:pic>
    </p:spTree>
    <p:extLst>
      <p:ext uri="{BB962C8B-B14F-4D97-AF65-F5344CB8AC3E}">
        <p14:creationId xmlns:p14="http://schemas.microsoft.com/office/powerpoint/2010/main" val="302011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4054211" y="189781"/>
            <a:ext cx="4054824"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accent2"/>
                </a:solidFill>
                <a:latin typeface="Arial Black" panose="020B0A04020102020204" pitchFamily="34" charset="0"/>
              </a:rPr>
              <a:t>AREA &amp; LOCATION</a:t>
            </a:r>
            <a:endParaRPr lang="en-IN" sz="2800" dirty="0">
              <a:solidFill>
                <a:schemeClr val="accent2"/>
              </a:solidFill>
              <a:latin typeface="Arial Black" panose="020B0A04020102020204" pitchFamily="34" charset="0"/>
            </a:endParaRPr>
          </a:p>
        </p:txBody>
      </p:sp>
      <p:sp>
        <p:nvSpPr>
          <p:cNvPr id="4" name="TextBox 3"/>
          <p:cNvSpPr txBox="1"/>
          <p:nvPr/>
        </p:nvSpPr>
        <p:spPr>
          <a:xfrm>
            <a:off x="4009126" y="806036"/>
            <a:ext cx="4248509" cy="369332"/>
          </a:xfrm>
          <a:prstGeom prst="rect">
            <a:avLst/>
          </a:prstGeom>
          <a:noFill/>
        </p:spPr>
        <p:txBody>
          <a:bodyPr wrap="square" rtlCol="0">
            <a:spAutoFit/>
          </a:bodyPr>
          <a:lstStyle/>
          <a:p>
            <a:pPr marL="285750" indent="-285750">
              <a:buFont typeface="Wingdings" panose="05000000000000000000" pitchFamily="2" charset="2"/>
              <a:buChar char="§"/>
            </a:pPr>
            <a:r>
              <a:rPr lang="en-US" dirty="0"/>
              <a:t>Land &amp; Building – </a:t>
            </a:r>
            <a:r>
              <a:rPr lang="en-US"/>
              <a:t>Area 1200-1500 </a:t>
            </a:r>
            <a:r>
              <a:rPr lang="en-US" dirty="0"/>
              <a:t>sq. ft.</a:t>
            </a:r>
            <a:endParaRPr lang="en-IN" dirty="0"/>
          </a:p>
        </p:txBody>
      </p:sp>
      <p:sp>
        <p:nvSpPr>
          <p:cNvPr id="5" name="Rounded Rectangle 4"/>
          <p:cNvSpPr/>
          <p:nvPr/>
        </p:nvSpPr>
        <p:spPr>
          <a:xfrm>
            <a:off x="3838755" y="1183872"/>
            <a:ext cx="4485736"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INVESTMENT</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6" name="Rounded Rectangle 5"/>
          <p:cNvSpPr/>
          <p:nvPr/>
        </p:nvSpPr>
        <p:spPr>
          <a:xfrm>
            <a:off x="3275881" y="2994059"/>
            <a:ext cx="5715000"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accent2"/>
                </a:solidFill>
                <a:latin typeface="Arial Black" panose="020B0A04020102020204" pitchFamily="34" charset="0"/>
              </a:rPr>
              <a:t>REGISTRATION &amp; LISENCE</a:t>
            </a:r>
            <a:endParaRPr lang="en-IN" sz="2800" dirty="0">
              <a:solidFill>
                <a:schemeClr val="accent2"/>
              </a:solidFill>
              <a:latin typeface="Arial Black" panose="020B0A04020102020204" pitchFamily="34" charset="0"/>
            </a:endParaRPr>
          </a:p>
        </p:txBody>
      </p:sp>
      <p:sp>
        <p:nvSpPr>
          <p:cNvPr id="7" name="Rectangle 6"/>
          <p:cNvSpPr/>
          <p:nvPr/>
        </p:nvSpPr>
        <p:spPr>
          <a:xfrm>
            <a:off x="250166" y="3606535"/>
            <a:ext cx="11662914" cy="3139321"/>
          </a:xfrm>
          <a:prstGeom prst="rect">
            <a:avLst/>
          </a:prstGeom>
        </p:spPr>
        <p:txBody>
          <a:bodyPr wrap="square">
            <a:spAutoFit/>
          </a:bodyPr>
          <a:lstStyle/>
          <a:p>
            <a:pPr algn="just"/>
            <a:r>
              <a:rPr lang="en-US" dirty="0"/>
              <a:t>                  In starting this business, you will need to apply for business registration and different licenses. Here we put some of the basic considerations. However, it is advisable to check your local state law.</a:t>
            </a:r>
          </a:p>
          <a:p>
            <a:pPr marL="285750" indent="-285750" algn="just">
              <a:buFont typeface="Wingdings" panose="05000000000000000000" pitchFamily="2" charset="2"/>
              <a:buChar char="§"/>
            </a:pPr>
            <a:r>
              <a:rPr lang="en-US" dirty="0"/>
              <a:t>First of all, decide on a </a:t>
            </a:r>
            <a:r>
              <a:rPr lang="en-US" b="1" dirty="0">
                <a:hlinkClick r:id="rId2"/>
              </a:rPr>
              <a:t>form of organization</a:t>
            </a:r>
            <a:r>
              <a:rPr lang="en-US" dirty="0"/>
              <a:t> and register your business with ROC.</a:t>
            </a:r>
          </a:p>
          <a:p>
            <a:pPr marL="285750" indent="-285750" algn="just">
              <a:buFont typeface="Wingdings" panose="05000000000000000000" pitchFamily="2" charset="2"/>
              <a:buChar char="§"/>
            </a:pPr>
            <a:r>
              <a:rPr lang="en-US" dirty="0"/>
              <a:t>Secondly, you must obtain a </a:t>
            </a:r>
            <a:r>
              <a:rPr lang="en-US" b="1" u="sng" dirty="0">
                <a:solidFill>
                  <a:schemeClr val="accent1">
                    <a:lumMod val="75000"/>
                  </a:schemeClr>
                </a:solidFill>
              </a:rPr>
              <a:t>Trade License</a:t>
            </a:r>
            <a:r>
              <a:rPr lang="en-US" dirty="0">
                <a:solidFill>
                  <a:schemeClr val="accent1">
                    <a:lumMod val="75000"/>
                  </a:schemeClr>
                </a:solidFill>
              </a:rPr>
              <a:t> </a:t>
            </a:r>
            <a:r>
              <a:rPr lang="en-US" dirty="0"/>
              <a:t>from the Municipal Authority.</a:t>
            </a:r>
          </a:p>
          <a:p>
            <a:pPr marL="285750" indent="-285750" algn="just">
              <a:buFont typeface="Wingdings" panose="05000000000000000000" pitchFamily="2" charset="2"/>
              <a:buChar char="§"/>
            </a:pPr>
            <a:r>
              <a:rPr lang="en-US" dirty="0"/>
              <a:t>Compliance with the </a:t>
            </a:r>
            <a:r>
              <a:rPr lang="en-US" b="1" u="sng" dirty="0">
                <a:solidFill>
                  <a:schemeClr val="accent1">
                    <a:lumMod val="75000"/>
                  </a:schemeClr>
                </a:solidFill>
              </a:rPr>
              <a:t>PFA Act</a:t>
            </a:r>
            <a:r>
              <a:rPr lang="en-US" dirty="0"/>
              <a:t> is mandatory. Apply for an </a:t>
            </a:r>
            <a:r>
              <a:rPr lang="en-US" b="1" dirty="0">
                <a:hlinkClick r:id="rId3"/>
              </a:rPr>
              <a:t>FSSAI license</a:t>
            </a:r>
            <a:r>
              <a:rPr lang="en-US" dirty="0"/>
              <a:t> as the business comes under the packaged food industry.</a:t>
            </a:r>
          </a:p>
          <a:p>
            <a:pPr marL="285750" indent="-285750" algn="just">
              <a:buFont typeface="Wingdings" panose="05000000000000000000" pitchFamily="2" charset="2"/>
              <a:buChar char="§"/>
            </a:pPr>
            <a:r>
              <a:rPr lang="en-US" dirty="0"/>
              <a:t>Apply for </a:t>
            </a:r>
            <a:r>
              <a:rPr lang="en-US" b="1" u="sng" dirty="0">
                <a:solidFill>
                  <a:schemeClr val="accent1">
                    <a:lumMod val="75000"/>
                  </a:schemeClr>
                </a:solidFill>
              </a:rPr>
              <a:t>BIS Certification</a:t>
            </a:r>
            <a:r>
              <a:rPr lang="en-US" dirty="0"/>
              <a:t>. Maintain quality standard specification </a:t>
            </a:r>
            <a:r>
              <a:rPr lang="en-US" b="1" u="sng" dirty="0">
                <a:solidFill>
                  <a:schemeClr val="accent1">
                    <a:lumMod val="75000"/>
                  </a:schemeClr>
                </a:solidFill>
              </a:rPr>
              <a:t>IS 4079:1967</a:t>
            </a:r>
            <a:r>
              <a:rPr lang="en-US" dirty="0"/>
              <a:t>.</a:t>
            </a:r>
          </a:p>
          <a:p>
            <a:pPr marL="285750" indent="-285750" algn="just">
              <a:buFont typeface="Wingdings" panose="05000000000000000000" pitchFamily="2" charset="2"/>
              <a:buChar char="§"/>
            </a:pPr>
            <a:r>
              <a:rPr lang="en-US" dirty="0"/>
              <a:t>Apply for </a:t>
            </a:r>
            <a:r>
              <a:rPr lang="en-US" b="1" dirty="0">
                <a:hlinkClick r:id="rId4"/>
              </a:rPr>
              <a:t>GST registration</a:t>
            </a:r>
            <a:r>
              <a:rPr lang="en-US" dirty="0"/>
              <a:t> number.</a:t>
            </a:r>
          </a:p>
          <a:p>
            <a:pPr marL="285750" indent="-285750" algn="just">
              <a:buFont typeface="Wingdings" panose="05000000000000000000" pitchFamily="2" charset="2"/>
              <a:buChar char="§"/>
            </a:pPr>
            <a:r>
              <a:rPr lang="en-US" dirty="0"/>
              <a:t>If you want to export the item, you must obtain an </a:t>
            </a:r>
            <a:r>
              <a:rPr lang="en-US" b="1" u="sng" dirty="0">
                <a:solidFill>
                  <a:schemeClr val="accent1">
                    <a:lumMod val="75000"/>
                  </a:schemeClr>
                </a:solidFill>
              </a:rPr>
              <a:t>IEC license</a:t>
            </a:r>
            <a:r>
              <a:rPr lang="en-US" dirty="0"/>
              <a:t>.</a:t>
            </a:r>
          </a:p>
          <a:p>
            <a:pPr marL="285750" indent="-285750" algn="just">
              <a:buFont typeface="Wingdings" panose="05000000000000000000" pitchFamily="2" charset="2"/>
              <a:buChar char="§"/>
            </a:pPr>
            <a:r>
              <a:rPr lang="en-US" dirty="0"/>
              <a:t>Additionally, you can protect your brand name by </a:t>
            </a:r>
            <a:r>
              <a:rPr lang="en-US" b="1" u="sng" dirty="0">
                <a:solidFill>
                  <a:schemeClr val="accent1">
                    <a:lumMod val="75000"/>
                  </a:schemeClr>
                </a:solidFill>
              </a:rPr>
              <a:t>Trademark registration</a:t>
            </a:r>
            <a:r>
              <a:rPr lang="en-US" dirty="0"/>
              <a:t>.</a:t>
            </a:r>
          </a:p>
          <a:p>
            <a:pPr marL="285750" indent="-285750" algn="just">
              <a:buFont typeface="Wingdings" panose="05000000000000000000" pitchFamily="2" charset="2"/>
              <a:buChar char="§"/>
            </a:pPr>
            <a:r>
              <a:rPr lang="en-US" dirty="0"/>
              <a:t>This business doesn’t attract pollution issues. However, check with your local PCB office.</a:t>
            </a:r>
          </a:p>
        </p:txBody>
      </p:sp>
      <p:sp>
        <p:nvSpPr>
          <p:cNvPr id="8" name="TextBox 7"/>
          <p:cNvSpPr txBox="1"/>
          <p:nvPr/>
        </p:nvSpPr>
        <p:spPr>
          <a:xfrm>
            <a:off x="3838755" y="1793730"/>
            <a:ext cx="4978479" cy="1200329"/>
          </a:xfrm>
          <a:prstGeom prst="rect">
            <a:avLst/>
          </a:prstGeom>
          <a:noFill/>
        </p:spPr>
        <p:txBody>
          <a:bodyPr wrap="square" rtlCol="0">
            <a:spAutoFit/>
          </a:bodyPr>
          <a:lstStyle/>
          <a:p>
            <a:r>
              <a:rPr lang="en-US" dirty="0"/>
              <a:t>Total Capital Investment Rs. – 26 Lacks.</a:t>
            </a:r>
          </a:p>
          <a:p>
            <a:r>
              <a:rPr lang="en-US" dirty="0"/>
              <a:t>Land &amp; Building Rs. – 8 Lacks.</a:t>
            </a:r>
          </a:p>
          <a:p>
            <a:r>
              <a:rPr lang="en-US" dirty="0"/>
              <a:t>Machinery Rs. – 9 Lacks.</a:t>
            </a:r>
          </a:p>
          <a:p>
            <a:r>
              <a:rPr lang="en-US" dirty="0"/>
              <a:t>Raw materials, </a:t>
            </a:r>
            <a:r>
              <a:rPr lang="en-US" dirty="0" err="1"/>
              <a:t>labour</a:t>
            </a:r>
            <a:r>
              <a:rPr lang="en-US" dirty="0"/>
              <a:t> cost and others </a:t>
            </a:r>
            <a:r>
              <a:rPr lang="en-US" dirty="0" err="1"/>
              <a:t>Rs</a:t>
            </a:r>
            <a:r>
              <a:rPr lang="en-US" dirty="0"/>
              <a:t>. – 9 Lacks.</a:t>
            </a:r>
            <a:endParaRPr lang="en-IN"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166" y="802257"/>
            <a:ext cx="2995445" cy="1682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7635" y="810884"/>
            <a:ext cx="2995445" cy="1682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065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3368615" y="63594"/>
            <a:ext cx="4485736"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5">
                    <a:lumMod val="75000"/>
                  </a:schemeClr>
                </a:solidFill>
                <a:effectLst>
                  <a:outerShdw blurRad="38100" dist="25400" dir="5400000" algn="ctr" rotWithShape="0">
                    <a:srgbClr val="6E747A">
                      <a:alpha val="43000"/>
                    </a:srgbClr>
                  </a:outerShdw>
                </a:effectLst>
                <a:latin typeface="Arial Black" panose="020B0A04020102020204" pitchFamily="34" charset="0"/>
              </a:rPr>
              <a:t>PRODUCTION</a:t>
            </a:r>
            <a:endParaRPr lang="en-IN" sz="2800" dirty="0">
              <a:solidFill>
                <a:schemeClr val="accent5">
                  <a:lumMod val="75000"/>
                </a:schemeClr>
              </a:solidFill>
              <a:latin typeface="Arial Black" panose="020B0A04020102020204" pitchFamily="34" charset="0"/>
            </a:endParaRPr>
          </a:p>
        </p:txBody>
      </p:sp>
      <p:sp>
        <p:nvSpPr>
          <p:cNvPr id="4" name="Rounded Rectangle 3"/>
          <p:cNvSpPr/>
          <p:nvPr/>
        </p:nvSpPr>
        <p:spPr>
          <a:xfrm>
            <a:off x="491704" y="1129832"/>
            <a:ext cx="3066691" cy="388188"/>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lgn="ctr">
              <a:buFont typeface="Wingdings" panose="05000000000000000000" pitchFamily="2" charset="2"/>
              <a:buChar char="v"/>
            </a:pPr>
            <a:r>
              <a:rPr lang="en-US" sz="2000" b="1" u="sng" dirty="0">
                <a:solidFill>
                  <a:schemeClr val="accent2"/>
                </a:solidFill>
                <a:latin typeface="Arial Rounded MT Bold" panose="020F0704030504030204" pitchFamily="34" charset="0"/>
              </a:rPr>
              <a:t>RAW MATERIALS</a:t>
            </a:r>
            <a:endParaRPr lang="en-IN" sz="2000" b="1" u="sng" dirty="0">
              <a:solidFill>
                <a:schemeClr val="accent2"/>
              </a:solidFill>
              <a:latin typeface="Arial Rounded MT Bold" panose="020F0704030504030204" pitchFamily="34" charset="0"/>
            </a:endParaRPr>
          </a:p>
        </p:txBody>
      </p:sp>
      <p:sp>
        <p:nvSpPr>
          <p:cNvPr id="5" name="TextBox 4"/>
          <p:cNvSpPr txBox="1"/>
          <p:nvPr/>
        </p:nvSpPr>
        <p:spPr>
          <a:xfrm>
            <a:off x="491703" y="1648307"/>
            <a:ext cx="3899321" cy="1631216"/>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q"/>
            </a:pPr>
            <a:r>
              <a:rPr lang="en-US" sz="2000" dirty="0"/>
              <a:t>Skim milk (0.1% fat, 8.9% SNF &amp; 0.17% acidity)</a:t>
            </a:r>
          </a:p>
          <a:p>
            <a:pPr marL="285750" indent="-285750">
              <a:buFont typeface="Wingdings" panose="05000000000000000000" pitchFamily="2" charset="2"/>
              <a:buChar char="q"/>
            </a:pPr>
            <a:r>
              <a:rPr lang="en-US" sz="2000" dirty="0"/>
              <a:t>Citric acid</a:t>
            </a:r>
          </a:p>
          <a:p>
            <a:pPr marL="285750" indent="-285750">
              <a:buFont typeface="Wingdings" panose="05000000000000000000" pitchFamily="2" charset="2"/>
              <a:buChar char="q"/>
            </a:pPr>
            <a:r>
              <a:rPr lang="en-US" sz="2000" dirty="0"/>
              <a:t>Sucralose</a:t>
            </a:r>
          </a:p>
          <a:p>
            <a:pPr marL="285750" indent="-285750">
              <a:buFont typeface="Wingdings" panose="05000000000000000000" pitchFamily="2" charset="2"/>
              <a:buChar char="q"/>
            </a:pPr>
            <a:r>
              <a:rPr lang="en-US" sz="2000" dirty="0"/>
              <a:t>Sodium alginate</a:t>
            </a:r>
          </a:p>
        </p:txBody>
      </p:sp>
      <p:sp>
        <p:nvSpPr>
          <p:cNvPr id="6" name="Rounded Rectangle 5"/>
          <p:cNvSpPr/>
          <p:nvPr/>
        </p:nvSpPr>
        <p:spPr>
          <a:xfrm>
            <a:off x="5166777" y="1827415"/>
            <a:ext cx="2648310" cy="388188"/>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lgn="ctr">
              <a:buFont typeface="Wingdings" panose="05000000000000000000" pitchFamily="2" charset="2"/>
              <a:buChar char="v"/>
            </a:pPr>
            <a:r>
              <a:rPr lang="en-US" sz="2000" b="1" u="sng" dirty="0">
                <a:solidFill>
                  <a:schemeClr val="accent2"/>
                </a:solidFill>
                <a:latin typeface="Arial Rounded MT Bold" panose="020F0704030504030204" pitchFamily="34" charset="0"/>
              </a:rPr>
              <a:t>MACHINARY</a:t>
            </a:r>
            <a:endParaRPr lang="en-IN" sz="2000" b="1" u="sng" dirty="0">
              <a:solidFill>
                <a:schemeClr val="accent2"/>
              </a:solidFill>
              <a:latin typeface="Arial Rounded MT Bold" panose="020F0704030504030204" pitchFamily="34" charset="0"/>
            </a:endParaRPr>
          </a:p>
        </p:txBody>
      </p:sp>
      <p:sp>
        <p:nvSpPr>
          <p:cNvPr id="7" name="TextBox 6"/>
          <p:cNvSpPr txBox="1"/>
          <p:nvPr/>
        </p:nvSpPr>
        <p:spPr>
          <a:xfrm>
            <a:off x="5166777" y="2350396"/>
            <a:ext cx="6737231" cy="1938992"/>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q"/>
            </a:pPr>
            <a:r>
              <a:rPr lang="en-US" sz="2000" dirty="0"/>
              <a:t>Stainless Steel tank</a:t>
            </a:r>
          </a:p>
          <a:p>
            <a:pPr marL="285750" indent="-285750">
              <a:buFont typeface="Wingdings" panose="05000000000000000000" pitchFamily="2" charset="2"/>
              <a:buChar char="q"/>
            </a:pPr>
            <a:r>
              <a:rPr lang="en-US" sz="2000" dirty="0"/>
              <a:t>Boiler</a:t>
            </a:r>
          </a:p>
          <a:p>
            <a:pPr marL="285750" indent="-285750">
              <a:buFont typeface="Wingdings" panose="05000000000000000000" pitchFamily="2" charset="2"/>
              <a:buChar char="q"/>
            </a:pPr>
            <a:r>
              <a:rPr lang="en-US" sz="2000" dirty="0"/>
              <a:t>Milk weighing balance</a:t>
            </a:r>
          </a:p>
          <a:p>
            <a:pPr marL="285750" indent="-285750">
              <a:buFont typeface="Wingdings" panose="05000000000000000000" pitchFamily="2" charset="2"/>
              <a:buChar char="q"/>
            </a:pPr>
            <a:r>
              <a:rPr lang="en-US" sz="2000" dirty="0"/>
              <a:t>Kneader</a:t>
            </a:r>
          </a:p>
          <a:p>
            <a:pPr marL="285750" indent="-285750">
              <a:buFont typeface="Wingdings" panose="05000000000000000000" pitchFamily="2" charset="2"/>
              <a:buChar char="q"/>
            </a:pPr>
            <a:r>
              <a:rPr lang="en-US" sz="2000" dirty="0"/>
              <a:t>Automatic can sealer</a:t>
            </a:r>
          </a:p>
          <a:p>
            <a:pPr marL="285750" indent="-285750">
              <a:buFont typeface="Wingdings" panose="05000000000000000000" pitchFamily="2" charset="2"/>
              <a:buChar char="q"/>
            </a:pPr>
            <a:r>
              <a:rPr lang="en-US" sz="2000" dirty="0"/>
              <a:t>Testing equipment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7117" y="5121764"/>
            <a:ext cx="1381843" cy="137239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530" y="5121765"/>
            <a:ext cx="1814423" cy="137239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848" t="21964" r="5479" b="2836"/>
          <a:stretch/>
        </p:blipFill>
        <p:spPr>
          <a:xfrm>
            <a:off x="7617124" y="5121764"/>
            <a:ext cx="1603332" cy="137239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8137" t="3615" r="11753"/>
          <a:stretch/>
        </p:blipFill>
        <p:spPr>
          <a:xfrm>
            <a:off x="948475" y="5121764"/>
            <a:ext cx="1527891" cy="137239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8620" y="5121764"/>
            <a:ext cx="1837425" cy="137806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4" name="Rounded Rectangle 13"/>
          <p:cNvSpPr/>
          <p:nvPr/>
        </p:nvSpPr>
        <p:spPr>
          <a:xfrm>
            <a:off x="491704" y="3409810"/>
            <a:ext cx="2464855" cy="388188"/>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lgn="ctr">
              <a:buFont typeface="Wingdings" panose="05000000000000000000" pitchFamily="2" charset="2"/>
              <a:buChar char="v"/>
            </a:pPr>
            <a:r>
              <a:rPr lang="en-US" sz="2000" b="1" u="sng" dirty="0">
                <a:solidFill>
                  <a:schemeClr val="accent2"/>
                </a:solidFill>
                <a:latin typeface="Arial Rounded MT Bold" panose="020F0704030504030204" pitchFamily="34" charset="0"/>
              </a:rPr>
              <a:t>LAB TESTS</a:t>
            </a:r>
            <a:endParaRPr lang="en-IN" sz="2000" b="1" u="sng" dirty="0">
              <a:solidFill>
                <a:schemeClr val="accent2"/>
              </a:solidFill>
              <a:latin typeface="Arial Rounded MT Bold" panose="020F0704030504030204" pitchFamily="34" charset="0"/>
            </a:endParaRPr>
          </a:p>
        </p:txBody>
      </p:sp>
      <p:sp>
        <p:nvSpPr>
          <p:cNvPr id="15" name="TextBox 14"/>
          <p:cNvSpPr txBox="1"/>
          <p:nvPr/>
        </p:nvSpPr>
        <p:spPr>
          <a:xfrm>
            <a:off x="491702" y="3928285"/>
            <a:ext cx="3899321" cy="1015663"/>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q"/>
            </a:pPr>
            <a:r>
              <a:rPr lang="en-US" sz="2000" dirty="0"/>
              <a:t>Fat test</a:t>
            </a:r>
          </a:p>
          <a:p>
            <a:pPr marL="285750" indent="-285750">
              <a:buFont typeface="Wingdings" panose="05000000000000000000" pitchFamily="2" charset="2"/>
              <a:buChar char="q"/>
            </a:pPr>
            <a:r>
              <a:rPr lang="en-US" sz="2000" dirty="0"/>
              <a:t>Protein test</a:t>
            </a:r>
          </a:p>
          <a:p>
            <a:pPr marL="285750" indent="-285750">
              <a:buFont typeface="Wingdings" panose="05000000000000000000" pitchFamily="2" charset="2"/>
              <a:buChar char="q"/>
            </a:pPr>
            <a:r>
              <a:rPr lang="en-US" sz="2000" dirty="0"/>
              <a:t>Quality test</a:t>
            </a:r>
          </a:p>
        </p:txBody>
      </p:sp>
    </p:spTree>
    <p:extLst>
      <p:ext uri="{BB962C8B-B14F-4D97-AF65-F5344CB8AC3E}">
        <p14:creationId xmlns:p14="http://schemas.microsoft.com/office/powerpoint/2010/main" val="387425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6000">
              <a:schemeClr val="accent4">
                <a:lumMod val="40000"/>
                <a:lumOff val="60000"/>
              </a:schemeClr>
            </a:gs>
            <a:gs pos="74000">
              <a:schemeClr val="accent4">
                <a:lumMod val="40000"/>
                <a:lumOff val="60000"/>
              </a:schemeClr>
            </a:gs>
            <a:gs pos="83000">
              <a:schemeClr val="accent4">
                <a:lumMod val="40000"/>
                <a:lumOff val="60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BC92516-BCD9-9E36-6DBC-2CFABC2DC9D6}"/>
              </a:ext>
            </a:extLst>
          </p:cNvPr>
          <p:cNvGraphicFramePr>
            <a:graphicFrameLocks noGrp="1"/>
          </p:cNvGraphicFramePr>
          <p:nvPr>
            <p:extLst>
              <p:ext uri="{D42A27DB-BD31-4B8C-83A1-F6EECF244321}">
                <p14:modId xmlns:p14="http://schemas.microsoft.com/office/powerpoint/2010/main" val="462800400"/>
              </p:ext>
            </p:extLst>
          </p:nvPr>
        </p:nvGraphicFramePr>
        <p:xfrm>
          <a:off x="1332847" y="1035722"/>
          <a:ext cx="9458958" cy="5120640"/>
        </p:xfrm>
        <a:graphic>
          <a:graphicData uri="http://schemas.openxmlformats.org/drawingml/2006/table">
            <a:tbl>
              <a:tblPr firstRow="1" bandRow="1">
                <a:tableStyleId>{9D7B26C5-4107-4FEC-AEDC-1716B250A1EF}</a:tableStyleId>
              </a:tblPr>
              <a:tblGrid>
                <a:gridCol w="1585199">
                  <a:extLst>
                    <a:ext uri="{9D8B030D-6E8A-4147-A177-3AD203B41FA5}">
                      <a16:colId xmlns:a16="http://schemas.microsoft.com/office/drawing/2014/main" val="1406778466"/>
                    </a:ext>
                  </a:extLst>
                </a:gridCol>
                <a:gridCol w="3745261">
                  <a:extLst>
                    <a:ext uri="{9D8B030D-6E8A-4147-A177-3AD203B41FA5}">
                      <a16:colId xmlns:a16="http://schemas.microsoft.com/office/drawing/2014/main" val="20001"/>
                    </a:ext>
                  </a:extLst>
                </a:gridCol>
                <a:gridCol w="1968440">
                  <a:extLst>
                    <a:ext uri="{9D8B030D-6E8A-4147-A177-3AD203B41FA5}">
                      <a16:colId xmlns:a16="http://schemas.microsoft.com/office/drawing/2014/main" val="20002"/>
                    </a:ext>
                  </a:extLst>
                </a:gridCol>
                <a:gridCol w="2160058">
                  <a:extLst>
                    <a:ext uri="{9D8B030D-6E8A-4147-A177-3AD203B41FA5}">
                      <a16:colId xmlns:a16="http://schemas.microsoft.com/office/drawing/2014/main" val="20003"/>
                    </a:ext>
                  </a:extLst>
                </a:gridCol>
              </a:tblGrid>
              <a:tr h="0">
                <a:tc>
                  <a:txBody>
                    <a:bodyPr/>
                    <a:lstStyle/>
                    <a:p>
                      <a:r>
                        <a:rPr lang="en-US" dirty="0"/>
                        <a:t>Serial No.</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Equipments Name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Number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Cost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5952749"/>
                  </a:ext>
                </a:extLst>
              </a:tr>
              <a:tr h="276297">
                <a:tc gridSpan="4">
                  <a:txBody>
                    <a:bodyPr/>
                    <a:lstStyle/>
                    <a:p>
                      <a:pPr algn="ctr"/>
                      <a:r>
                        <a:rPr lang="en-US" b="1" dirty="0"/>
                        <a:t>Production equipment's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10567703"/>
                  </a:ext>
                </a:extLst>
              </a:tr>
              <a:tr h="276297">
                <a:tc>
                  <a:txBody>
                    <a:bodyPr/>
                    <a:lstStyle/>
                    <a:p>
                      <a:r>
                        <a:rPr lang="en-US" dirty="0"/>
                        <a:t>01.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Stainless</a:t>
                      </a:r>
                      <a:r>
                        <a:rPr lang="en-IN" baseline="0" dirty="0"/>
                        <a:t> steel jacketed tank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50,000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4489011"/>
                  </a:ext>
                </a:extLst>
              </a:tr>
              <a:tr h="276297">
                <a:tc>
                  <a:txBody>
                    <a:bodyPr/>
                    <a:lstStyle/>
                    <a:p>
                      <a:r>
                        <a:rPr lang="en-IN"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Plate heat exchanger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7,500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6297">
                <a:tc>
                  <a:txBody>
                    <a:bodyPr/>
                    <a:lstStyle/>
                    <a:p>
                      <a:r>
                        <a:rPr lang="en-IN" dirty="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Boiler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15,500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6297">
                <a:tc>
                  <a:txBody>
                    <a:bodyPr/>
                    <a:lstStyle/>
                    <a:p>
                      <a:r>
                        <a:rPr lang="en-IN" dirty="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Milk weighing machine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10,418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6297">
                <a:tc gridSpan="4">
                  <a:txBody>
                    <a:bodyPr/>
                    <a:lstStyle/>
                    <a:p>
                      <a:pPr algn="ctr"/>
                      <a:r>
                        <a:rPr lang="en-US" b="1" dirty="0"/>
                        <a:t>Quality  control &amp; testing equipment's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462554942"/>
                  </a:ext>
                </a:extLst>
              </a:tr>
              <a:tr h="276297">
                <a:tc>
                  <a:txBody>
                    <a:bodyPr/>
                    <a:lstStyle/>
                    <a:p>
                      <a:r>
                        <a:rPr lang="en-US" dirty="0"/>
                        <a:t>05.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US" sz="1800" dirty="0">
                          <a:solidFill>
                            <a:schemeClr val="tx1">
                              <a:lumMod val="95000"/>
                              <a:lumOff val="5000"/>
                            </a:schemeClr>
                          </a:solidFill>
                        </a:rPr>
                        <a:t>Protein analyzer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1,50,000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4164907"/>
                  </a:ext>
                </a:extLst>
              </a:tr>
              <a:tr h="276297">
                <a:tc>
                  <a:txBody>
                    <a:bodyPr/>
                    <a:lstStyle/>
                    <a:p>
                      <a:r>
                        <a:rPr lang="en-US" dirty="0"/>
                        <a:t>06.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lumMod val="95000"/>
                              <a:lumOff val="5000"/>
                            </a:schemeClr>
                          </a:solidFill>
                        </a:rPr>
                        <a:t>Butyrometer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686938"/>
                  </a:ext>
                </a:extLst>
              </a:tr>
              <a:tr h="276297">
                <a:tc gridSpan="4">
                  <a:txBody>
                    <a:bodyPr/>
                    <a:lstStyle/>
                    <a:p>
                      <a:pPr algn="ctr"/>
                      <a:r>
                        <a:rPr lang="en-US" b="1" dirty="0"/>
                        <a:t>Packaging equipment's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851279325"/>
                  </a:ext>
                </a:extLst>
              </a:tr>
              <a:tr h="276297">
                <a:tc>
                  <a:txBody>
                    <a:bodyPr/>
                    <a:lstStyle/>
                    <a:p>
                      <a:r>
                        <a:rPr lang="en-US" dirty="0"/>
                        <a:t>07.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Automatic can</a:t>
                      </a:r>
                      <a:r>
                        <a:rPr lang="en-IN" baseline="0" dirty="0"/>
                        <a:t> sealer</a:t>
                      </a:r>
                      <a:r>
                        <a:rPr lang="en-IN" dirty="0"/>
                        <a:t> machine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63,299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939333"/>
                  </a:ext>
                </a:extLst>
              </a:tr>
              <a:tr h="276297">
                <a:tc gridSpan="4">
                  <a:txBody>
                    <a:bodyPr/>
                    <a:lstStyle/>
                    <a:p>
                      <a:pPr algn="ctr"/>
                      <a:r>
                        <a:rPr lang="en-US" b="1" dirty="0"/>
                        <a:t>Distribution equipment's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763240229"/>
                  </a:ext>
                </a:extLst>
              </a:tr>
              <a:tr h="276297">
                <a:tc>
                  <a:txBody>
                    <a:bodyPr/>
                    <a:lstStyle/>
                    <a:p>
                      <a:r>
                        <a:rPr lang="en-US" dirty="0"/>
                        <a:t>08.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Truck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6,00,000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6479802"/>
                  </a:ext>
                </a:extLst>
              </a:tr>
              <a:tr h="276297">
                <a:tc gridSpan="3">
                  <a:txBody>
                    <a:bodyPr/>
                    <a:lstStyle/>
                    <a:p>
                      <a:pPr algn="r"/>
                      <a:r>
                        <a:rPr lang="en-US" b="1" dirty="0"/>
                        <a:t>Total: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t>8,96,877</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4" name="Rounded Rectangle 3"/>
          <p:cNvSpPr/>
          <p:nvPr/>
        </p:nvSpPr>
        <p:spPr>
          <a:xfrm>
            <a:off x="2976703" y="151563"/>
            <a:ext cx="6236898" cy="6939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3200" b="1" dirty="0">
                <a:solidFill>
                  <a:schemeClr val="accent2"/>
                </a:solidFill>
                <a:latin typeface="Arial Black" panose="020B0A04020102020204" pitchFamily="34" charset="0"/>
              </a:rPr>
              <a:t>EQUIPMENTS DETAILS</a:t>
            </a:r>
          </a:p>
        </p:txBody>
      </p:sp>
    </p:spTree>
    <p:extLst>
      <p:ext uri="{BB962C8B-B14F-4D97-AF65-F5344CB8AC3E}">
        <p14:creationId xmlns:p14="http://schemas.microsoft.com/office/powerpoint/2010/main" val="10754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4">
                <a:lumMod val="45000"/>
                <a:lumOff val="55000"/>
              </a:schemeClr>
            </a:gs>
            <a:gs pos="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140669" y="295416"/>
            <a:ext cx="7832785" cy="612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FLOW CHART OF DIABETIC RASGULLA</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5" name="TextBox 4"/>
          <p:cNvSpPr txBox="1"/>
          <p:nvPr/>
        </p:nvSpPr>
        <p:spPr>
          <a:xfrm>
            <a:off x="3225195" y="1088351"/>
            <a:ext cx="1035170" cy="369332"/>
          </a:xfrm>
          <a:prstGeom prst="rect">
            <a:avLst/>
          </a:prstGeom>
          <a:noFill/>
        </p:spPr>
        <p:txBody>
          <a:bodyPr wrap="square" rtlCol="0">
            <a:spAutoFit/>
          </a:bodyPr>
          <a:lstStyle/>
          <a:p>
            <a:r>
              <a:rPr lang="en-IN" dirty="0"/>
              <a:t>Cow milk</a:t>
            </a:r>
          </a:p>
        </p:txBody>
      </p:sp>
      <p:sp>
        <p:nvSpPr>
          <p:cNvPr id="6" name="TextBox 5"/>
          <p:cNvSpPr txBox="1"/>
          <p:nvPr/>
        </p:nvSpPr>
        <p:spPr>
          <a:xfrm>
            <a:off x="140669" y="1098026"/>
            <a:ext cx="1796091" cy="369332"/>
          </a:xfrm>
          <a:prstGeom prst="rect">
            <a:avLst/>
          </a:prstGeom>
          <a:noFill/>
        </p:spPr>
        <p:txBody>
          <a:bodyPr wrap="square" rtlCol="0">
            <a:spAutoFit/>
          </a:bodyPr>
          <a:lstStyle/>
          <a:p>
            <a:r>
              <a:rPr lang="en-IN" dirty="0"/>
              <a:t>Citric acid added</a:t>
            </a:r>
          </a:p>
        </p:txBody>
      </p:sp>
      <p:sp>
        <p:nvSpPr>
          <p:cNvPr id="7" name="TextBox 6"/>
          <p:cNvSpPr txBox="1"/>
          <p:nvPr/>
        </p:nvSpPr>
        <p:spPr>
          <a:xfrm>
            <a:off x="67570" y="2039350"/>
            <a:ext cx="1796091" cy="369332"/>
          </a:xfrm>
          <a:prstGeom prst="rect">
            <a:avLst/>
          </a:prstGeom>
          <a:noFill/>
        </p:spPr>
        <p:txBody>
          <a:bodyPr wrap="square" rtlCol="0">
            <a:spAutoFit/>
          </a:bodyPr>
          <a:lstStyle/>
          <a:p>
            <a:r>
              <a:rPr lang="en-IN" dirty="0"/>
              <a:t>Heating 80°c</a:t>
            </a:r>
          </a:p>
        </p:txBody>
      </p:sp>
      <p:sp>
        <p:nvSpPr>
          <p:cNvPr id="8" name="TextBox 7"/>
          <p:cNvSpPr txBox="1"/>
          <p:nvPr/>
        </p:nvSpPr>
        <p:spPr>
          <a:xfrm>
            <a:off x="2556743" y="1572661"/>
            <a:ext cx="2476680" cy="369332"/>
          </a:xfrm>
          <a:prstGeom prst="rect">
            <a:avLst/>
          </a:prstGeom>
          <a:noFill/>
        </p:spPr>
        <p:txBody>
          <a:bodyPr wrap="square" rtlCol="0">
            <a:spAutoFit/>
          </a:bodyPr>
          <a:lstStyle/>
          <a:p>
            <a:r>
              <a:rPr lang="en-IN" dirty="0"/>
              <a:t>Heating to boiling point</a:t>
            </a:r>
          </a:p>
        </p:txBody>
      </p:sp>
      <p:sp>
        <p:nvSpPr>
          <p:cNvPr id="9" name="TextBox 8"/>
          <p:cNvSpPr txBox="1"/>
          <p:nvPr/>
        </p:nvSpPr>
        <p:spPr>
          <a:xfrm>
            <a:off x="2375858" y="2088745"/>
            <a:ext cx="2789207" cy="369332"/>
          </a:xfrm>
          <a:prstGeom prst="rect">
            <a:avLst/>
          </a:prstGeom>
          <a:noFill/>
        </p:spPr>
        <p:txBody>
          <a:bodyPr wrap="square" rtlCol="0">
            <a:spAutoFit/>
          </a:bodyPr>
          <a:lstStyle/>
          <a:p>
            <a:r>
              <a:rPr lang="en-IN" dirty="0"/>
              <a:t>Cooling/coagulation to 80°c</a:t>
            </a:r>
          </a:p>
        </p:txBody>
      </p:sp>
      <p:sp>
        <p:nvSpPr>
          <p:cNvPr id="10" name="TextBox 9"/>
          <p:cNvSpPr txBox="1"/>
          <p:nvPr/>
        </p:nvSpPr>
        <p:spPr>
          <a:xfrm>
            <a:off x="1847490" y="2665445"/>
            <a:ext cx="3845944" cy="369332"/>
          </a:xfrm>
          <a:prstGeom prst="rect">
            <a:avLst/>
          </a:prstGeom>
          <a:noFill/>
        </p:spPr>
        <p:txBody>
          <a:bodyPr wrap="square" rtlCol="0">
            <a:spAutoFit/>
          </a:bodyPr>
          <a:lstStyle/>
          <a:p>
            <a:r>
              <a:rPr lang="en-IN" dirty="0"/>
              <a:t>Holding coagulation mass for 10-15min</a:t>
            </a:r>
          </a:p>
        </p:txBody>
      </p:sp>
      <p:sp>
        <p:nvSpPr>
          <p:cNvPr id="12" name="TextBox 11"/>
          <p:cNvSpPr txBox="1"/>
          <p:nvPr/>
        </p:nvSpPr>
        <p:spPr>
          <a:xfrm>
            <a:off x="3384432" y="3195704"/>
            <a:ext cx="724619" cy="369332"/>
          </a:xfrm>
          <a:prstGeom prst="rect">
            <a:avLst/>
          </a:prstGeom>
          <a:noFill/>
        </p:spPr>
        <p:txBody>
          <a:bodyPr wrap="square" rtlCol="0">
            <a:spAutoFit/>
          </a:bodyPr>
          <a:lstStyle/>
          <a:p>
            <a:r>
              <a:rPr lang="en-IN" dirty="0"/>
              <a:t>Strain</a:t>
            </a:r>
          </a:p>
        </p:txBody>
      </p:sp>
      <p:sp>
        <p:nvSpPr>
          <p:cNvPr id="13" name="TextBox 12"/>
          <p:cNvSpPr txBox="1"/>
          <p:nvPr/>
        </p:nvSpPr>
        <p:spPr>
          <a:xfrm>
            <a:off x="5540305" y="3220669"/>
            <a:ext cx="724619" cy="369332"/>
          </a:xfrm>
          <a:prstGeom prst="rect">
            <a:avLst/>
          </a:prstGeom>
          <a:noFill/>
        </p:spPr>
        <p:txBody>
          <a:bodyPr wrap="square" rtlCol="0">
            <a:spAutoFit/>
          </a:bodyPr>
          <a:lstStyle/>
          <a:p>
            <a:r>
              <a:rPr lang="en-IN" dirty="0"/>
              <a:t>Whey</a:t>
            </a:r>
          </a:p>
        </p:txBody>
      </p:sp>
      <p:sp>
        <p:nvSpPr>
          <p:cNvPr id="14" name="TextBox 13"/>
          <p:cNvSpPr txBox="1"/>
          <p:nvPr/>
        </p:nvSpPr>
        <p:spPr>
          <a:xfrm>
            <a:off x="2495056" y="3697480"/>
            <a:ext cx="2807627" cy="369332"/>
          </a:xfrm>
          <a:prstGeom prst="rect">
            <a:avLst/>
          </a:prstGeom>
          <a:noFill/>
        </p:spPr>
        <p:txBody>
          <a:bodyPr wrap="square" rtlCol="0">
            <a:spAutoFit/>
          </a:bodyPr>
          <a:lstStyle/>
          <a:p>
            <a:r>
              <a:rPr lang="en-IN" dirty="0"/>
              <a:t>Dripping of whey(30-45min)</a:t>
            </a:r>
          </a:p>
        </p:txBody>
      </p:sp>
      <p:sp>
        <p:nvSpPr>
          <p:cNvPr id="15" name="TextBox 14"/>
          <p:cNvSpPr txBox="1"/>
          <p:nvPr/>
        </p:nvSpPr>
        <p:spPr>
          <a:xfrm>
            <a:off x="3286670" y="4285833"/>
            <a:ext cx="897148" cy="369332"/>
          </a:xfrm>
          <a:prstGeom prst="rect">
            <a:avLst/>
          </a:prstGeom>
          <a:noFill/>
        </p:spPr>
        <p:txBody>
          <a:bodyPr wrap="square" rtlCol="0">
            <a:spAutoFit/>
          </a:bodyPr>
          <a:lstStyle/>
          <a:p>
            <a:r>
              <a:rPr lang="en-IN" dirty="0"/>
              <a:t>Channa</a:t>
            </a:r>
          </a:p>
        </p:txBody>
      </p:sp>
      <p:sp>
        <p:nvSpPr>
          <p:cNvPr id="16" name="TextBox 15"/>
          <p:cNvSpPr txBox="1"/>
          <p:nvPr/>
        </p:nvSpPr>
        <p:spPr>
          <a:xfrm>
            <a:off x="1368144" y="6246107"/>
            <a:ext cx="5205771" cy="369332"/>
          </a:xfrm>
          <a:prstGeom prst="rect">
            <a:avLst/>
          </a:prstGeom>
          <a:noFill/>
        </p:spPr>
        <p:txBody>
          <a:bodyPr wrap="square" rtlCol="0">
            <a:spAutoFit/>
          </a:bodyPr>
          <a:lstStyle/>
          <a:p>
            <a:r>
              <a:rPr lang="en-IN" dirty="0"/>
              <a:t>Sucralose sweet syrup cheese ball formation(Rasgulla)</a:t>
            </a:r>
          </a:p>
        </p:txBody>
      </p:sp>
      <p:sp>
        <p:nvSpPr>
          <p:cNvPr id="17" name="TextBox 16"/>
          <p:cNvSpPr txBox="1"/>
          <p:nvPr/>
        </p:nvSpPr>
        <p:spPr>
          <a:xfrm>
            <a:off x="896065" y="5375218"/>
            <a:ext cx="5831456" cy="646331"/>
          </a:xfrm>
          <a:prstGeom prst="rect">
            <a:avLst/>
          </a:prstGeom>
          <a:noFill/>
        </p:spPr>
        <p:txBody>
          <a:bodyPr wrap="square" rtlCol="0">
            <a:spAutoFit/>
          </a:bodyPr>
          <a:lstStyle/>
          <a:p>
            <a:pPr algn="ctr"/>
            <a:r>
              <a:rPr lang="en-IN" dirty="0"/>
              <a:t>Cooking in sucralose solution (18%) for 20-30 min                                  soaking in 16% sucralose solution</a:t>
            </a:r>
          </a:p>
        </p:txBody>
      </p:sp>
      <p:sp>
        <p:nvSpPr>
          <p:cNvPr id="18" name="TextBox 17"/>
          <p:cNvSpPr txBox="1"/>
          <p:nvPr/>
        </p:nvSpPr>
        <p:spPr>
          <a:xfrm>
            <a:off x="2232356" y="4826649"/>
            <a:ext cx="3610604" cy="369332"/>
          </a:xfrm>
          <a:prstGeom prst="rect">
            <a:avLst/>
          </a:prstGeom>
          <a:noFill/>
        </p:spPr>
        <p:txBody>
          <a:bodyPr wrap="square" rtlCol="0">
            <a:spAutoFit/>
          </a:bodyPr>
          <a:lstStyle/>
          <a:p>
            <a:r>
              <a:rPr lang="en-IN" dirty="0"/>
              <a:t>Kneading and ball formation</a:t>
            </a:r>
          </a:p>
        </p:txBody>
      </p:sp>
      <p:sp>
        <p:nvSpPr>
          <p:cNvPr id="19" name="TextBox 18"/>
          <p:cNvSpPr txBox="1"/>
          <p:nvPr/>
        </p:nvSpPr>
        <p:spPr>
          <a:xfrm>
            <a:off x="7899942" y="2408682"/>
            <a:ext cx="2372264" cy="369332"/>
          </a:xfrm>
          <a:prstGeom prst="rect">
            <a:avLst/>
          </a:prstGeom>
          <a:noFill/>
        </p:spPr>
        <p:txBody>
          <a:bodyPr wrap="square" rtlCol="0">
            <a:spAutoFit/>
          </a:bodyPr>
          <a:lstStyle/>
          <a:p>
            <a:r>
              <a:rPr lang="en-IN" dirty="0"/>
              <a:t>Boiling of water (100°c)</a:t>
            </a:r>
          </a:p>
        </p:txBody>
      </p:sp>
      <p:sp>
        <p:nvSpPr>
          <p:cNvPr id="20" name="TextBox 19"/>
          <p:cNvSpPr txBox="1"/>
          <p:nvPr/>
        </p:nvSpPr>
        <p:spPr>
          <a:xfrm>
            <a:off x="7621020" y="3094791"/>
            <a:ext cx="3117011" cy="369332"/>
          </a:xfrm>
          <a:prstGeom prst="rect">
            <a:avLst/>
          </a:prstGeom>
          <a:noFill/>
        </p:spPr>
        <p:txBody>
          <a:bodyPr wrap="square" rtlCol="0">
            <a:spAutoFit/>
          </a:bodyPr>
          <a:lstStyle/>
          <a:p>
            <a:r>
              <a:rPr lang="en-IN" dirty="0"/>
              <a:t>Added sodium alginate (1.67%)</a:t>
            </a:r>
          </a:p>
        </p:txBody>
      </p:sp>
      <p:sp>
        <p:nvSpPr>
          <p:cNvPr id="21" name="TextBox 20"/>
          <p:cNvSpPr txBox="1"/>
          <p:nvPr/>
        </p:nvSpPr>
        <p:spPr>
          <a:xfrm>
            <a:off x="7149445" y="3821646"/>
            <a:ext cx="4336211" cy="369332"/>
          </a:xfrm>
          <a:prstGeom prst="rect">
            <a:avLst/>
          </a:prstGeom>
          <a:noFill/>
        </p:spPr>
        <p:txBody>
          <a:bodyPr wrap="square" rtlCol="0">
            <a:spAutoFit/>
          </a:bodyPr>
          <a:lstStyle/>
          <a:p>
            <a:r>
              <a:rPr lang="en-IN" dirty="0"/>
              <a:t>Added of sucralose (18%)(20-30 min boiling)</a:t>
            </a:r>
          </a:p>
        </p:txBody>
      </p:sp>
      <p:sp>
        <p:nvSpPr>
          <p:cNvPr id="22" name="TextBox 21"/>
          <p:cNvSpPr txBox="1"/>
          <p:nvPr/>
        </p:nvSpPr>
        <p:spPr>
          <a:xfrm>
            <a:off x="7621739" y="4565500"/>
            <a:ext cx="3391621" cy="369332"/>
          </a:xfrm>
          <a:prstGeom prst="rect">
            <a:avLst/>
          </a:prstGeom>
          <a:noFill/>
        </p:spPr>
        <p:txBody>
          <a:bodyPr wrap="square" rtlCol="0">
            <a:spAutoFit/>
          </a:bodyPr>
          <a:lstStyle/>
          <a:p>
            <a:r>
              <a:rPr lang="en-IN" dirty="0"/>
              <a:t>Preparation of soaking syrup(16%)</a:t>
            </a:r>
          </a:p>
        </p:txBody>
      </p:sp>
      <p:sp>
        <p:nvSpPr>
          <p:cNvPr id="23" name="Rounded Rectangle 22"/>
          <p:cNvSpPr/>
          <p:nvPr/>
        </p:nvSpPr>
        <p:spPr>
          <a:xfrm>
            <a:off x="5842960" y="1513833"/>
            <a:ext cx="6236898" cy="6939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400" b="1" dirty="0">
                <a:solidFill>
                  <a:schemeClr val="accent2"/>
                </a:solidFill>
                <a:latin typeface="Arial Black" panose="020B0A04020102020204" pitchFamily="34" charset="0"/>
              </a:rPr>
              <a:t>FLOW CHART OF SOAKING SYRUP</a:t>
            </a:r>
          </a:p>
        </p:txBody>
      </p:sp>
      <p:sp>
        <p:nvSpPr>
          <p:cNvPr id="25" name="Down Arrow 24"/>
          <p:cNvSpPr/>
          <p:nvPr/>
        </p:nvSpPr>
        <p:spPr>
          <a:xfrm>
            <a:off x="3622015" y="1360515"/>
            <a:ext cx="189781" cy="295343"/>
          </a:xfrm>
          <a:prstGeom prst="down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26" name="Down Arrow 25"/>
          <p:cNvSpPr/>
          <p:nvPr/>
        </p:nvSpPr>
        <p:spPr>
          <a:xfrm>
            <a:off x="3622015" y="1866092"/>
            <a:ext cx="189781" cy="295343"/>
          </a:xfrm>
          <a:prstGeom prst="down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27" name="Down Arrow 26"/>
          <p:cNvSpPr/>
          <p:nvPr/>
        </p:nvSpPr>
        <p:spPr>
          <a:xfrm>
            <a:off x="3622014" y="2421338"/>
            <a:ext cx="189782" cy="338765"/>
          </a:xfrm>
          <a:prstGeom prst="down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28" name="Down Arrow 27"/>
          <p:cNvSpPr/>
          <p:nvPr/>
        </p:nvSpPr>
        <p:spPr>
          <a:xfrm>
            <a:off x="3622015" y="2956830"/>
            <a:ext cx="189781" cy="295343"/>
          </a:xfrm>
          <a:prstGeom prst="down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29" name="Down Arrow 28"/>
          <p:cNvSpPr/>
          <p:nvPr/>
        </p:nvSpPr>
        <p:spPr>
          <a:xfrm>
            <a:off x="3622014" y="3497402"/>
            <a:ext cx="189781" cy="295343"/>
          </a:xfrm>
          <a:prstGeom prst="down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30" name="Down Arrow 29"/>
          <p:cNvSpPr/>
          <p:nvPr/>
        </p:nvSpPr>
        <p:spPr>
          <a:xfrm>
            <a:off x="3624889" y="4044885"/>
            <a:ext cx="189781" cy="295343"/>
          </a:xfrm>
          <a:prstGeom prst="down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31" name="Down Arrow 30"/>
          <p:cNvSpPr/>
          <p:nvPr/>
        </p:nvSpPr>
        <p:spPr>
          <a:xfrm>
            <a:off x="3622012" y="6014257"/>
            <a:ext cx="189781" cy="295343"/>
          </a:xfrm>
          <a:prstGeom prst="down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32" name="Down Arrow 31"/>
          <p:cNvSpPr/>
          <p:nvPr/>
        </p:nvSpPr>
        <p:spPr>
          <a:xfrm>
            <a:off x="3622013" y="4600994"/>
            <a:ext cx="189781" cy="295343"/>
          </a:xfrm>
          <a:prstGeom prst="down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33" name="Down Arrow 32"/>
          <p:cNvSpPr/>
          <p:nvPr/>
        </p:nvSpPr>
        <p:spPr>
          <a:xfrm>
            <a:off x="3622012" y="5157103"/>
            <a:ext cx="189781" cy="295343"/>
          </a:xfrm>
          <a:prstGeom prst="down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34" name="Right Arrow 33"/>
          <p:cNvSpPr/>
          <p:nvPr/>
        </p:nvSpPr>
        <p:spPr>
          <a:xfrm>
            <a:off x="4049376" y="3310970"/>
            <a:ext cx="1533395" cy="186431"/>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35" name="Left Arrow 34"/>
          <p:cNvSpPr/>
          <p:nvPr/>
        </p:nvSpPr>
        <p:spPr>
          <a:xfrm rot="10800000">
            <a:off x="1468437" y="2185947"/>
            <a:ext cx="941925" cy="136024"/>
          </a:xfrm>
          <a:prstGeom prst="lef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36" name="Left Arrow 35"/>
          <p:cNvSpPr/>
          <p:nvPr/>
        </p:nvSpPr>
        <p:spPr>
          <a:xfrm rot="10800000">
            <a:off x="1855030" y="1199233"/>
            <a:ext cx="1370165" cy="154407"/>
          </a:xfrm>
          <a:prstGeom prst="lef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37" name="Down Arrow 36"/>
          <p:cNvSpPr/>
          <p:nvPr/>
        </p:nvSpPr>
        <p:spPr>
          <a:xfrm>
            <a:off x="8849264" y="4161938"/>
            <a:ext cx="224287" cy="43905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38" name="Down Arrow 37"/>
          <p:cNvSpPr/>
          <p:nvPr/>
        </p:nvSpPr>
        <p:spPr>
          <a:xfrm>
            <a:off x="8849264" y="3438351"/>
            <a:ext cx="224287" cy="43905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39" name="Down Arrow 38"/>
          <p:cNvSpPr/>
          <p:nvPr/>
        </p:nvSpPr>
        <p:spPr>
          <a:xfrm>
            <a:off x="8849265" y="2723780"/>
            <a:ext cx="224287" cy="43905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30500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1460</TotalTime>
  <Words>1108</Words>
  <Application>Microsoft Office PowerPoint</Application>
  <PresentationFormat>Widescreen</PresentationFormat>
  <Paragraphs>231</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 Black</vt:lpstr>
      <vt:lpstr>Arial Rounded MT Bold</vt:lpstr>
      <vt:lpstr>Bodoni MT</vt:lpstr>
      <vt:lpstr>Bodoni MT Black</vt:lpstr>
      <vt:lpstr>Britannic Bold</vt:lpstr>
      <vt:lpstr>Calibri</vt:lpstr>
      <vt:lpstr>Calibri Light</vt:lpstr>
      <vt:lpstr>Plus Jakarta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Ayan</cp:lastModifiedBy>
  <cp:revision>130</cp:revision>
  <dcterms:created xsi:type="dcterms:W3CDTF">2023-02-13T18:07:18Z</dcterms:created>
  <dcterms:modified xsi:type="dcterms:W3CDTF">2023-12-29T05:02:19Z</dcterms:modified>
</cp:coreProperties>
</file>