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6" r:id="rId1"/>
  </p:sldMasterIdLst>
  <p:sldIdLst>
    <p:sldId id="256" r:id="rId2"/>
    <p:sldId id="271" r:id="rId3"/>
    <p:sldId id="268" r:id="rId4"/>
    <p:sldId id="258" r:id="rId5"/>
    <p:sldId id="267" r:id="rId6"/>
    <p:sldId id="266" r:id="rId7"/>
    <p:sldId id="270" r:id="rId8"/>
    <p:sldId id="265" r:id="rId9"/>
    <p:sldId id="264" r:id="rId10"/>
    <p:sldId id="263" r:id="rId11"/>
    <p:sldId id="262" r:id="rId12"/>
    <p:sldId id="261" r:id="rId13"/>
    <p:sldId id="269" r:id="rId14"/>
    <p:sldId id="260" r:id="rId15"/>
    <p:sldId id="259" r:id="rId16"/>
    <p:sldId id="257"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07A026AF-D743-4800-99F6-780D8D26988A}" type="datetimeFigureOut">
              <a:rPr lang="en-IN" smtClean="0"/>
              <a:t>29-12-2023</a:t>
            </a:fld>
            <a:endParaRPr lang="en-IN"/>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IN"/>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F467AC10-8F6C-4CD9-A8E2-C17FC5B1FEB8}" type="slidenum">
              <a:rPr lang="en-IN" smtClean="0"/>
              <a:t>‹#›</a:t>
            </a:fld>
            <a:endParaRPr lang="en-IN"/>
          </a:p>
        </p:txBody>
      </p:sp>
    </p:spTree>
    <p:extLst>
      <p:ext uri="{BB962C8B-B14F-4D97-AF65-F5344CB8AC3E}">
        <p14:creationId xmlns:p14="http://schemas.microsoft.com/office/powerpoint/2010/main" val="184861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A026AF-D743-4800-99F6-780D8D26988A}" type="datetimeFigureOut">
              <a:rPr lang="en-IN" smtClean="0"/>
              <a:t>29-12-2023</a:t>
            </a:fld>
            <a:endParaRPr lang="en-IN"/>
          </a:p>
        </p:txBody>
      </p:sp>
      <p:sp>
        <p:nvSpPr>
          <p:cNvPr id="6" name="Footer Placeholder 5"/>
          <p:cNvSpPr>
            <a:spLocks noGrp="1"/>
          </p:cNvSpPr>
          <p:nvPr>
            <p:ph type="ftr" sz="quarter" idx="11"/>
          </p:nvPr>
        </p:nvSpPr>
        <p:spPr/>
        <p:txBody>
          <a:bodyPr/>
          <a:lstStyle/>
          <a:p>
            <a:endParaRPr lang="en-IN"/>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467AC10-8F6C-4CD9-A8E2-C17FC5B1FEB8}" type="slidenum">
              <a:rPr lang="en-IN" smtClean="0"/>
              <a:t>‹#›</a:t>
            </a:fld>
            <a:endParaRPr lang="en-IN"/>
          </a:p>
        </p:txBody>
      </p:sp>
    </p:spTree>
    <p:extLst>
      <p:ext uri="{BB962C8B-B14F-4D97-AF65-F5344CB8AC3E}">
        <p14:creationId xmlns:p14="http://schemas.microsoft.com/office/powerpoint/2010/main" val="3089061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7A026AF-D743-4800-99F6-780D8D26988A}" type="datetimeFigureOut">
              <a:rPr lang="en-IN" smtClean="0"/>
              <a:t>29-12-2023</a:t>
            </a:fld>
            <a:endParaRPr lang="en-IN"/>
          </a:p>
        </p:txBody>
      </p:sp>
      <p:sp>
        <p:nvSpPr>
          <p:cNvPr id="5" name="Footer Placeholder 4"/>
          <p:cNvSpPr>
            <a:spLocks noGrp="1"/>
          </p:cNvSpPr>
          <p:nvPr>
            <p:ph type="ftr" sz="quarter" idx="11"/>
          </p:nvPr>
        </p:nvSpPr>
        <p:spPr/>
        <p:txBody>
          <a:bodyPr/>
          <a:lstStyle/>
          <a:p>
            <a:endParaRPr lang="en-IN"/>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467AC10-8F6C-4CD9-A8E2-C17FC5B1FEB8}" type="slidenum">
              <a:rPr lang="en-IN" smtClean="0"/>
              <a:t>‹#›</a:t>
            </a:fld>
            <a:endParaRPr lang="en-IN"/>
          </a:p>
        </p:txBody>
      </p:sp>
    </p:spTree>
    <p:extLst>
      <p:ext uri="{BB962C8B-B14F-4D97-AF65-F5344CB8AC3E}">
        <p14:creationId xmlns:p14="http://schemas.microsoft.com/office/powerpoint/2010/main" val="772344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7A026AF-D743-4800-99F6-780D8D26988A}" type="datetimeFigureOut">
              <a:rPr lang="en-IN" smtClean="0"/>
              <a:t>29-12-2023</a:t>
            </a:fld>
            <a:endParaRPr lang="en-IN"/>
          </a:p>
        </p:txBody>
      </p:sp>
      <p:sp>
        <p:nvSpPr>
          <p:cNvPr id="5" name="Footer Placeholder 4"/>
          <p:cNvSpPr>
            <a:spLocks noGrp="1"/>
          </p:cNvSpPr>
          <p:nvPr>
            <p:ph type="ftr" sz="quarter" idx="11"/>
          </p:nvPr>
        </p:nvSpPr>
        <p:spPr/>
        <p:txBody>
          <a:bodyPr/>
          <a:lstStyle/>
          <a:p>
            <a:endParaRPr lang="en-IN"/>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467AC10-8F6C-4CD9-A8E2-C17FC5B1FEB8}" type="slidenum">
              <a:rPr lang="en-IN" smtClean="0"/>
              <a:t>‹#›</a:t>
            </a:fld>
            <a:endParaRPr lang="en-IN"/>
          </a:p>
        </p:txBody>
      </p:sp>
    </p:spTree>
    <p:extLst>
      <p:ext uri="{BB962C8B-B14F-4D97-AF65-F5344CB8AC3E}">
        <p14:creationId xmlns:p14="http://schemas.microsoft.com/office/powerpoint/2010/main" val="24705137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A026AF-D743-4800-99F6-780D8D26988A}" type="datetimeFigureOut">
              <a:rPr lang="en-IN" smtClean="0"/>
              <a:t>29-12-2023</a:t>
            </a:fld>
            <a:endParaRPr lang="en-IN"/>
          </a:p>
        </p:txBody>
      </p:sp>
      <p:sp>
        <p:nvSpPr>
          <p:cNvPr id="5" name="Footer Placeholder 4"/>
          <p:cNvSpPr>
            <a:spLocks noGrp="1"/>
          </p:cNvSpPr>
          <p:nvPr>
            <p:ph type="ftr" sz="quarter" idx="11"/>
          </p:nvPr>
        </p:nvSpPr>
        <p:spPr/>
        <p:txBody>
          <a:bodyPr/>
          <a:lstStyle/>
          <a:p>
            <a:endParaRPr lang="en-IN"/>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467AC10-8F6C-4CD9-A8E2-C17FC5B1FEB8}" type="slidenum">
              <a:rPr lang="en-IN" smtClean="0"/>
              <a:t>‹#›</a:t>
            </a:fld>
            <a:endParaRPr lang="en-IN"/>
          </a:p>
        </p:txBody>
      </p:sp>
    </p:spTree>
    <p:extLst>
      <p:ext uri="{BB962C8B-B14F-4D97-AF65-F5344CB8AC3E}">
        <p14:creationId xmlns:p14="http://schemas.microsoft.com/office/powerpoint/2010/main" val="38808082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7A026AF-D743-4800-99F6-780D8D26988A}" type="datetimeFigureOut">
              <a:rPr lang="en-IN" smtClean="0"/>
              <a:t>29-12-2023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467AC10-8F6C-4CD9-A8E2-C17FC5B1FEB8}" type="slidenum">
              <a:rPr lang="en-IN" smtClean="0"/>
              <a:t>‹#›</a:t>
            </a:fld>
            <a:endParaRPr lang="en-IN"/>
          </a:p>
        </p:txBody>
      </p:sp>
    </p:spTree>
    <p:extLst>
      <p:ext uri="{BB962C8B-B14F-4D97-AF65-F5344CB8AC3E}">
        <p14:creationId xmlns:p14="http://schemas.microsoft.com/office/powerpoint/2010/main" val="26636042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7A026AF-D743-4800-99F6-780D8D26988A}" type="datetimeFigureOut">
              <a:rPr lang="en-IN" smtClean="0"/>
              <a:t>29-12-2023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467AC10-8F6C-4CD9-A8E2-C17FC5B1FEB8}" type="slidenum">
              <a:rPr lang="en-IN" smtClean="0"/>
              <a:t>‹#›</a:t>
            </a:fld>
            <a:endParaRPr lang="en-IN"/>
          </a:p>
        </p:txBody>
      </p:sp>
    </p:spTree>
    <p:extLst>
      <p:ext uri="{BB962C8B-B14F-4D97-AF65-F5344CB8AC3E}">
        <p14:creationId xmlns:p14="http://schemas.microsoft.com/office/powerpoint/2010/main" val="6733547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A026AF-D743-4800-99F6-780D8D26988A}" type="datetimeFigureOut">
              <a:rPr lang="en-IN" smtClean="0"/>
              <a:t>29-12-2023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67AC10-8F6C-4CD9-A8E2-C17FC5B1FEB8}" type="slidenum">
              <a:rPr lang="en-IN" smtClean="0"/>
              <a:t>‹#›</a:t>
            </a:fld>
            <a:endParaRPr lang="en-IN"/>
          </a:p>
        </p:txBody>
      </p:sp>
    </p:spTree>
    <p:extLst>
      <p:ext uri="{BB962C8B-B14F-4D97-AF65-F5344CB8AC3E}">
        <p14:creationId xmlns:p14="http://schemas.microsoft.com/office/powerpoint/2010/main" val="17731256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A026AF-D743-4800-99F6-780D8D26988A}" type="datetimeFigureOut">
              <a:rPr lang="en-IN" smtClean="0"/>
              <a:t>29-12-2023</a:t>
            </a:fld>
            <a:endParaRPr lang="en-IN"/>
          </a:p>
        </p:txBody>
      </p:sp>
      <p:sp>
        <p:nvSpPr>
          <p:cNvPr id="5" name="Footer Placeholder 4"/>
          <p:cNvSpPr>
            <a:spLocks noGrp="1"/>
          </p:cNvSpPr>
          <p:nvPr>
            <p:ph type="ftr" sz="quarter" idx="11"/>
          </p:nvPr>
        </p:nvSpPr>
        <p:spPr/>
        <p:txBody>
          <a:bodyPr/>
          <a:lstStyle/>
          <a:p>
            <a:endParaRPr lang="en-IN"/>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467AC10-8F6C-4CD9-A8E2-C17FC5B1FEB8}" type="slidenum">
              <a:rPr lang="en-IN" smtClean="0"/>
              <a:t>‹#›</a:t>
            </a:fld>
            <a:endParaRPr lang="en-IN"/>
          </a:p>
        </p:txBody>
      </p:sp>
    </p:spTree>
    <p:extLst>
      <p:ext uri="{BB962C8B-B14F-4D97-AF65-F5344CB8AC3E}">
        <p14:creationId xmlns:p14="http://schemas.microsoft.com/office/powerpoint/2010/main" val="40174002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A026AF-D743-4800-99F6-780D8D26988A}" type="datetimeFigureOut">
              <a:rPr lang="en-IN" smtClean="0"/>
              <a:t>29-12-2023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67AC10-8F6C-4CD9-A8E2-C17FC5B1FEB8}" type="slidenum">
              <a:rPr lang="en-IN" smtClean="0"/>
              <a:t>‹#›</a:t>
            </a:fld>
            <a:endParaRPr lang="en-IN"/>
          </a:p>
        </p:txBody>
      </p:sp>
    </p:spTree>
    <p:extLst>
      <p:ext uri="{BB962C8B-B14F-4D97-AF65-F5344CB8AC3E}">
        <p14:creationId xmlns:p14="http://schemas.microsoft.com/office/powerpoint/2010/main" val="1678973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A026AF-D743-4800-99F6-780D8D26988A}" type="datetimeFigureOut">
              <a:rPr lang="en-IN" smtClean="0"/>
              <a:t>29-12-2023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67AC10-8F6C-4CD9-A8E2-C17FC5B1FEB8}" type="slidenum">
              <a:rPr lang="en-IN" smtClean="0"/>
              <a:t>‹#›</a:t>
            </a:fld>
            <a:endParaRPr lang="en-IN"/>
          </a:p>
        </p:txBody>
      </p:sp>
    </p:spTree>
    <p:extLst>
      <p:ext uri="{BB962C8B-B14F-4D97-AF65-F5344CB8AC3E}">
        <p14:creationId xmlns:p14="http://schemas.microsoft.com/office/powerpoint/2010/main" val="3829754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A026AF-D743-4800-99F6-780D8D26988A}" type="datetimeFigureOut">
              <a:rPr lang="en-IN" smtClean="0"/>
              <a:t>29-12-2023</a:t>
            </a:fld>
            <a:endParaRPr lang="en-IN"/>
          </a:p>
        </p:txBody>
      </p:sp>
      <p:sp>
        <p:nvSpPr>
          <p:cNvPr id="5" name="Footer Placeholder 4"/>
          <p:cNvSpPr>
            <a:spLocks noGrp="1"/>
          </p:cNvSpPr>
          <p:nvPr>
            <p:ph type="ftr" sz="quarter" idx="11"/>
          </p:nvPr>
        </p:nvSpPr>
        <p:spPr/>
        <p:txBody>
          <a:bodyPr/>
          <a:lstStyle/>
          <a:p>
            <a:endParaRPr lang="en-IN"/>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467AC10-8F6C-4CD9-A8E2-C17FC5B1FEB8}" type="slidenum">
              <a:rPr lang="en-IN" smtClean="0"/>
              <a:t>‹#›</a:t>
            </a:fld>
            <a:endParaRPr lang="en-IN"/>
          </a:p>
        </p:txBody>
      </p:sp>
    </p:spTree>
    <p:extLst>
      <p:ext uri="{BB962C8B-B14F-4D97-AF65-F5344CB8AC3E}">
        <p14:creationId xmlns:p14="http://schemas.microsoft.com/office/powerpoint/2010/main" val="1164245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A026AF-D743-4800-99F6-780D8D26988A}" type="datetimeFigureOut">
              <a:rPr lang="en-IN" smtClean="0"/>
              <a:t>29-12-2023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467AC10-8F6C-4CD9-A8E2-C17FC5B1FEB8}" type="slidenum">
              <a:rPr lang="en-IN" smtClean="0"/>
              <a:t>‹#›</a:t>
            </a:fld>
            <a:endParaRPr lang="en-IN"/>
          </a:p>
        </p:txBody>
      </p:sp>
    </p:spTree>
    <p:extLst>
      <p:ext uri="{BB962C8B-B14F-4D97-AF65-F5344CB8AC3E}">
        <p14:creationId xmlns:p14="http://schemas.microsoft.com/office/powerpoint/2010/main" val="1014073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A026AF-D743-4800-99F6-780D8D26988A}" type="datetimeFigureOut">
              <a:rPr lang="en-IN" smtClean="0"/>
              <a:t>29-12-2023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467AC10-8F6C-4CD9-A8E2-C17FC5B1FEB8}" type="slidenum">
              <a:rPr lang="en-IN" smtClean="0"/>
              <a:t>‹#›</a:t>
            </a:fld>
            <a:endParaRPr lang="en-IN"/>
          </a:p>
        </p:txBody>
      </p:sp>
    </p:spTree>
    <p:extLst>
      <p:ext uri="{BB962C8B-B14F-4D97-AF65-F5344CB8AC3E}">
        <p14:creationId xmlns:p14="http://schemas.microsoft.com/office/powerpoint/2010/main" val="3262284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A026AF-D743-4800-99F6-780D8D26988A}" type="datetimeFigureOut">
              <a:rPr lang="en-IN" smtClean="0"/>
              <a:t>29-12-2023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467AC10-8F6C-4CD9-A8E2-C17FC5B1FEB8}" type="slidenum">
              <a:rPr lang="en-IN" smtClean="0"/>
              <a:t>‹#›</a:t>
            </a:fld>
            <a:endParaRPr lang="en-IN"/>
          </a:p>
        </p:txBody>
      </p:sp>
    </p:spTree>
    <p:extLst>
      <p:ext uri="{BB962C8B-B14F-4D97-AF65-F5344CB8AC3E}">
        <p14:creationId xmlns:p14="http://schemas.microsoft.com/office/powerpoint/2010/main" val="1277861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A026AF-D743-4800-99F6-780D8D26988A}" type="datetimeFigureOut">
              <a:rPr lang="en-IN" smtClean="0"/>
              <a:t>29-12-2023</a:t>
            </a:fld>
            <a:endParaRPr lang="en-IN"/>
          </a:p>
        </p:txBody>
      </p:sp>
      <p:sp>
        <p:nvSpPr>
          <p:cNvPr id="3" name="Footer Placeholder 2"/>
          <p:cNvSpPr>
            <a:spLocks noGrp="1"/>
          </p:cNvSpPr>
          <p:nvPr>
            <p:ph type="ftr" sz="quarter" idx="11"/>
          </p:nvPr>
        </p:nvSpPr>
        <p:spPr/>
        <p:txBody>
          <a:bodyPr/>
          <a:lstStyle/>
          <a:p>
            <a:endParaRPr lang="en-IN"/>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467AC10-8F6C-4CD9-A8E2-C17FC5B1FEB8}" type="slidenum">
              <a:rPr lang="en-IN" smtClean="0"/>
              <a:t>‹#›</a:t>
            </a:fld>
            <a:endParaRPr lang="en-IN"/>
          </a:p>
        </p:txBody>
      </p:sp>
    </p:spTree>
    <p:extLst>
      <p:ext uri="{BB962C8B-B14F-4D97-AF65-F5344CB8AC3E}">
        <p14:creationId xmlns:p14="http://schemas.microsoft.com/office/powerpoint/2010/main" val="2231670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A026AF-D743-4800-99F6-780D8D26988A}" type="datetimeFigureOut">
              <a:rPr lang="en-IN" smtClean="0"/>
              <a:t>29-12-2023</a:t>
            </a:fld>
            <a:endParaRPr lang="en-IN"/>
          </a:p>
        </p:txBody>
      </p:sp>
      <p:sp>
        <p:nvSpPr>
          <p:cNvPr id="6" name="Footer Placeholder 5"/>
          <p:cNvSpPr>
            <a:spLocks noGrp="1"/>
          </p:cNvSpPr>
          <p:nvPr>
            <p:ph type="ftr" sz="quarter" idx="11"/>
          </p:nvPr>
        </p:nvSpPr>
        <p:spPr/>
        <p:txBody>
          <a:bodyPr/>
          <a:lstStyle/>
          <a:p>
            <a:endParaRPr lang="en-IN"/>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467AC10-8F6C-4CD9-A8E2-C17FC5B1FEB8}" type="slidenum">
              <a:rPr lang="en-IN" smtClean="0"/>
              <a:t>‹#›</a:t>
            </a:fld>
            <a:endParaRPr lang="en-IN"/>
          </a:p>
        </p:txBody>
      </p:sp>
    </p:spTree>
    <p:extLst>
      <p:ext uri="{BB962C8B-B14F-4D97-AF65-F5344CB8AC3E}">
        <p14:creationId xmlns:p14="http://schemas.microsoft.com/office/powerpoint/2010/main" val="1190268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A026AF-D743-4800-99F6-780D8D26988A}" type="datetimeFigureOut">
              <a:rPr lang="en-IN" smtClean="0"/>
              <a:t>29-12-2023</a:t>
            </a:fld>
            <a:endParaRPr lang="en-IN"/>
          </a:p>
        </p:txBody>
      </p:sp>
      <p:sp>
        <p:nvSpPr>
          <p:cNvPr id="6" name="Footer Placeholder 5"/>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467AC10-8F6C-4CD9-A8E2-C17FC5B1FEB8}" type="slidenum">
              <a:rPr lang="en-IN" smtClean="0"/>
              <a:t>‹#›</a:t>
            </a:fld>
            <a:endParaRPr lang="en-IN"/>
          </a:p>
        </p:txBody>
      </p:sp>
    </p:spTree>
    <p:extLst>
      <p:ext uri="{BB962C8B-B14F-4D97-AF65-F5344CB8AC3E}">
        <p14:creationId xmlns:p14="http://schemas.microsoft.com/office/powerpoint/2010/main" val="4018407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20">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07A026AF-D743-4800-99F6-780D8D26988A}" type="datetimeFigureOut">
              <a:rPr lang="en-IN" smtClean="0"/>
              <a:t>29-12-2023</a:t>
            </a:fld>
            <a:endParaRPr lang="en-IN"/>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IN"/>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F467AC10-8F6C-4CD9-A8E2-C17FC5B1FEB8}" type="slidenum">
              <a:rPr lang="en-IN" smtClean="0"/>
              <a:t>‹#›</a:t>
            </a:fld>
            <a:endParaRPr lang="en-IN"/>
          </a:p>
        </p:txBody>
      </p:sp>
    </p:spTree>
    <p:extLst>
      <p:ext uri="{BB962C8B-B14F-4D97-AF65-F5344CB8AC3E}">
        <p14:creationId xmlns:p14="http://schemas.microsoft.com/office/powerpoint/2010/main" val="3405705981"/>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 id="2147483789" r:id="rId13"/>
    <p:sldLayoutId id="2147483790" r:id="rId14"/>
    <p:sldLayoutId id="2147483791" r:id="rId15"/>
    <p:sldLayoutId id="2147483792" r:id="rId16"/>
    <p:sldLayoutId id="2147483793" r:id="rId17"/>
    <p:sldLayoutId id="2147483794" r:id="rId18"/>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s://www.questionpro.com/blog/what-is-a-target-audience/" TargetMode="Externa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12B6A4F-828F-5C59-1EB8-A3B17DE13AC0}"/>
              </a:ext>
            </a:extLst>
          </p:cNvPr>
          <p:cNvSpPr>
            <a:spLocks noGrp="1"/>
          </p:cNvSpPr>
          <p:nvPr>
            <p:ph type="ctrTitle"/>
          </p:nvPr>
        </p:nvSpPr>
        <p:spPr>
          <a:xfrm>
            <a:off x="1" y="-575035"/>
            <a:ext cx="12000322" cy="2894029"/>
          </a:xfrm>
        </p:spPr>
        <p:txBody>
          <a:bodyPr>
            <a:normAutofit/>
          </a:bodyPr>
          <a:lstStyle/>
          <a:p>
            <a:r>
              <a:rPr lang="en-US" sz="2000" dirty="0"/>
              <a:t>                                             </a:t>
            </a:r>
            <a:r>
              <a:rPr lang="en-US" sz="2000" dirty="0">
                <a:solidFill>
                  <a:srgbClr val="0070C0"/>
                </a:solidFill>
                <a:latin typeface="Algerian" panose="04020705040A02060702" pitchFamily="82" charset="0"/>
              </a:rPr>
              <a:t>Project on entrepreneurship</a:t>
            </a:r>
            <a:br>
              <a:rPr lang="en-US" dirty="0"/>
            </a:br>
            <a:r>
              <a:rPr lang="en-US" dirty="0"/>
              <a:t>         </a:t>
            </a:r>
            <a:r>
              <a:rPr lang="en-US" sz="3600" dirty="0">
                <a:latin typeface="Arial Black" panose="020B0A04020102020204" pitchFamily="34" charset="0"/>
              </a:rPr>
              <a:t>DEVELOPMENT OF LASSI PLANT</a:t>
            </a:r>
            <a:br>
              <a:rPr lang="en-US" sz="1200" dirty="0"/>
            </a:br>
            <a:r>
              <a:rPr lang="en-US" sz="1200" dirty="0"/>
              <a:t>                                                                                                                  </a:t>
            </a:r>
            <a:br>
              <a:rPr lang="en-US" sz="5400" dirty="0"/>
            </a:br>
            <a:r>
              <a:rPr lang="en-US" sz="5400" dirty="0"/>
              <a:t>       </a:t>
            </a:r>
            <a:r>
              <a:rPr lang="en-US" sz="2400" dirty="0" err="1"/>
              <a:t>Henria</a:t>
            </a:r>
            <a:r>
              <a:rPr lang="en-US" sz="2400" dirty="0"/>
              <a:t> : </a:t>
            </a:r>
            <a:r>
              <a:rPr lang="en-US" sz="2400" dirty="0" err="1"/>
              <a:t>Purba</a:t>
            </a:r>
            <a:r>
              <a:rPr lang="en-US" sz="2400" dirty="0"/>
              <a:t> Medinipur: west Bengal: pin-</a:t>
            </a:r>
            <a:r>
              <a:rPr lang="en-IN" sz="2400" dirty="0">
                <a:solidFill>
                  <a:srgbClr val="202124"/>
                </a:solidFill>
                <a:latin typeface="arial" panose="020B0604020202020204" pitchFamily="34" charset="0"/>
              </a:rPr>
              <a:t>721430</a:t>
            </a:r>
            <a:endParaRPr lang="en-IN" sz="2400" dirty="0"/>
          </a:p>
        </p:txBody>
      </p:sp>
      <p:sp>
        <p:nvSpPr>
          <p:cNvPr id="5" name="Content Placeholder 2">
            <a:extLst>
              <a:ext uri="{FF2B5EF4-FFF2-40B4-BE49-F238E27FC236}">
                <a16:creationId xmlns:a16="http://schemas.microsoft.com/office/drawing/2014/main" id="{2CD8E8C4-DD94-8DBC-9D39-E51B3EEB4EA9}"/>
              </a:ext>
            </a:extLst>
          </p:cNvPr>
          <p:cNvSpPr>
            <a:spLocks noGrp="1"/>
          </p:cNvSpPr>
          <p:nvPr>
            <p:ph type="subTitle" idx="1"/>
          </p:nvPr>
        </p:nvSpPr>
        <p:spPr>
          <a:xfrm>
            <a:off x="6366237" y="4031093"/>
            <a:ext cx="5431438" cy="2335491"/>
          </a:xfrm>
        </p:spPr>
        <p:txBody>
          <a:bodyPr>
            <a:normAutofit/>
          </a:bodyPr>
          <a:lstStyle/>
          <a:p>
            <a:pPr marL="0" indent="0" algn="ctr">
              <a:buNone/>
            </a:pPr>
            <a:r>
              <a:rPr lang="en-IN" dirty="0">
                <a:solidFill>
                  <a:schemeClr val="bg1"/>
                </a:solidFill>
                <a:latin typeface="Times New Roman" panose="02020603050405020304" pitchFamily="18" charset="0"/>
                <a:cs typeface="Times New Roman" panose="02020603050405020304" pitchFamily="18" charset="0"/>
              </a:rPr>
              <a:t>GUIDED BY: </a:t>
            </a:r>
          </a:p>
          <a:p>
            <a:pPr marL="0" indent="0" algn="ctr">
              <a:buNone/>
            </a:pPr>
            <a:r>
              <a:rPr lang="en-IN" dirty="0">
                <a:solidFill>
                  <a:schemeClr val="bg1"/>
                </a:solidFill>
                <a:latin typeface="Times New Roman" panose="02020603050405020304" pitchFamily="18" charset="0"/>
                <a:cs typeface="Times New Roman" panose="02020603050405020304" pitchFamily="18" charset="0"/>
              </a:rPr>
              <a:t>DR.APURBA GIRI (Assistant Professor and HOD)</a:t>
            </a:r>
          </a:p>
          <a:p>
            <a:pPr marL="0" indent="0" algn="ctr">
              <a:buNone/>
            </a:pPr>
            <a:r>
              <a:rPr lang="en-IN" dirty="0">
                <a:solidFill>
                  <a:schemeClr val="bg1"/>
                </a:solidFill>
                <a:latin typeface="Times New Roman" panose="02020603050405020304" pitchFamily="18" charset="0"/>
                <a:cs typeface="Times New Roman" panose="02020603050405020304" pitchFamily="18" charset="0"/>
              </a:rPr>
              <a:t>AYAN MANDAL  (Assistant Professor)</a:t>
            </a:r>
          </a:p>
          <a:p>
            <a:pPr marL="0" indent="0" algn="ctr">
              <a:buNone/>
            </a:pPr>
            <a:r>
              <a:rPr lang="en-IN" dirty="0">
                <a:solidFill>
                  <a:schemeClr val="bg1"/>
                </a:solidFill>
                <a:latin typeface="Times New Roman" panose="02020603050405020304" pitchFamily="18" charset="0"/>
                <a:cs typeface="Times New Roman" panose="02020603050405020304" pitchFamily="18" charset="0"/>
              </a:rPr>
              <a:t> Dept .of Nutrition</a:t>
            </a:r>
          </a:p>
          <a:p>
            <a:pPr marL="0" indent="0" algn="ctr">
              <a:buNone/>
            </a:pPr>
            <a:r>
              <a:rPr lang="en-IN" dirty="0">
                <a:solidFill>
                  <a:schemeClr val="bg1"/>
                </a:solidFill>
                <a:latin typeface="Times New Roman" panose="02020603050405020304" pitchFamily="18" charset="0"/>
                <a:cs typeface="Times New Roman" panose="02020603050405020304" pitchFamily="18" charset="0"/>
              </a:rPr>
              <a:t>        </a:t>
            </a:r>
            <a:r>
              <a:rPr lang="en-IN" dirty="0" err="1">
                <a:solidFill>
                  <a:schemeClr val="bg1"/>
                </a:solidFill>
                <a:latin typeface="Times New Roman" panose="02020603050405020304" pitchFamily="18" charset="0"/>
                <a:cs typeface="Times New Roman" panose="02020603050405020304" pitchFamily="18" charset="0"/>
              </a:rPr>
              <a:t>Mugberia</a:t>
            </a:r>
            <a:r>
              <a:rPr lang="en-IN" dirty="0">
                <a:solidFill>
                  <a:schemeClr val="bg1"/>
                </a:solidFill>
                <a:latin typeface="Times New Roman" panose="02020603050405020304" pitchFamily="18" charset="0"/>
                <a:cs typeface="Times New Roman" panose="02020603050405020304" pitchFamily="18" charset="0"/>
              </a:rPr>
              <a:t> Gangadhar Mahavidyalaya</a:t>
            </a:r>
          </a:p>
          <a:p>
            <a:pPr marL="0" indent="0">
              <a:buNone/>
            </a:pPr>
            <a:endParaRPr lang="en-IN" dirty="0"/>
          </a:p>
        </p:txBody>
      </p:sp>
      <p:sp>
        <p:nvSpPr>
          <p:cNvPr id="6" name="Content Placeholder 3">
            <a:extLst>
              <a:ext uri="{FF2B5EF4-FFF2-40B4-BE49-F238E27FC236}">
                <a16:creationId xmlns:a16="http://schemas.microsoft.com/office/drawing/2014/main" id="{0C1DA572-02C1-8CCB-DF1B-12210BACFE53}"/>
              </a:ext>
            </a:extLst>
          </p:cNvPr>
          <p:cNvSpPr txBox="1">
            <a:spLocks/>
          </p:cNvSpPr>
          <p:nvPr/>
        </p:nvSpPr>
        <p:spPr>
          <a:xfrm>
            <a:off x="377072" y="3994608"/>
            <a:ext cx="5448693" cy="2408463"/>
          </a:xfrm>
          <a:prstGeom prst="rect">
            <a:avLst/>
          </a:prstGeom>
        </p:spPr>
        <p:txBody>
          <a:bodyPr>
            <a:normAutofit fontScale="92500"/>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pPr marL="0" indent="0" algn="ctr">
              <a:buFont typeface="Arial" panose="020B0604020202020204" pitchFamily="34" charset="0"/>
              <a:buNone/>
            </a:pPr>
            <a:r>
              <a:rPr lang="en-IN" dirty="0">
                <a:solidFill>
                  <a:schemeClr val="bg1"/>
                </a:solidFill>
                <a:latin typeface="Times New Roman" panose="02020603050405020304" pitchFamily="18" charset="0"/>
                <a:cs typeface="Times New Roman" panose="02020603050405020304" pitchFamily="18" charset="0"/>
              </a:rPr>
              <a:t>PROJECTED BY:</a:t>
            </a:r>
          </a:p>
          <a:p>
            <a:pPr marL="0" indent="0" algn="ctr">
              <a:buFont typeface="Arial" panose="020B0604020202020204" pitchFamily="34" charset="0"/>
              <a:buNone/>
            </a:pPr>
            <a:r>
              <a:rPr lang="en-IN" dirty="0">
                <a:solidFill>
                  <a:schemeClr val="bg1"/>
                </a:solidFill>
                <a:latin typeface="Times New Roman" panose="02020603050405020304" pitchFamily="18" charset="0"/>
                <a:cs typeface="Times New Roman" panose="02020603050405020304" pitchFamily="18" charset="0"/>
              </a:rPr>
              <a:t>Rakhi </a:t>
            </a:r>
            <a:r>
              <a:rPr lang="en-IN" dirty="0" err="1">
                <a:solidFill>
                  <a:schemeClr val="bg1"/>
                </a:solidFill>
                <a:latin typeface="Times New Roman" panose="02020603050405020304" pitchFamily="18" charset="0"/>
                <a:cs typeface="Times New Roman" panose="02020603050405020304" pitchFamily="18" charset="0"/>
              </a:rPr>
              <a:t>jana</a:t>
            </a:r>
            <a:endParaRPr lang="en-IN" dirty="0">
              <a:solidFill>
                <a:schemeClr val="bg1"/>
              </a:solidFill>
              <a:latin typeface="Times New Roman" panose="02020603050405020304" pitchFamily="18" charset="0"/>
              <a:cs typeface="Times New Roman" panose="02020603050405020304" pitchFamily="18" charset="0"/>
            </a:endParaRPr>
          </a:p>
          <a:p>
            <a:pPr marL="0" indent="0" algn="ctr">
              <a:buFont typeface="Arial" panose="020B0604020202020204" pitchFamily="34" charset="0"/>
              <a:buNone/>
            </a:pPr>
            <a:r>
              <a:rPr lang="en-IN" dirty="0">
                <a:solidFill>
                  <a:schemeClr val="bg1"/>
                </a:solidFill>
                <a:latin typeface="Times New Roman" panose="02020603050405020304" pitchFamily="18" charset="0"/>
                <a:cs typeface="Times New Roman" panose="02020603050405020304" pitchFamily="18" charset="0"/>
              </a:rPr>
              <a:t>B. </a:t>
            </a:r>
            <a:r>
              <a:rPr lang="en-IN" dirty="0" err="1">
                <a:solidFill>
                  <a:schemeClr val="bg1"/>
                </a:solidFill>
                <a:latin typeface="Times New Roman" panose="02020603050405020304" pitchFamily="18" charset="0"/>
                <a:cs typeface="Times New Roman" panose="02020603050405020304" pitchFamily="18" charset="0"/>
              </a:rPr>
              <a:t>Voc</a:t>
            </a:r>
            <a:r>
              <a:rPr lang="en-IN" dirty="0">
                <a:solidFill>
                  <a:schemeClr val="bg1"/>
                </a:solidFill>
                <a:latin typeface="Times New Roman" panose="02020603050405020304" pitchFamily="18" charset="0"/>
                <a:cs typeface="Times New Roman" panose="02020603050405020304" pitchFamily="18" charset="0"/>
              </a:rPr>
              <a:t> (Food Processing, 6</a:t>
            </a:r>
            <a:r>
              <a:rPr lang="en-IN" baseline="30000" dirty="0">
                <a:solidFill>
                  <a:schemeClr val="bg1"/>
                </a:solidFill>
                <a:latin typeface="Times New Roman" panose="02020603050405020304" pitchFamily="18" charset="0"/>
                <a:cs typeface="Times New Roman" panose="02020603050405020304" pitchFamily="18" charset="0"/>
              </a:rPr>
              <a:t>th</a:t>
            </a:r>
            <a:r>
              <a:rPr lang="en-IN" dirty="0">
                <a:solidFill>
                  <a:schemeClr val="bg1"/>
                </a:solidFill>
                <a:latin typeface="Times New Roman" panose="02020603050405020304" pitchFamily="18" charset="0"/>
                <a:cs typeface="Times New Roman" panose="02020603050405020304" pitchFamily="18" charset="0"/>
              </a:rPr>
              <a:t> </a:t>
            </a:r>
            <a:r>
              <a:rPr lang="en-IN" dirty="0" err="1">
                <a:solidFill>
                  <a:schemeClr val="bg1"/>
                </a:solidFill>
                <a:latin typeface="Times New Roman" panose="02020603050405020304" pitchFamily="18" charset="0"/>
                <a:cs typeface="Times New Roman" panose="02020603050405020304" pitchFamily="18" charset="0"/>
              </a:rPr>
              <a:t>sem</a:t>
            </a:r>
            <a:r>
              <a:rPr lang="en-IN" dirty="0">
                <a:solidFill>
                  <a:schemeClr val="bg1"/>
                </a:solidFill>
                <a:latin typeface="Times New Roman" panose="02020603050405020304" pitchFamily="18" charset="0"/>
                <a:cs typeface="Times New Roman" panose="02020603050405020304" pitchFamily="18" charset="0"/>
              </a:rPr>
              <a:t>)</a:t>
            </a:r>
          </a:p>
          <a:p>
            <a:pPr marL="0" indent="0" algn="ctr">
              <a:buFont typeface="Arial" panose="020B0604020202020204" pitchFamily="34" charset="0"/>
              <a:buNone/>
            </a:pPr>
            <a:r>
              <a:rPr lang="en-IN" dirty="0">
                <a:solidFill>
                  <a:schemeClr val="bg1"/>
                </a:solidFill>
                <a:latin typeface="Times New Roman" panose="02020603050405020304" pitchFamily="18" charset="0"/>
                <a:cs typeface="Times New Roman" panose="02020603050405020304" pitchFamily="18" charset="0"/>
              </a:rPr>
              <a:t>Dept .of Nutrition</a:t>
            </a:r>
          </a:p>
          <a:p>
            <a:pPr marL="0" indent="0" algn="ctr">
              <a:buFont typeface="Arial" panose="020B0604020202020204" pitchFamily="34" charset="0"/>
              <a:buNone/>
            </a:pPr>
            <a:r>
              <a:rPr lang="en-IN" dirty="0" err="1">
                <a:solidFill>
                  <a:schemeClr val="bg1"/>
                </a:solidFill>
                <a:latin typeface="Times New Roman" panose="02020603050405020304" pitchFamily="18" charset="0"/>
                <a:cs typeface="Times New Roman" panose="02020603050405020304" pitchFamily="18" charset="0"/>
              </a:rPr>
              <a:t>Mugberia</a:t>
            </a:r>
            <a:r>
              <a:rPr lang="en-IN" dirty="0">
                <a:solidFill>
                  <a:schemeClr val="bg1"/>
                </a:solidFill>
                <a:latin typeface="Times New Roman" panose="02020603050405020304" pitchFamily="18" charset="0"/>
                <a:cs typeface="Times New Roman" panose="02020603050405020304" pitchFamily="18" charset="0"/>
              </a:rPr>
              <a:t> Gangadhar Mahavidyalaya</a:t>
            </a:r>
          </a:p>
          <a:p>
            <a:endParaRPr lang="en-IN" dirty="0"/>
          </a:p>
        </p:txBody>
      </p:sp>
      <p:pic>
        <p:nvPicPr>
          <p:cNvPr id="8" name="Picture 7">
            <a:extLst>
              <a:ext uri="{FF2B5EF4-FFF2-40B4-BE49-F238E27FC236}">
                <a16:creationId xmlns:a16="http://schemas.microsoft.com/office/drawing/2014/main" id="{9FF84B7E-34D2-2CF4-6A69-9B0686B475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0372" y="2326064"/>
            <a:ext cx="2857500" cy="1600200"/>
          </a:xfrm>
          <a:prstGeom prst="rect">
            <a:avLst/>
          </a:prstGeom>
        </p:spPr>
      </p:pic>
    </p:spTree>
    <p:extLst>
      <p:ext uri="{BB962C8B-B14F-4D97-AF65-F5344CB8AC3E}">
        <p14:creationId xmlns:p14="http://schemas.microsoft.com/office/powerpoint/2010/main" val="4269254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0B01E3A-6EB1-4C5F-6491-BC2EBCC86BA4}"/>
              </a:ext>
            </a:extLst>
          </p:cNvPr>
          <p:cNvSpPr>
            <a:spLocks noGrp="1"/>
          </p:cNvSpPr>
          <p:nvPr>
            <p:ph type="title"/>
          </p:nvPr>
        </p:nvSpPr>
        <p:spPr>
          <a:xfrm>
            <a:off x="659875" y="424207"/>
            <a:ext cx="3321377" cy="904237"/>
          </a:xfrm>
        </p:spPr>
        <p:txBody>
          <a:bodyPr>
            <a:normAutofit/>
          </a:bodyPr>
          <a:lstStyle/>
          <a:p>
            <a:r>
              <a:rPr lang="en-IN" sz="3100" dirty="0">
                <a:solidFill>
                  <a:srgbClr val="FFFF00"/>
                </a:solidFill>
                <a:latin typeface="Arial Black" panose="020B0A04020102020204" pitchFamily="34" charset="0"/>
              </a:rPr>
              <a:t>EQUIPMENT:</a:t>
            </a:r>
            <a:r>
              <a:rPr lang="en-IN" dirty="0">
                <a:solidFill>
                  <a:srgbClr val="FFFF00"/>
                </a:solidFill>
              </a:rPr>
              <a:t> </a:t>
            </a:r>
          </a:p>
        </p:txBody>
      </p:sp>
      <p:sp>
        <p:nvSpPr>
          <p:cNvPr id="5" name="Subtitle 2">
            <a:extLst>
              <a:ext uri="{FF2B5EF4-FFF2-40B4-BE49-F238E27FC236}">
                <a16:creationId xmlns:a16="http://schemas.microsoft.com/office/drawing/2014/main" id="{51911C7F-AE99-FB27-2606-1BD1599A6641}"/>
              </a:ext>
            </a:extLst>
          </p:cNvPr>
          <p:cNvSpPr>
            <a:spLocks noGrp="1"/>
          </p:cNvSpPr>
          <p:nvPr>
            <p:ph sz="quarter" idx="13"/>
          </p:nvPr>
        </p:nvSpPr>
        <p:spPr>
          <a:xfrm>
            <a:off x="1085654" y="2460395"/>
            <a:ext cx="6947555" cy="4176075"/>
          </a:xfrm>
        </p:spPr>
        <p:txBody>
          <a:bodyPr>
            <a:normAutofit fontScale="92500" lnSpcReduction="20000"/>
          </a:bodyPr>
          <a:lstStyle/>
          <a:p>
            <a:pPr marL="457200" indent="-457200">
              <a:buFont typeface="Wingdings" panose="05000000000000000000" pitchFamily="2" charset="2"/>
              <a:buChar char="v"/>
            </a:pPr>
            <a:r>
              <a:rPr lang="en-IN" sz="2600" dirty="0">
                <a:solidFill>
                  <a:srgbClr val="002060"/>
                </a:solidFill>
                <a:latin typeface="Times New Roman" panose="02020603050405020304" pitchFamily="18" charset="0"/>
                <a:cs typeface="Times New Roman" panose="02020603050405020304" pitchFamily="18" charset="0"/>
              </a:rPr>
              <a:t>Milk storage tank</a:t>
            </a:r>
          </a:p>
          <a:p>
            <a:pPr marL="457200" indent="-457200">
              <a:buFont typeface="Wingdings" panose="05000000000000000000" pitchFamily="2" charset="2"/>
              <a:buChar char="v"/>
            </a:pPr>
            <a:r>
              <a:rPr lang="en-IN" sz="2600" dirty="0">
                <a:solidFill>
                  <a:srgbClr val="002060"/>
                </a:solidFill>
                <a:latin typeface="Times New Roman" panose="02020603050405020304" pitchFamily="18" charset="0"/>
                <a:cs typeface="Times New Roman" panose="02020603050405020304" pitchFamily="18" charset="0"/>
              </a:rPr>
              <a:t>Motor</a:t>
            </a:r>
          </a:p>
          <a:p>
            <a:pPr marL="457200" indent="-457200">
              <a:buFont typeface="Wingdings" panose="05000000000000000000" pitchFamily="2" charset="2"/>
              <a:buChar char="v"/>
            </a:pPr>
            <a:r>
              <a:rPr lang="en-IN" sz="2600" dirty="0">
                <a:solidFill>
                  <a:srgbClr val="002060"/>
                </a:solidFill>
                <a:latin typeface="Times New Roman" panose="02020603050405020304" pitchFamily="18" charset="0"/>
                <a:cs typeface="Times New Roman" panose="02020603050405020304" pitchFamily="18" charset="0"/>
              </a:rPr>
              <a:t>Packaging machine</a:t>
            </a:r>
          </a:p>
          <a:p>
            <a:pPr marL="457200" indent="-457200">
              <a:buFont typeface="Wingdings" panose="05000000000000000000" pitchFamily="2" charset="2"/>
              <a:buChar char="v"/>
            </a:pPr>
            <a:r>
              <a:rPr lang="en-IN" sz="2600" dirty="0">
                <a:solidFill>
                  <a:srgbClr val="002060"/>
                </a:solidFill>
                <a:latin typeface="Times New Roman" panose="02020603050405020304" pitchFamily="18" charset="0"/>
                <a:cs typeface="Times New Roman" panose="02020603050405020304" pitchFamily="18" charset="0"/>
              </a:rPr>
              <a:t>Gerber centrifuge </a:t>
            </a:r>
          </a:p>
          <a:p>
            <a:pPr marL="457200" indent="-457200">
              <a:buFont typeface="Wingdings" panose="05000000000000000000" pitchFamily="2" charset="2"/>
              <a:buChar char="v"/>
            </a:pPr>
            <a:r>
              <a:rPr lang="en-IN" sz="2600" dirty="0">
                <a:solidFill>
                  <a:srgbClr val="002060"/>
                </a:solidFill>
                <a:latin typeface="Times New Roman" panose="02020603050405020304" pitchFamily="18" charset="0"/>
                <a:cs typeface="Times New Roman" panose="02020603050405020304" pitchFamily="18" charset="0"/>
              </a:rPr>
              <a:t>Lactometer</a:t>
            </a:r>
          </a:p>
          <a:p>
            <a:pPr marL="457200" indent="-457200">
              <a:buFont typeface="Wingdings" panose="05000000000000000000" pitchFamily="2" charset="2"/>
              <a:buChar char="v"/>
            </a:pPr>
            <a:r>
              <a:rPr lang="en-IN" sz="2600" dirty="0">
                <a:solidFill>
                  <a:srgbClr val="002060"/>
                </a:solidFill>
                <a:latin typeface="Times New Roman" panose="02020603050405020304" pitchFamily="18" charset="0"/>
                <a:cs typeface="Times New Roman" panose="02020603050405020304" pitchFamily="18" charset="0"/>
              </a:rPr>
              <a:t>Thermometer</a:t>
            </a:r>
          </a:p>
          <a:p>
            <a:pPr marL="457200" indent="-457200">
              <a:buFont typeface="Wingdings" panose="05000000000000000000" pitchFamily="2" charset="2"/>
              <a:buChar char="v"/>
            </a:pPr>
            <a:r>
              <a:rPr lang="en-IN" sz="2600" i="0" dirty="0">
                <a:solidFill>
                  <a:srgbClr val="002060"/>
                </a:solidFill>
                <a:effectLst/>
                <a:latin typeface="Times New Roman" panose="02020603050405020304" pitchFamily="18" charset="0"/>
                <a:cs typeface="Times New Roman" panose="02020603050405020304" pitchFamily="18" charset="0"/>
              </a:rPr>
              <a:t>Refrigerator</a:t>
            </a:r>
          </a:p>
          <a:p>
            <a:pPr marL="457200" indent="-457200">
              <a:buFont typeface="Wingdings" panose="05000000000000000000" pitchFamily="2" charset="2"/>
              <a:buChar char="v"/>
            </a:pPr>
            <a:r>
              <a:rPr lang="en-IN" sz="2600" dirty="0">
                <a:solidFill>
                  <a:srgbClr val="002060"/>
                </a:solidFill>
                <a:latin typeface="Times New Roman" panose="02020603050405020304" pitchFamily="18" charset="0"/>
                <a:cs typeface="Times New Roman" panose="02020603050405020304" pitchFamily="18" charset="0"/>
              </a:rPr>
              <a:t>Weight machine</a:t>
            </a:r>
          </a:p>
          <a:p>
            <a:pPr marL="457200" indent="-457200">
              <a:buFont typeface="Wingdings" panose="05000000000000000000" pitchFamily="2" charset="2"/>
              <a:buChar char="v"/>
            </a:pPr>
            <a:r>
              <a:rPr lang="en-IN" sz="2600" b="0" i="0" dirty="0">
                <a:solidFill>
                  <a:srgbClr val="002060"/>
                </a:solidFill>
                <a:effectLst/>
                <a:latin typeface="Times New Roman" panose="02020603050405020304" pitchFamily="18" charset="0"/>
                <a:cs typeface="Times New Roman" panose="02020603050405020304" pitchFamily="18" charset="0"/>
              </a:rPr>
              <a:t>Water bath</a:t>
            </a:r>
          </a:p>
          <a:p>
            <a:pPr marL="457200" indent="-457200">
              <a:buFont typeface="Wingdings" panose="05000000000000000000" pitchFamily="2" charset="2"/>
              <a:buChar char="v"/>
            </a:pPr>
            <a:r>
              <a:rPr lang="en-IN" sz="2600" dirty="0">
                <a:solidFill>
                  <a:srgbClr val="002060"/>
                </a:solidFill>
                <a:latin typeface="Times New Roman" panose="02020603050405020304" pitchFamily="18" charset="0"/>
                <a:cs typeface="Times New Roman" panose="02020603050405020304" pitchFamily="18" charset="0"/>
              </a:rPr>
              <a:t>Hot air oven</a:t>
            </a:r>
            <a:endParaRPr lang="en-IN" sz="2600" b="0" i="0" dirty="0">
              <a:solidFill>
                <a:srgbClr val="002060"/>
              </a:solidFill>
              <a:effectLst/>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v"/>
            </a:pPr>
            <a:endParaRPr lang="en-IN" dirty="0"/>
          </a:p>
          <a:p>
            <a:pPr marL="285750" indent="-285750">
              <a:buFont typeface="Arial" panose="020B0604020202020204" pitchFamily="34" charset="0"/>
              <a:buChar char="•"/>
            </a:pPr>
            <a:endParaRPr lang="en-IN" dirty="0"/>
          </a:p>
        </p:txBody>
      </p:sp>
      <p:pic>
        <p:nvPicPr>
          <p:cNvPr id="3" name="Picture 2">
            <a:extLst>
              <a:ext uri="{FF2B5EF4-FFF2-40B4-BE49-F238E27FC236}">
                <a16:creationId xmlns:a16="http://schemas.microsoft.com/office/drawing/2014/main" id="{ACF1B3AF-3FDD-014D-32DE-6A5CD7CA43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3533" y="3289955"/>
            <a:ext cx="3714161" cy="2153827"/>
          </a:xfrm>
          <a:prstGeom prst="rect">
            <a:avLst/>
          </a:prstGeom>
        </p:spPr>
      </p:pic>
    </p:spTree>
    <p:extLst>
      <p:ext uri="{BB962C8B-B14F-4D97-AF65-F5344CB8AC3E}">
        <p14:creationId xmlns:p14="http://schemas.microsoft.com/office/powerpoint/2010/main" val="3605668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4F05ED4-CF7D-B039-F465-A13859D3D450}"/>
              </a:ext>
            </a:extLst>
          </p:cNvPr>
          <p:cNvSpPr>
            <a:spLocks noGrp="1"/>
          </p:cNvSpPr>
          <p:nvPr>
            <p:ph type="title"/>
          </p:nvPr>
        </p:nvSpPr>
        <p:spPr>
          <a:xfrm>
            <a:off x="754143" y="237978"/>
            <a:ext cx="3481633" cy="828823"/>
          </a:xfrm>
        </p:spPr>
        <p:txBody>
          <a:bodyPr>
            <a:normAutofit/>
          </a:bodyPr>
          <a:lstStyle/>
          <a:p>
            <a:r>
              <a:rPr lang="en-IN" sz="2800" dirty="0">
                <a:solidFill>
                  <a:srgbClr val="FFFF00"/>
                </a:solidFill>
                <a:latin typeface="Arial Black" panose="020B0A04020102020204" pitchFamily="34" charset="0"/>
              </a:rPr>
              <a:t>FLOW CHART:</a:t>
            </a:r>
          </a:p>
        </p:txBody>
      </p:sp>
      <p:sp>
        <p:nvSpPr>
          <p:cNvPr id="3" name="Content Placeholder 2">
            <a:extLst>
              <a:ext uri="{FF2B5EF4-FFF2-40B4-BE49-F238E27FC236}">
                <a16:creationId xmlns:a16="http://schemas.microsoft.com/office/drawing/2014/main" id="{3DF1B33E-0B9C-0BE1-30A1-9380C74B3060}"/>
              </a:ext>
            </a:extLst>
          </p:cNvPr>
          <p:cNvSpPr>
            <a:spLocks noGrp="1"/>
          </p:cNvSpPr>
          <p:nvPr>
            <p:ph sz="quarter" idx="13"/>
          </p:nvPr>
        </p:nvSpPr>
        <p:spPr/>
        <p:txBody>
          <a:bodyPr/>
          <a:lstStyle/>
          <a:p>
            <a:pPr marL="0" indent="0">
              <a:buNone/>
            </a:pPr>
            <a:r>
              <a:rPr lang="en-US" dirty="0"/>
              <a:t>.</a:t>
            </a:r>
          </a:p>
          <a:p>
            <a:pPr marL="0" indent="0">
              <a:buNone/>
            </a:pPr>
            <a:endParaRPr lang="en-IN" dirty="0"/>
          </a:p>
        </p:txBody>
      </p:sp>
      <p:sp>
        <p:nvSpPr>
          <p:cNvPr id="5" name="Rectangle: Rounded Corners 4">
            <a:extLst>
              <a:ext uri="{FF2B5EF4-FFF2-40B4-BE49-F238E27FC236}">
                <a16:creationId xmlns:a16="http://schemas.microsoft.com/office/drawing/2014/main" id="{61AA0057-6C61-09F6-BFE1-580C103DEDA4}"/>
              </a:ext>
            </a:extLst>
          </p:cNvPr>
          <p:cNvSpPr/>
          <p:nvPr/>
        </p:nvSpPr>
        <p:spPr>
          <a:xfrm>
            <a:off x="674801" y="1148902"/>
            <a:ext cx="4402318" cy="65044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Milk</a:t>
            </a:r>
            <a:endParaRPr lang="en-IN" dirty="0"/>
          </a:p>
        </p:txBody>
      </p:sp>
      <p:sp>
        <p:nvSpPr>
          <p:cNvPr id="6" name="Rectangle: Rounded Corners 5">
            <a:extLst>
              <a:ext uri="{FF2B5EF4-FFF2-40B4-BE49-F238E27FC236}">
                <a16:creationId xmlns:a16="http://schemas.microsoft.com/office/drawing/2014/main" id="{A9240C32-661B-8237-6D5C-DD6BADAE7FAA}"/>
              </a:ext>
            </a:extLst>
          </p:cNvPr>
          <p:cNvSpPr/>
          <p:nvPr/>
        </p:nvSpPr>
        <p:spPr>
          <a:xfrm>
            <a:off x="754143" y="2252735"/>
            <a:ext cx="4402318" cy="65044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Freeze dried culture1.5%</a:t>
            </a:r>
            <a:endParaRPr lang="en-IN" dirty="0"/>
          </a:p>
        </p:txBody>
      </p:sp>
      <p:sp>
        <p:nvSpPr>
          <p:cNvPr id="7" name="Rectangle: Rounded Corners 6">
            <a:extLst>
              <a:ext uri="{FF2B5EF4-FFF2-40B4-BE49-F238E27FC236}">
                <a16:creationId xmlns:a16="http://schemas.microsoft.com/office/drawing/2014/main" id="{156F7A0E-711B-83A7-3C5A-D09D299543D1}"/>
              </a:ext>
            </a:extLst>
          </p:cNvPr>
          <p:cNvSpPr/>
          <p:nvPr/>
        </p:nvSpPr>
        <p:spPr>
          <a:xfrm>
            <a:off x="754143" y="3326223"/>
            <a:ext cx="4402318" cy="65044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Incubation 6hrs</a:t>
            </a:r>
            <a:endParaRPr lang="en-IN" dirty="0"/>
          </a:p>
        </p:txBody>
      </p:sp>
      <p:sp>
        <p:nvSpPr>
          <p:cNvPr id="8" name="Rectangle: Rounded Corners 7">
            <a:extLst>
              <a:ext uri="{FF2B5EF4-FFF2-40B4-BE49-F238E27FC236}">
                <a16:creationId xmlns:a16="http://schemas.microsoft.com/office/drawing/2014/main" id="{942417F2-FE69-7948-D2A7-EE9D4E4BAD76}"/>
              </a:ext>
            </a:extLst>
          </p:cNvPr>
          <p:cNvSpPr/>
          <p:nvPr/>
        </p:nvSpPr>
        <p:spPr>
          <a:xfrm>
            <a:off x="754143" y="4501089"/>
            <a:ext cx="4402318" cy="65044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Curd(FAT-3.0/SNF-12.5)%</a:t>
            </a:r>
            <a:endParaRPr lang="en-IN" dirty="0"/>
          </a:p>
        </p:txBody>
      </p:sp>
      <p:sp>
        <p:nvSpPr>
          <p:cNvPr id="9" name="Rectangle: Rounded Corners 8">
            <a:extLst>
              <a:ext uri="{FF2B5EF4-FFF2-40B4-BE49-F238E27FC236}">
                <a16:creationId xmlns:a16="http://schemas.microsoft.com/office/drawing/2014/main" id="{D855400A-3DC6-3024-B7F3-EE2FC03279AA}"/>
              </a:ext>
            </a:extLst>
          </p:cNvPr>
          <p:cNvSpPr/>
          <p:nvPr/>
        </p:nvSpPr>
        <p:spPr>
          <a:xfrm>
            <a:off x="754143" y="5581900"/>
            <a:ext cx="4402318" cy="65044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45% water, 12% sugar</a:t>
            </a:r>
            <a:endParaRPr lang="en-IN" dirty="0"/>
          </a:p>
        </p:txBody>
      </p:sp>
      <p:sp>
        <p:nvSpPr>
          <p:cNvPr id="10" name="Rectangle: Rounded Corners 9">
            <a:extLst>
              <a:ext uri="{FF2B5EF4-FFF2-40B4-BE49-F238E27FC236}">
                <a16:creationId xmlns:a16="http://schemas.microsoft.com/office/drawing/2014/main" id="{7EF4924F-229A-1361-D1A5-113FC4E40D12}"/>
              </a:ext>
            </a:extLst>
          </p:cNvPr>
          <p:cNvSpPr/>
          <p:nvPr/>
        </p:nvSpPr>
        <p:spPr>
          <a:xfrm>
            <a:off x="6473071" y="5588281"/>
            <a:ext cx="4402318" cy="65044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Preheating(</a:t>
            </a:r>
            <a:r>
              <a:rPr lang="en-US" sz="1800" dirty="0">
                <a:effectLst/>
                <a:latin typeface="Calibri" panose="020F0502020204030204" pitchFamily="34" charset="0"/>
                <a:ea typeface="Calibri" panose="020F0502020204030204" pitchFamily="34" charset="0"/>
                <a:cs typeface="Arial" panose="020B0604020202020204" pitchFamily="34" charset="0"/>
              </a:rPr>
              <a:t>65</a:t>
            </a:r>
            <a:r>
              <a:rPr lang="en-US" sz="1800" baseline="30000" dirty="0">
                <a:effectLst/>
                <a:latin typeface="Calibri" panose="020F0502020204030204" pitchFamily="34" charset="0"/>
                <a:ea typeface="Calibri" panose="020F0502020204030204" pitchFamily="34" charset="0"/>
                <a:cs typeface="Arial" panose="020B0604020202020204" pitchFamily="34" charset="0"/>
              </a:rPr>
              <a:t>0</a:t>
            </a:r>
            <a:r>
              <a:rPr lang="en-US" sz="1800" dirty="0">
                <a:effectLst/>
                <a:latin typeface="Calibri" panose="020F0502020204030204" pitchFamily="34" charset="0"/>
                <a:ea typeface="Calibri" panose="020F0502020204030204" pitchFamily="34" charset="0"/>
                <a:cs typeface="Arial" panose="020B0604020202020204" pitchFamily="34" charset="0"/>
              </a:rPr>
              <a:t>c</a:t>
            </a:r>
            <a:r>
              <a:rPr lang="en-US" dirty="0"/>
              <a:t>)</a:t>
            </a:r>
            <a:endParaRPr lang="en-IN" dirty="0"/>
          </a:p>
        </p:txBody>
      </p:sp>
      <p:sp>
        <p:nvSpPr>
          <p:cNvPr id="11" name="Rectangle: Rounded Corners 10">
            <a:extLst>
              <a:ext uri="{FF2B5EF4-FFF2-40B4-BE49-F238E27FC236}">
                <a16:creationId xmlns:a16="http://schemas.microsoft.com/office/drawing/2014/main" id="{9A28E29F-0B28-8FBC-5287-97E4C2A7709E}"/>
              </a:ext>
            </a:extLst>
          </p:cNvPr>
          <p:cNvSpPr/>
          <p:nvPr/>
        </p:nvSpPr>
        <p:spPr>
          <a:xfrm>
            <a:off x="6473071" y="4476728"/>
            <a:ext cx="4402318" cy="65044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Cooling(</a:t>
            </a:r>
            <a:r>
              <a:rPr lang="en-US" sz="1800" dirty="0">
                <a:effectLst/>
                <a:latin typeface="Calibri" panose="020F0502020204030204" pitchFamily="34" charset="0"/>
                <a:ea typeface="Calibri" panose="020F0502020204030204" pitchFamily="34" charset="0"/>
                <a:cs typeface="Arial" panose="020B0604020202020204" pitchFamily="34" charset="0"/>
              </a:rPr>
              <a:t>7-8</a:t>
            </a:r>
            <a:r>
              <a:rPr lang="en-US" sz="1800" baseline="30000" dirty="0">
                <a:effectLst/>
                <a:latin typeface="Calibri" panose="020F0502020204030204" pitchFamily="34" charset="0"/>
                <a:ea typeface="Calibri" panose="020F0502020204030204" pitchFamily="34" charset="0"/>
                <a:cs typeface="Arial" panose="020B0604020202020204" pitchFamily="34" charset="0"/>
              </a:rPr>
              <a:t>0</a:t>
            </a:r>
            <a:r>
              <a:rPr lang="en-US" sz="1800" dirty="0">
                <a:effectLst/>
                <a:latin typeface="Calibri" panose="020F0502020204030204" pitchFamily="34" charset="0"/>
                <a:ea typeface="Calibri" panose="020F0502020204030204" pitchFamily="34" charset="0"/>
                <a:cs typeface="Arial" panose="020B0604020202020204" pitchFamily="34" charset="0"/>
              </a:rPr>
              <a:t>c</a:t>
            </a:r>
            <a:r>
              <a:rPr lang="en-US" dirty="0"/>
              <a:t>)</a:t>
            </a:r>
            <a:endParaRPr lang="en-IN" dirty="0"/>
          </a:p>
        </p:txBody>
      </p:sp>
      <p:sp>
        <p:nvSpPr>
          <p:cNvPr id="12" name="Rectangle: Rounded Corners 11">
            <a:extLst>
              <a:ext uri="{FF2B5EF4-FFF2-40B4-BE49-F238E27FC236}">
                <a16:creationId xmlns:a16="http://schemas.microsoft.com/office/drawing/2014/main" id="{7B9D94D4-3A4C-ECCA-1801-414A5709EDC8}"/>
              </a:ext>
            </a:extLst>
          </p:cNvPr>
          <p:cNvSpPr/>
          <p:nvPr/>
        </p:nvSpPr>
        <p:spPr>
          <a:xfrm>
            <a:off x="6473071" y="3308133"/>
            <a:ext cx="4402318" cy="65044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0.9% </a:t>
            </a:r>
            <a:r>
              <a:rPr lang="en-US" dirty="0" err="1"/>
              <a:t>Flavour</a:t>
            </a:r>
            <a:endParaRPr lang="en-IN" dirty="0"/>
          </a:p>
        </p:txBody>
      </p:sp>
      <p:sp>
        <p:nvSpPr>
          <p:cNvPr id="13" name="Rectangle: Rounded Corners 12">
            <a:extLst>
              <a:ext uri="{FF2B5EF4-FFF2-40B4-BE49-F238E27FC236}">
                <a16:creationId xmlns:a16="http://schemas.microsoft.com/office/drawing/2014/main" id="{139641D2-AAAC-2E85-DD89-F4895BACC5A5}"/>
              </a:ext>
            </a:extLst>
          </p:cNvPr>
          <p:cNvSpPr/>
          <p:nvPr/>
        </p:nvSpPr>
        <p:spPr>
          <a:xfrm>
            <a:off x="6473071" y="2252734"/>
            <a:ext cx="4402318" cy="65044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Lassi</a:t>
            </a:r>
            <a:endParaRPr lang="en-IN" dirty="0"/>
          </a:p>
        </p:txBody>
      </p:sp>
      <p:sp>
        <p:nvSpPr>
          <p:cNvPr id="14" name="Arrow: Down 13">
            <a:extLst>
              <a:ext uri="{FF2B5EF4-FFF2-40B4-BE49-F238E27FC236}">
                <a16:creationId xmlns:a16="http://schemas.microsoft.com/office/drawing/2014/main" id="{1C249492-5F16-4E98-5C6C-6C69BF184A95}"/>
              </a:ext>
            </a:extLst>
          </p:cNvPr>
          <p:cNvSpPr/>
          <p:nvPr/>
        </p:nvSpPr>
        <p:spPr>
          <a:xfrm>
            <a:off x="2494959" y="1890715"/>
            <a:ext cx="273378" cy="3289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Arrow: Down 14">
            <a:extLst>
              <a:ext uri="{FF2B5EF4-FFF2-40B4-BE49-F238E27FC236}">
                <a16:creationId xmlns:a16="http://schemas.microsoft.com/office/drawing/2014/main" id="{42CC125F-2C44-9D7D-9C8F-B044CE987C6F}"/>
              </a:ext>
            </a:extLst>
          </p:cNvPr>
          <p:cNvSpPr/>
          <p:nvPr/>
        </p:nvSpPr>
        <p:spPr>
          <a:xfrm>
            <a:off x="2494959" y="5217595"/>
            <a:ext cx="273378" cy="3289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Arrow: Down 15">
            <a:extLst>
              <a:ext uri="{FF2B5EF4-FFF2-40B4-BE49-F238E27FC236}">
                <a16:creationId xmlns:a16="http://schemas.microsoft.com/office/drawing/2014/main" id="{7BD1B2A5-CAC9-D5E6-6942-8BCDE1B46851}"/>
              </a:ext>
            </a:extLst>
          </p:cNvPr>
          <p:cNvSpPr/>
          <p:nvPr/>
        </p:nvSpPr>
        <p:spPr>
          <a:xfrm>
            <a:off x="2494959" y="2979142"/>
            <a:ext cx="273378" cy="3289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Arrow: Down 16">
            <a:extLst>
              <a:ext uri="{FF2B5EF4-FFF2-40B4-BE49-F238E27FC236}">
                <a16:creationId xmlns:a16="http://schemas.microsoft.com/office/drawing/2014/main" id="{EB86E826-62E0-D0EB-8608-B4FB1E57FB08}"/>
              </a:ext>
            </a:extLst>
          </p:cNvPr>
          <p:cNvSpPr/>
          <p:nvPr/>
        </p:nvSpPr>
        <p:spPr>
          <a:xfrm>
            <a:off x="2494959" y="4057741"/>
            <a:ext cx="273378" cy="3289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8" name="Arrow: Up 17">
            <a:extLst>
              <a:ext uri="{FF2B5EF4-FFF2-40B4-BE49-F238E27FC236}">
                <a16:creationId xmlns:a16="http://schemas.microsoft.com/office/drawing/2014/main" id="{79E3ED69-ED91-1441-04F7-8FABCCCED165}"/>
              </a:ext>
            </a:extLst>
          </p:cNvPr>
          <p:cNvSpPr/>
          <p:nvPr/>
        </p:nvSpPr>
        <p:spPr>
          <a:xfrm>
            <a:off x="8267307" y="2952515"/>
            <a:ext cx="273378" cy="32899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9" name="Arrow: Up 18">
            <a:extLst>
              <a:ext uri="{FF2B5EF4-FFF2-40B4-BE49-F238E27FC236}">
                <a16:creationId xmlns:a16="http://schemas.microsoft.com/office/drawing/2014/main" id="{E113E7DA-9705-CA89-0D61-C8D771716287}"/>
              </a:ext>
            </a:extLst>
          </p:cNvPr>
          <p:cNvSpPr/>
          <p:nvPr/>
        </p:nvSpPr>
        <p:spPr>
          <a:xfrm>
            <a:off x="8267307" y="4079145"/>
            <a:ext cx="273378" cy="34054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0" name="Arrow: Up 19">
            <a:extLst>
              <a:ext uri="{FF2B5EF4-FFF2-40B4-BE49-F238E27FC236}">
                <a16:creationId xmlns:a16="http://schemas.microsoft.com/office/drawing/2014/main" id="{F51AB4FD-24CC-CCA6-0BF3-5997B65CF079}"/>
              </a:ext>
            </a:extLst>
          </p:cNvPr>
          <p:cNvSpPr/>
          <p:nvPr/>
        </p:nvSpPr>
        <p:spPr>
          <a:xfrm>
            <a:off x="8267307" y="5217594"/>
            <a:ext cx="273378" cy="32899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1" name="Arrow: Right 20">
            <a:extLst>
              <a:ext uri="{FF2B5EF4-FFF2-40B4-BE49-F238E27FC236}">
                <a16:creationId xmlns:a16="http://schemas.microsoft.com/office/drawing/2014/main" id="{92E4640D-D5E3-95A8-B839-66265A4B3832}"/>
              </a:ext>
            </a:extLst>
          </p:cNvPr>
          <p:cNvSpPr/>
          <p:nvPr/>
        </p:nvSpPr>
        <p:spPr>
          <a:xfrm>
            <a:off x="5473833" y="5861321"/>
            <a:ext cx="465054" cy="2566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571838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870837E-BD8B-9E00-DCD1-F936A2198142}"/>
              </a:ext>
            </a:extLst>
          </p:cNvPr>
          <p:cNvSpPr>
            <a:spLocks noGrp="1"/>
          </p:cNvSpPr>
          <p:nvPr>
            <p:ph type="title"/>
          </p:nvPr>
        </p:nvSpPr>
        <p:spPr>
          <a:xfrm>
            <a:off x="1008667" y="791850"/>
            <a:ext cx="4528008" cy="791116"/>
          </a:xfrm>
        </p:spPr>
        <p:txBody>
          <a:bodyPr>
            <a:normAutofit/>
          </a:bodyPr>
          <a:lstStyle/>
          <a:p>
            <a:r>
              <a:rPr lang="en-IN" sz="2800" dirty="0">
                <a:solidFill>
                  <a:srgbClr val="FFFF00"/>
                </a:solidFill>
                <a:latin typeface="Arial Black" panose="020B0A04020102020204" pitchFamily="34" charset="0"/>
              </a:rPr>
              <a:t>LAB TEST:</a:t>
            </a:r>
          </a:p>
        </p:txBody>
      </p:sp>
      <p:sp>
        <p:nvSpPr>
          <p:cNvPr id="5" name="Subtitle 2">
            <a:extLst>
              <a:ext uri="{FF2B5EF4-FFF2-40B4-BE49-F238E27FC236}">
                <a16:creationId xmlns:a16="http://schemas.microsoft.com/office/drawing/2014/main" id="{D39A0AAE-4C07-4766-1192-216F09086C1C}"/>
              </a:ext>
            </a:extLst>
          </p:cNvPr>
          <p:cNvSpPr>
            <a:spLocks noGrp="1"/>
          </p:cNvSpPr>
          <p:nvPr>
            <p:ph sz="quarter" idx="13"/>
          </p:nvPr>
        </p:nvSpPr>
        <p:spPr/>
        <p:txBody>
          <a:bodyPr>
            <a:normAutofit/>
          </a:bodyPr>
          <a:lstStyle/>
          <a:p>
            <a:pPr marL="342900" indent="-342900">
              <a:buFont typeface="Wingdings" panose="05000000000000000000" pitchFamily="2" charset="2"/>
              <a:buChar char="v"/>
            </a:pPr>
            <a:r>
              <a:rPr lang="en-US" sz="2400" dirty="0">
                <a:solidFill>
                  <a:srgbClr val="002060"/>
                </a:solidFill>
                <a:latin typeface="Times New Roman" panose="02020603050405020304" pitchFamily="18" charset="0"/>
                <a:cs typeface="Times New Roman" panose="02020603050405020304" pitchFamily="18" charset="0"/>
              </a:rPr>
              <a:t>FAT TEST</a:t>
            </a:r>
          </a:p>
          <a:p>
            <a:pPr marL="342900" indent="-342900">
              <a:buFont typeface="Wingdings" panose="05000000000000000000" pitchFamily="2" charset="2"/>
              <a:buChar char="v"/>
            </a:pPr>
            <a:r>
              <a:rPr lang="en-US" sz="2400" dirty="0">
                <a:solidFill>
                  <a:srgbClr val="002060"/>
                </a:solidFill>
                <a:latin typeface="Times New Roman" panose="02020603050405020304" pitchFamily="18" charset="0"/>
                <a:cs typeface="Times New Roman" panose="02020603050405020304" pitchFamily="18" charset="0"/>
              </a:rPr>
              <a:t>CLR TEST</a:t>
            </a:r>
          </a:p>
          <a:p>
            <a:pPr marL="342900" indent="-342900">
              <a:buFont typeface="Wingdings" panose="05000000000000000000" pitchFamily="2" charset="2"/>
              <a:buChar char="v"/>
            </a:pPr>
            <a:r>
              <a:rPr lang="en-US" sz="2400" dirty="0">
                <a:solidFill>
                  <a:srgbClr val="002060"/>
                </a:solidFill>
                <a:latin typeface="Times New Roman" panose="02020603050405020304" pitchFamily="18" charset="0"/>
                <a:cs typeface="Times New Roman" panose="02020603050405020304" pitchFamily="18" charset="0"/>
              </a:rPr>
              <a:t>SNF TEST</a:t>
            </a:r>
          </a:p>
          <a:p>
            <a:pPr marL="342900" indent="-342900">
              <a:buFont typeface="Wingdings" panose="05000000000000000000" pitchFamily="2" charset="2"/>
              <a:buChar char="v"/>
            </a:pPr>
            <a:r>
              <a:rPr lang="en-US" sz="2400" dirty="0">
                <a:solidFill>
                  <a:srgbClr val="002060"/>
                </a:solidFill>
                <a:latin typeface="Times New Roman" panose="02020603050405020304" pitchFamily="18" charset="0"/>
                <a:cs typeface="Times New Roman" panose="02020603050405020304" pitchFamily="18" charset="0"/>
              </a:rPr>
              <a:t>ACIDITY TEST</a:t>
            </a:r>
          </a:p>
          <a:p>
            <a:pPr marL="342900" indent="-342900">
              <a:buFont typeface="Wingdings" panose="05000000000000000000" pitchFamily="2" charset="2"/>
              <a:buChar char="v"/>
            </a:pPr>
            <a:r>
              <a:rPr lang="en-US" sz="2400" dirty="0">
                <a:solidFill>
                  <a:srgbClr val="002060"/>
                </a:solidFill>
                <a:latin typeface="Times New Roman" panose="02020603050405020304" pitchFamily="18" charset="0"/>
                <a:cs typeface="Times New Roman" panose="02020603050405020304" pitchFamily="18" charset="0"/>
              </a:rPr>
              <a:t>ALCOHOL  TEST</a:t>
            </a:r>
          </a:p>
          <a:p>
            <a:pPr marL="342900" indent="-342900">
              <a:buFont typeface="Wingdings" panose="05000000000000000000" pitchFamily="2" charset="2"/>
              <a:buChar char="v"/>
            </a:pPr>
            <a:r>
              <a:rPr lang="en-US" sz="2400" dirty="0">
                <a:solidFill>
                  <a:srgbClr val="002060"/>
                </a:solidFill>
                <a:latin typeface="Times New Roman" panose="02020603050405020304" pitchFamily="18" charset="0"/>
                <a:cs typeface="Times New Roman" panose="02020603050405020304" pitchFamily="18" charset="0"/>
              </a:rPr>
              <a:t>MBRT TEST</a:t>
            </a:r>
          </a:p>
          <a:p>
            <a:pPr marL="342900" indent="-342900">
              <a:buFont typeface="Wingdings" panose="05000000000000000000" pitchFamily="2" charset="2"/>
              <a:buChar char="v"/>
            </a:pPr>
            <a:r>
              <a:rPr lang="en-US" sz="2400" dirty="0">
                <a:solidFill>
                  <a:srgbClr val="002060"/>
                </a:solidFill>
                <a:latin typeface="Times New Roman" panose="02020603050405020304" pitchFamily="18" charset="0"/>
                <a:cs typeface="Times New Roman" panose="02020603050405020304" pitchFamily="18" charset="0"/>
              </a:rPr>
              <a:t>POUCH QUALITY  TEST</a:t>
            </a:r>
          </a:p>
          <a:p>
            <a:pPr marL="342900" indent="-342900">
              <a:buFont typeface="Wingdings" panose="05000000000000000000" pitchFamily="2" charset="2"/>
              <a:buChar char="v"/>
            </a:pPr>
            <a:endParaRPr lang="en-US"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IN" dirty="0"/>
          </a:p>
        </p:txBody>
      </p:sp>
      <p:pic>
        <p:nvPicPr>
          <p:cNvPr id="3" name="Picture 2">
            <a:extLst>
              <a:ext uri="{FF2B5EF4-FFF2-40B4-BE49-F238E27FC236}">
                <a16:creationId xmlns:a16="http://schemas.microsoft.com/office/drawing/2014/main" id="{E43F3311-4B2E-2989-6354-E1F2F26F27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6675" y="3207607"/>
            <a:ext cx="2619375" cy="1743075"/>
          </a:xfrm>
          <a:prstGeom prst="rect">
            <a:avLst/>
          </a:prstGeom>
        </p:spPr>
      </p:pic>
    </p:spTree>
    <p:extLst>
      <p:ext uri="{BB962C8B-B14F-4D97-AF65-F5344CB8AC3E}">
        <p14:creationId xmlns:p14="http://schemas.microsoft.com/office/powerpoint/2010/main" val="4113546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C513C27-B4B7-7428-EFD3-D9684A2B3343}"/>
              </a:ext>
            </a:extLst>
          </p:cNvPr>
          <p:cNvSpPr>
            <a:spLocks noGrp="1"/>
          </p:cNvSpPr>
          <p:nvPr>
            <p:ph type="ctrTitle"/>
          </p:nvPr>
        </p:nvSpPr>
        <p:spPr>
          <a:xfrm>
            <a:off x="546753" y="556182"/>
            <a:ext cx="4445541" cy="633167"/>
          </a:xfrm>
        </p:spPr>
        <p:txBody>
          <a:bodyPr>
            <a:normAutofit/>
          </a:bodyPr>
          <a:lstStyle/>
          <a:p>
            <a:r>
              <a:rPr lang="en-IN" sz="2800" dirty="0">
                <a:solidFill>
                  <a:srgbClr val="FFFF00"/>
                </a:solidFill>
                <a:latin typeface="Arial Black" panose="020B0A04020102020204" pitchFamily="34" charset="0"/>
              </a:rPr>
              <a:t>MARKET STRATEGY: </a:t>
            </a:r>
          </a:p>
        </p:txBody>
      </p:sp>
      <p:sp>
        <p:nvSpPr>
          <p:cNvPr id="5" name="Subtitle 2">
            <a:extLst>
              <a:ext uri="{FF2B5EF4-FFF2-40B4-BE49-F238E27FC236}">
                <a16:creationId xmlns:a16="http://schemas.microsoft.com/office/drawing/2014/main" id="{FA558119-645F-2346-573B-BB2E9435CB23}"/>
              </a:ext>
            </a:extLst>
          </p:cNvPr>
          <p:cNvSpPr>
            <a:spLocks noGrp="1"/>
          </p:cNvSpPr>
          <p:nvPr>
            <p:ph type="subTitle" idx="1"/>
          </p:nvPr>
        </p:nvSpPr>
        <p:spPr>
          <a:xfrm>
            <a:off x="1696826" y="2586766"/>
            <a:ext cx="6174556" cy="2306637"/>
          </a:xfrm>
        </p:spPr>
        <p:txBody>
          <a:bodyPr>
            <a:normAutofit lnSpcReduction="10000"/>
          </a:bodyPr>
          <a:lstStyle/>
          <a:p>
            <a:pPr marL="342900" indent="-342900">
              <a:buFont typeface="Wingdings" panose="05000000000000000000" pitchFamily="2" charset="2"/>
              <a:buChar char="v"/>
            </a:pPr>
            <a:r>
              <a:rPr lang="en-IN" sz="2400" dirty="0">
                <a:solidFill>
                  <a:srgbClr val="FFFF00"/>
                </a:solidFill>
                <a:latin typeface="Times New Roman" panose="02020603050405020304" pitchFamily="18" charset="0"/>
                <a:cs typeface="Times New Roman" panose="02020603050405020304" pitchFamily="18" charset="0"/>
              </a:rPr>
              <a:t>Publicity</a:t>
            </a:r>
          </a:p>
          <a:p>
            <a:pPr marL="342900" indent="-342900">
              <a:buFont typeface="Wingdings" panose="05000000000000000000" pitchFamily="2" charset="2"/>
              <a:buChar char="v"/>
            </a:pPr>
            <a:r>
              <a:rPr lang="en-IN" sz="2400" dirty="0">
                <a:solidFill>
                  <a:srgbClr val="FFFF00"/>
                </a:solidFill>
                <a:latin typeface="Times New Roman" panose="02020603050405020304" pitchFamily="18" charset="0"/>
                <a:cs typeface="Times New Roman" panose="02020603050405020304" pitchFamily="18" charset="0"/>
              </a:rPr>
              <a:t>Advertising</a:t>
            </a:r>
          </a:p>
          <a:p>
            <a:pPr marL="342900" indent="-342900">
              <a:buFont typeface="Wingdings" panose="05000000000000000000" pitchFamily="2" charset="2"/>
              <a:buChar char="v"/>
            </a:pPr>
            <a:r>
              <a:rPr lang="en-IN" sz="2400" dirty="0">
                <a:solidFill>
                  <a:srgbClr val="FFFF00"/>
                </a:solidFill>
                <a:latin typeface="Times New Roman" panose="02020603050405020304" pitchFamily="18" charset="0"/>
                <a:cs typeface="Times New Roman" panose="02020603050405020304" pitchFamily="18" charset="0"/>
              </a:rPr>
              <a:t>Sales promotion</a:t>
            </a:r>
          </a:p>
          <a:p>
            <a:pPr marL="342900" indent="-342900">
              <a:buFont typeface="Wingdings" panose="05000000000000000000" pitchFamily="2" charset="2"/>
              <a:buChar char="v"/>
            </a:pPr>
            <a:r>
              <a:rPr lang="en-IN" sz="2400" dirty="0">
                <a:solidFill>
                  <a:srgbClr val="FFFF00"/>
                </a:solidFill>
                <a:latin typeface="Times New Roman" panose="02020603050405020304" pitchFamily="18" charset="0"/>
                <a:cs typeface="Times New Roman" panose="02020603050405020304" pitchFamily="18" charset="0"/>
              </a:rPr>
              <a:t>Direct marketing</a:t>
            </a:r>
          </a:p>
          <a:p>
            <a:pPr marL="342900" indent="-342900">
              <a:buFont typeface="Wingdings" panose="05000000000000000000" pitchFamily="2" charset="2"/>
              <a:buChar char="v"/>
            </a:pPr>
            <a:r>
              <a:rPr lang="en-IN" sz="2400" dirty="0">
                <a:solidFill>
                  <a:srgbClr val="FFFF00"/>
                </a:solidFill>
                <a:latin typeface="Times New Roman" panose="02020603050405020304" pitchFamily="18" charset="0"/>
                <a:cs typeface="Times New Roman" panose="02020603050405020304" pitchFamily="18" charset="0"/>
              </a:rPr>
              <a:t>Special discount</a:t>
            </a:r>
          </a:p>
        </p:txBody>
      </p:sp>
      <p:pic>
        <p:nvPicPr>
          <p:cNvPr id="3" name="Picture 2">
            <a:extLst>
              <a:ext uri="{FF2B5EF4-FFF2-40B4-BE49-F238E27FC236}">
                <a16:creationId xmlns:a16="http://schemas.microsoft.com/office/drawing/2014/main" id="{1E4A40F1-7D79-D91A-4F23-C78E21A590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38040" y="2557462"/>
            <a:ext cx="2619375" cy="1743075"/>
          </a:xfrm>
          <a:prstGeom prst="rect">
            <a:avLst/>
          </a:prstGeom>
        </p:spPr>
      </p:pic>
    </p:spTree>
    <p:extLst>
      <p:ext uri="{BB962C8B-B14F-4D97-AF65-F5344CB8AC3E}">
        <p14:creationId xmlns:p14="http://schemas.microsoft.com/office/powerpoint/2010/main" val="3350586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4CFFF53-FCC2-7A14-FC3B-9BBFEB029C0C}"/>
              </a:ext>
            </a:extLst>
          </p:cNvPr>
          <p:cNvSpPr>
            <a:spLocks noGrp="1"/>
          </p:cNvSpPr>
          <p:nvPr>
            <p:ph type="title"/>
          </p:nvPr>
        </p:nvSpPr>
        <p:spPr>
          <a:xfrm>
            <a:off x="518474" y="351098"/>
            <a:ext cx="6045724" cy="941945"/>
          </a:xfrm>
        </p:spPr>
        <p:txBody>
          <a:bodyPr>
            <a:normAutofit/>
          </a:bodyPr>
          <a:lstStyle/>
          <a:p>
            <a:r>
              <a:rPr lang="en-IN" sz="2800" dirty="0">
                <a:solidFill>
                  <a:srgbClr val="FFFF00"/>
                </a:solidFill>
                <a:latin typeface="Arial Black" panose="020B0A04020102020204" pitchFamily="34" charset="0"/>
              </a:rPr>
              <a:t>TARGET COUSTOMER BEING:</a:t>
            </a:r>
          </a:p>
        </p:txBody>
      </p:sp>
      <p:sp>
        <p:nvSpPr>
          <p:cNvPr id="5" name="Subtitle 2">
            <a:extLst>
              <a:ext uri="{FF2B5EF4-FFF2-40B4-BE49-F238E27FC236}">
                <a16:creationId xmlns:a16="http://schemas.microsoft.com/office/drawing/2014/main" id="{A712EFA8-E8FA-17C9-42FA-087B280194D2}"/>
              </a:ext>
            </a:extLst>
          </p:cNvPr>
          <p:cNvSpPr>
            <a:spLocks noGrp="1"/>
          </p:cNvSpPr>
          <p:nvPr>
            <p:ph sz="quarter" idx="13"/>
          </p:nvPr>
        </p:nvSpPr>
        <p:spPr>
          <a:xfrm>
            <a:off x="914400" y="2300976"/>
            <a:ext cx="10363200" cy="3424237"/>
          </a:xfrm>
        </p:spPr>
        <p:txBody>
          <a:bodyPr>
            <a:normAutofit/>
          </a:bodyPr>
          <a:lstStyle/>
          <a:p>
            <a:pPr marL="342900" indent="-342900">
              <a:buFont typeface="Wingdings" panose="05000000000000000000" pitchFamily="2" charset="2"/>
              <a:buChar char="v"/>
            </a:pPr>
            <a:r>
              <a:rPr lang="en-IN" sz="2400" dirty="0">
                <a:solidFill>
                  <a:srgbClr val="002060"/>
                </a:solidFill>
                <a:latin typeface="Times New Roman" panose="02020603050405020304" pitchFamily="18" charset="0"/>
                <a:cs typeface="Times New Roman" panose="02020603050405020304" pitchFamily="18" charset="0"/>
              </a:rPr>
              <a:t>Sweets shops</a:t>
            </a:r>
          </a:p>
          <a:p>
            <a:pPr marL="342900" indent="-342900">
              <a:buFont typeface="Wingdings" panose="05000000000000000000" pitchFamily="2" charset="2"/>
              <a:buChar char="v"/>
            </a:pPr>
            <a:r>
              <a:rPr lang="en-IN" sz="2400" dirty="0">
                <a:solidFill>
                  <a:srgbClr val="002060"/>
                </a:solidFill>
                <a:latin typeface="Times New Roman" panose="02020603050405020304" pitchFamily="18" charset="0"/>
                <a:cs typeface="Times New Roman" panose="02020603050405020304" pitchFamily="18" charset="0"/>
              </a:rPr>
              <a:t>Hotels and restaurants</a:t>
            </a:r>
          </a:p>
          <a:p>
            <a:pPr marL="342900" indent="-342900">
              <a:buFont typeface="Wingdings" panose="05000000000000000000" pitchFamily="2" charset="2"/>
              <a:buChar char="v"/>
            </a:pPr>
            <a:r>
              <a:rPr lang="en-IN" sz="2400" dirty="0">
                <a:solidFill>
                  <a:srgbClr val="002060"/>
                </a:solidFill>
                <a:latin typeface="Times New Roman" panose="02020603050405020304" pitchFamily="18" charset="0"/>
                <a:cs typeface="Times New Roman" panose="02020603050405020304" pitchFamily="18" charset="0"/>
              </a:rPr>
              <a:t>Marriage and functions</a:t>
            </a:r>
          </a:p>
          <a:p>
            <a:pPr marL="342900" indent="-342900">
              <a:buFont typeface="Wingdings" panose="05000000000000000000" pitchFamily="2" charset="2"/>
              <a:buChar char="v"/>
            </a:pPr>
            <a:r>
              <a:rPr lang="en-IN" sz="2400" dirty="0">
                <a:solidFill>
                  <a:srgbClr val="002060"/>
                </a:solidFill>
                <a:latin typeface="Times New Roman" panose="02020603050405020304" pitchFamily="18" charset="0"/>
                <a:cs typeface="Times New Roman" panose="02020603050405020304" pitchFamily="18" charset="0"/>
              </a:rPr>
              <a:t>Wholesalers</a:t>
            </a:r>
          </a:p>
          <a:p>
            <a:pPr marL="0" indent="0">
              <a:buNone/>
            </a:pPr>
            <a:r>
              <a:rPr lang="en-IN" sz="2400" dirty="0">
                <a:solidFill>
                  <a:srgbClr val="002060"/>
                </a:solidFill>
                <a:latin typeface="Times New Roman" panose="02020603050405020304" pitchFamily="18" charset="0"/>
                <a:cs typeface="Times New Roman" panose="02020603050405020304" pitchFamily="18" charset="0"/>
              </a:rPr>
              <a:t> </a:t>
            </a:r>
          </a:p>
        </p:txBody>
      </p:sp>
      <p:pic>
        <p:nvPicPr>
          <p:cNvPr id="3" name="Picture 2">
            <a:extLst>
              <a:ext uri="{FF2B5EF4-FFF2-40B4-BE49-F238E27FC236}">
                <a16:creationId xmlns:a16="http://schemas.microsoft.com/office/drawing/2014/main" id="{171014C8-ADF1-2AAB-4A6C-A8513868A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260" y="3095379"/>
            <a:ext cx="4079008" cy="2287326"/>
          </a:xfrm>
          <a:prstGeom prst="rect">
            <a:avLst/>
          </a:prstGeom>
        </p:spPr>
      </p:pic>
    </p:spTree>
    <p:extLst>
      <p:ext uri="{BB962C8B-B14F-4D97-AF65-F5344CB8AC3E}">
        <p14:creationId xmlns:p14="http://schemas.microsoft.com/office/powerpoint/2010/main" val="3845656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60BCD3D-DED9-C3C9-E0F6-1AA915F37526}"/>
              </a:ext>
            </a:extLst>
          </p:cNvPr>
          <p:cNvSpPr>
            <a:spLocks noGrp="1"/>
          </p:cNvSpPr>
          <p:nvPr>
            <p:ph type="title"/>
          </p:nvPr>
        </p:nvSpPr>
        <p:spPr/>
        <p:txBody>
          <a:bodyPr>
            <a:normAutofit/>
          </a:bodyPr>
          <a:lstStyle/>
          <a:p>
            <a:r>
              <a:rPr lang="en-IN" sz="2800" dirty="0">
                <a:solidFill>
                  <a:srgbClr val="FFFF00"/>
                </a:solidFill>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E7F50905-09E0-FC94-E646-68084C1B686B}"/>
              </a:ext>
            </a:extLst>
          </p:cNvPr>
          <p:cNvSpPr>
            <a:spLocks noGrp="1"/>
          </p:cNvSpPr>
          <p:nvPr>
            <p:ph sz="quarter" idx="13"/>
          </p:nvPr>
        </p:nvSpPr>
        <p:spPr>
          <a:xfrm>
            <a:off x="593262" y="2350543"/>
            <a:ext cx="10363826" cy="3424107"/>
          </a:xfrm>
        </p:spPr>
        <p:txBody>
          <a:bodyPr>
            <a:normAutofit/>
          </a:bodyPr>
          <a:lstStyle/>
          <a:p>
            <a:pPr algn="just"/>
            <a:r>
              <a:rPr lang="en-US" sz="2400" i="0" dirty="0">
                <a:solidFill>
                  <a:srgbClr val="002060"/>
                </a:solidFill>
                <a:effectLst/>
                <a:latin typeface="Times New Roman" panose="02020603050405020304" pitchFamily="18" charset="0"/>
                <a:cs typeface="Times New Roman" panose="02020603050405020304" pitchFamily="18" charset="0"/>
              </a:rPr>
              <a:t>A business plan conclusion, doesn't need to be very long, in fact, it can be pretty brief. </a:t>
            </a:r>
          </a:p>
          <a:p>
            <a:pPr algn="just"/>
            <a:r>
              <a:rPr lang="en-US" sz="2400" i="0" dirty="0">
                <a:solidFill>
                  <a:srgbClr val="002060"/>
                </a:solidFill>
                <a:effectLst/>
                <a:latin typeface="Times New Roman" panose="02020603050405020304" pitchFamily="18" charset="0"/>
                <a:cs typeface="Times New Roman" panose="02020603050405020304" pitchFamily="18" charset="0"/>
              </a:rPr>
              <a:t>Your conclusion should; reiterate the opportunity, highlight the key strengths of your plan, summaries your vision, and remind the reader why your business is in a position to successfully execute the plan.</a:t>
            </a:r>
            <a:endParaRPr lang="en-IN" sz="2400" dirty="0">
              <a:solidFill>
                <a:srgbClr val="002060"/>
              </a:solidFill>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C3FC628C-6E3E-636B-9EF4-710F35D3ED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5908" y="4826524"/>
            <a:ext cx="3232413" cy="1857908"/>
          </a:xfrm>
          <a:prstGeom prst="rect">
            <a:avLst/>
          </a:prstGeom>
        </p:spPr>
      </p:pic>
    </p:spTree>
    <p:extLst>
      <p:ext uri="{BB962C8B-B14F-4D97-AF65-F5344CB8AC3E}">
        <p14:creationId xmlns:p14="http://schemas.microsoft.com/office/powerpoint/2010/main" val="1101667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698A184-ADFD-5CC3-874F-3ABB4C368AAA}"/>
              </a:ext>
            </a:extLst>
          </p:cNvPr>
          <p:cNvSpPr>
            <a:spLocks noGrp="1"/>
          </p:cNvSpPr>
          <p:nvPr>
            <p:ph type="ctrTitle"/>
          </p:nvPr>
        </p:nvSpPr>
        <p:spPr>
          <a:xfrm>
            <a:off x="1439928" y="1716881"/>
            <a:ext cx="8689975" cy="2509837"/>
          </a:xfrm>
        </p:spPr>
        <p:txBody>
          <a:bodyPr>
            <a:prstTxWarp prst="textPlain">
              <a:avLst/>
            </a:prstTxWarp>
          </a:bodyPr>
          <a:lstStyle/>
          <a:p>
            <a:pPr algn="r"/>
            <a:r>
              <a:rPr lang="en-IN" b="1" dirty="0">
                <a:ln w="6600">
                  <a:solidFill>
                    <a:schemeClr val="accent2"/>
                  </a:solidFill>
                  <a:prstDash val="solid"/>
                </a:ln>
                <a:solidFill>
                  <a:srgbClr val="FFFFFF"/>
                </a:solidFill>
                <a:effectLst>
                  <a:outerShdw dist="38100" dir="2700000" algn="tl" rotWithShape="0">
                    <a:schemeClr val="accent2"/>
                  </a:outerShdw>
                </a:effectLst>
              </a:rPr>
              <a:t>Thank you</a:t>
            </a:r>
          </a:p>
        </p:txBody>
      </p:sp>
      <p:sp>
        <p:nvSpPr>
          <p:cNvPr id="3" name="Subtitle 2">
            <a:extLst>
              <a:ext uri="{FF2B5EF4-FFF2-40B4-BE49-F238E27FC236}">
                <a16:creationId xmlns:a16="http://schemas.microsoft.com/office/drawing/2014/main" id="{81C78AE9-1CD2-4590-E127-1C0B9F52BC51}"/>
              </a:ext>
            </a:extLst>
          </p:cNvPr>
          <p:cNvSpPr>
            <a:spLocks noGrp="1"/>
          </p:cNvSpPr>
          <p:nvPr>
            <p:ph type="subTitle" idx="1"/>
          </p:nvPr>
        </p:nvSpPr>
        <p:spPr/>
        <p:txBody>
          <a:bodyPr/>
          <a:lstStyle/>
          <a:p>
            <a:r>
              <a:rPr lang="en-US" dirty="0"/>
              <a:t>.</a:t>
            </a:r>
            <a:endParaRPr lang="en-IN" dirty="0"/>
          </a:p>
        </p:txBody>
      </p:sp>
    </p:spTree>
    <p:extLst>
      <p:ext uri="{BB962C8B-B14F-4D97-AF65-F5344CB8AC3E}">
        <p14:creationId xmlns:p14="http://schemas.microsoft.com/office/powerpoint/2010/main" val="4005998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494B3-063F-4D0E-976A-71F341249A2A}"/>
              </a:ext>
            </a:extLst>
          </p:cNvPr>
          <p:cNvSpPr>
            <a:spLocks noGrp="1"/>
          </p:cNvSpPr>
          <p:nvPr>
            <p:ph type="title"/>
          </p:nvPr>
        </p:nvSpPr>
        <p:spPr/>
        <p:txBody>
          <a:bodyPr/>
          <a:lstStyle/>
          <a:p>
            <a:r>
              <a:rPr lang="en-US" dirty="0"/>
              <a:t>.</a:t>
            </a:r>
          </a:p>
        </p:txBody>
      </p:sp>
      <p:pic>
        <p:nvPicPr>
          <p:cNvPr id="4" name="Content Placeholder 3">
            <a:extLst>
              <a:ext uri="{FF2B5EF4-FFF2-40B4-BE49-F238E27FC236}">
                <a16:creationId xmlns:a16="http://schemas.microsoft.com/office/drawing/2014/main" id="{DDF34BF5-F596-438D-A62A-CFC5DD1CA8B5}"/>
              </a:ext>
            </a:extLst>
          </p:cNvPr>
          <p:cNvPicPr>
            <a:picLocks noGrp="1" noChangeAspect="1"/>
          </p:cNvPicPr>
          <p:nvPr>
            <p:ph idx="1"/>
          </p:nvPr>
        </p:nvPicPr>
        <p:blipFill>
          <a:blip r:embed="rId2"/>
          <a:stretch>
            <a:fillRect/>
          </a:stretch>
        </p:blipFill>
        <p:spPr>
          <a:xfrm>
            <a:off x="2884602" y="866171"/>
            <a:ext cx="4328447" cy="5153629"/>
          </a:xfrm>
          <a:prstGeom prst="rect">
            <a:avLst/>
          </a:prstGeom>
        </p:spPr>
      </p:pic>
    </p:spTree>
    <p:extLst>
      <p:ext uri="{BB962C8B-B14F-4D97-AF65-F5344CB8AC3E}">
        <p14:creationId xmlns:p14="http://schemas.microsoft.com/office/powerpoint/2010/main" val="577623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10B3409-B80A-45C1-2077-E0E4EC18E055}"/>
              </a:ext>
            </a:extLst>
          </p:cNvPr>
          <p:cNvSpPr>
            <a:spLocks noGrp="1"/>
          </p:cNvSpPr>
          <p:nvPr>
            <p:ph type="title"/>
          </p:nvPr>
        </p:nvSpPr>
        <p:spPr>
          <a:xfrm>
            <a:off x="584461" y="394454"/>
            <a:ext cx="4119513" cy="766615"/>
          </a:xfrm>
        </p:spPr>
        <p:txBody>
          <a:bodyPr>
            <a:normAutofit/>
          </a:bodyPr>
          <a:lstStyle/>
          <a:p>
            <a:r>
              <a:rPr lang="en-IN" sz="2800" dirty="0">
                <a:solidFill>
                  <a:srgbClr val="FFFF00"/>
                </a:solidFill>
                <a:latin typeface="Arial Black" panose="020B0A04020102020204" pitchFamily="34" charset="0"/>
              </a:rPr>
              <a:t>INTRODUCTION:</a:t>
            </a:r>
          </a:p>
        </p:txBody>
      </p:sp>
      <p:sp>
        <p:nvSpPr>
          <p:cNvPr id="3" name="Content Placeholder 2">
            <a:extLst>
              <a:ext uri="{FF2B5EF4-FFF2-40B4-BE49-F238E27FC236}">
                <a16:creationId xmlns:a16="http://schemas.microsoft.com/office/drawing/2014/main" id="{71996CF3-480E-ADA6-9B40-85A354237CE1}"/>
              </a:ext>
            </a:extLst>
          </p:cNvPr>
          <p:cNvSpPr>
            <a:spLocks noGrp="1"/>
          </p:cNvSpPr>
          <p:nvPr>
            <p:ph sz="quarter" idx="13"/>
          </p:nvPr>
        </p:nvSpPr>
        <p:spPr>
          <a:xfrm>
            <a:off x="461913" y="2414225"/>
            <a:ext cx="10363826" cy="3424107"/>
          </a:xfrm>
        </p:spPr>
        <p:txBody>
          <a:bodyPr>
            <a:normAutofit lnSpcReduction="10000"/>
          </a:bodyPr>
          <a:lstStyle/>
          <a:p>
            <a:pPr algn="just"/>
            <a:r>
              <a:rPr lang="en-US" sz="2400" b="0" i="0" dirty="0">
                <a:solidFill>
                  <a:srgbClr val="002060"/>
                </a:solidFill>
                <a:effectLst/>
                <a:latin typeface="Times New Roman" panose="02020603050405020304" pitchFamily="18" charset="0"/>
                <a:cs typeface="Times New Roman" panose="02020603050405020304" pitchFamily="18" charset="0"/>
              </a:rPr>
              <a:t>A business (also known as an enterprise, a company or a firm) is an organizational entity involved in the provision of goods and services to consumers. </a:t>
            </a:r>
          </a:p>
          <a:p>
            <a:pPr algn="just"/>
            <a:r>
              <a:rPr lang="en-US" sz="2400" b="0" i="0" dirty="0">
                <a:solidFill>
                  <a:srgbClr val="002060"/>
                </a:solidFill>
                <a:effectLst/>
                <a:latin typeface="Times New Roman" panose="02020603050405020304" pitchFamily="18" charset="0"/>
                <a:cs typeface="Times New Roman" panose="02020603050405020304" pitchFamily="18" charset="0"/>
              </a:rPr>
              <a:t>Businesses as a form of economic activity are prevalent in capitalist economies, where most of them are privately own and provide goods and services to customers in exchange for other goods, services, or money.</a:t>
            </a:r>
          </a:p>
          <a:p>
            <a:pPr algn="just"/>
            <a:r>
              <a:rPr lang="en-US" sz="2400" b="0" i="0" dirty="0">
                <a:solidFill>
                  <a:srgbClr val="002060"/>
                </a:solidFill>
                <a:effectLst/>
                <a:latin typeface="Times New Roman" panose="02020603050405020304" pitchFamily="18" charset="0"/>
                <a:cs typeface="Times New Roman" panose="02020603050405020304" pitchFamily="18" charset="0"/>
              </a:rPr>
              <a:t> Businesses may also be social non-profit enterprises or state-owned public enterprises charged by governments with specific social and economic objectives.</a:t>
            </a:r>
            <a:endParaRPr lang="en-IN" sz="2400" dirty="0">
              <a:solidFill>
                <a:srgbClr val="002060"/>
              </a:solidFill>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32639402-837B-8454-5FF4-64B6543368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6095" y="5355577"/>
            <a:ext cx="2799810" cy="1412869"/>
          </a:xfrm>
          <a:prstGeom prst="rect">
            <a:avLst/>
          </a:prstGeom>
        </p:spPr>
      </p:pic>
    </p:spTree>
    <p:extLst>
      <p:ext uri="{BB962C8B-B14F-4D97-AF65-F5344CB8AC3E}">
        <p14:creationId xmlns:p14="http://schemas.microsoft.com/office/powerpoint/2010/main" val="354722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500B68B-B4E8-75C7-CDDC-107C013CF84D}"/>
              </a:ext>
            </a:extLst>
          </p:cNvPr>
          <p:cNvSpPr>
            <a:spLocks noGrp="1"/>
          </p:cNvSpPr>
          <p:nvPr>
            <p:ph type="title"/>
          </p:nvPr>
        </p:nvSpPr>
        <p:spPr/>
        <p:txBody>
          <a:bodyPr>
            <a:noAutofit/>
          </a:bodyPr>
          <a:lstStyle/>
          <a:p>
            <a:r>
              <a:rPr lang="en-IN" sz="2800" dirty="0">
                <a:solidFill>
                  <a:srgbClr val="FFFF00"/>
                </a:solidFill>
                <a:latin typeface="Arial Black" panose="020B0A04020102020204" pitchFamily="34" charset="0"/>
              </a:rPr>
              <a:t>WHY I OPTED THIS TOPIC:</a:t>
            </a:r>
          </a:p>
        </p:txBody>
      </p:sp>
      <p:sp>
        <p:nvSpPr>
          <p:cNvPr id="3" name="Content Placeholder 2">
            <a:extLst>
              <a:ext uri="{FF2B5EF4-FFF2-40B4-BE49-F238E27FC236}">
                <a16:creationId xmlns:a16="http://schemas.microsoft.com/office/drawing/2014/main" id="{DB334E2C-3D43-CB59-8448-24925B097CA3}"/>
              </a:ext>
            </a:extLst>
          </p:cNvPr>
          <p:cNvSpPr>
            <a:spLocks noGrp="1"/>
          </p:cNvSpPr>
          <p:nvPr>
            <p:ph sz="quarter" idx="13"/>
          </p:nvPr>
        </p:nvSpPr>
        <p:spPr/>
        <p:txBody>
          <a:bodyPr>
            <a:normAutofit/>
          </a:bodyPr>
          <a:lstStyle/>
          <a:p>
            <a:r>
              <a:rPr lang="en-US" sz="2400" b="0" i="0" dirty="0">
                <a:solidFill>
                  <a:srgbClr val="002060"/>
                </a:solidFill>
                <a:effectLst/>
                <a:latin typeface="Times New Roman" panose="02020603050405020304" pitchFamily="18" charset="0"/>
                <a:cs typeface="Times New Roman" panose="02020603050405020304" pitchFamily="18" charset="0"/>
              </a:rPr>
              <a:t>Franchising Lassi shop is </a:t>
            </a:r>
            <a:r>
              <a:rPr lang="en-US" sz="2400" i="0" dirty="0">
                <a:solidFill>
                  <a:srgbClr val="002060"/>
                </a:solidFill>
                <a:effectLst/>
                <a:latin typeface="Times New Roman" panose="02020603050405020304" pitchFamily="18" charset="0"/>
                <a:cs typeface="Times New Roman" panose="02020603050405020304" pitchFamily="18" charset="0"/>
              </a:rPr>
              <a:t>very profitable as the owners can get around a 60% margin on the sale of the beverages</a:t>
            </a:r>
            <a:r>
              <a:rPr lang="en-US" sz="2400" b="0" i="0" dirty="0">
                <a:solidFill>
                  <a:srgbClr val="002060"/>
                </a:solidFill>
                <a:effectLst/>
                <a:latin typeface="Times New Roman" panose="02020603050405020304" pitchFamily="18" charset="0"/>
                <a:cs typeface="Times New Roman" panose="02020603050405020304" pitchFamily="18" charset="0"/>
              </a:rPr>
              <a:t>.</a:t>
            </a:r>
          </a:p>
          <a:p>
            <a:r>
              <a:rPr lang="en-US" sz="2400" b="0" i="0" dirty="0">
                <a:solidFill>
                  <a:srgbClr val="002060"/>
                </a:solidFill>
                <a:effectLst/>
                <a:latin typeface="Times New Roman" panose="02020603050405020304" pitchFamily="18" charset="0"/>
                <a:cs typeface="Times New Roman" panose="02020603050405020304" pitchFamily="18" charset="0"/>
              </a:rPr>
              <a:t> A Lassi shop in India is like a common spot for people of all ages to gather, grab a glass of lassi, and talk.</a:t>
            </a:r>
            <a:endParaRPr lang="en-IN"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1613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3FA9AF-68D4-8F3A-5FB1-E198D7435411}"/>
              </a:ext>
            </a:extLst>
          </p:cNvPr>
          <p:cNvSpPr>
            <a:spLocks noGrp="1"/>
          </p:cNvSpPr>
          <p:nvPr>
            <p:ph type="title"/>
          </p:nvPr>
        </p:nvSpPr>
        <p:spPr>
          <a:xfrm>
            <a:off x="546754" y="577343"/>
            <a:ext cx="3745584" cy="659140"/>
          </a:xfrm>
        </p:spPr>
        <p:txBody>
          <a:bodyPr>
            <a:normAutofit/>
          </a:bodyPr>
          <a:lstStyle/>
          <a:p>
            <a:r>
              <a:rPr lang="en-IN" sz="2800" dirty="0">
                <a:solidFill>
                  <a:srgbClr val="FFFF00"/>
                </a:solidFill>
                <a:latin typeface="Arial Black" panose="020B0A04020102020204" pitchFamily="34" charset="0"/>
              </a:rPr>
              <a:t>MARKET SURVEY:</a:t>
            </a:r>
          </a:p>
        </p:txBody>
      </p:sp>
      <p:sp>
        <p:nvSpPr>
          <p:cNvPr id="3" name="Content Placeholder 2">
            <a:extLst>
              <a:ext uri="{FF2B5EF4-FFF2-40B4-BE49-F238E27FC236}">
                <a16:creationId xmlns:a16="http://schemas.microsoft.com/office/drawing/2014/main" id="{10975494-DB2F-86F7-27B9-EE3C93A79A50}"/>
              </a:ext>
            </a:extLst>
          </p:cNvPr>
          <p:cNvSpPr>
            <a:spLocks noGrp="1"/>
          </p:cNvSpPr>
          <p:nvPr>
            <p:ph sz="quarter" idx="13"/>
          </p:nvPr>
        </p:nvSpPr>
        <p:spPr>
          <a:xfrm>
            <a:off x="461287" y="2451933"/>
            <a:ext cx="9257748" cy="3424107"/>
          </a:xfrm>
        </p:spPr>
        <p:txBody>
          <a:bodyPr>
            <a:normAutofit fontScale="92500" lnSpcReduction="10000"/>
          </a:bodyPr>
          <a:lstStyle/>
          <a:p>
            <a:pPr algn="just"/>
            <a:r>
              <a:rPr lang="en-US" sz="2400" b="0" i="0" dirty="0">
                <a:effectLst/>
                <a:latin typeface="Times New Roman" panose="02020603050405020304" pitchFamily="18" charset="0"/>
                <a:cs typeface="Times New Roman" panose="02020603050405020304" pitchFamily="18" charset="0"/>
              </a:rPr>
              <a:t>Market survey is the survey research and analysis of the market for a particular product/service which includes the investigation into customer inclinations. </a:t>
            </a:r>
          </a:p>
          <a:p>
            <a:pPr algn="just"/>
            <a:r>
              <a:rPr lang="en-US" sz="2400" b="0" i="0" dirty="0">
                <a:effectLst/>
                <a:latin typeface="Times New Roman" panose="02020603050405020304" pitchFamily="18" charset="0"/>
                <a:cs typeface="Times New Roman" panose="02020603050405020304" pitchFamily="18" charset="0"/>
              </a:rPr>
              <a:t>A study of various customer capabilities such as investment attributes and buying potential.</a:t>
            </a:r>
          </a:p>
          <a:p>
            <a:pPr algn="just"/>
            <a:r>
              <a:rPr lang="en-US" sz="2400" b="0" i="0" dirty="0">
                <a:effectLst/>
                <a:latin typeface="Times New Roman" panose="02020603050405020304" pitchFamily="18" charset="0"/>
                <a:cs typeface="Times New Roman" panose="02020603050405020304" pitchFamily="18" charset="0"/>
              </a:rPr>
              <a:t> Market surveys are tools to directly collect feedback from the </a:t>
            </a:r>
            <a:r>
              <a:rPr lang="en-US" sz="2400" b="0" i="0" u="none" strike="noStrike" dirty="0">
                <a:solidFill>
                  <a:srgbClr val="002060"/>
                </a:solidFill>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target audience</a:t>
            </a:r>
            <a:r>
              <a:rPr lang="en-US" sz="2400" b="0" i="0" dirty="0">
                <a:solidFill>
                  <a:srgbClr val="002060"/>
                </a:solidFill>
                <a:effectLst/>
                <a:latin typeface="Times New Roman" panose="02020603050405020304" pitchFamily="18" charset="0"/>
                <a:cs typeface="Times New Roman" panose="02020603050405020304" pitchFamily="18" charset="0"/>
              </a:rPr>
              <a:t> </a:t>
            </a:r>
            <a:r>
              <a:rPr lang="en-US" sz="2400" b="0" i="0" dirty="0">
                <a:effectLst/>
                <a:latin typeface="Times New Roman" panose="02020603050405020304" pitchFamily="18" charset="0"/>
                <a:cs typeface="Times New Roman" panose="02020603050405020304" pitchFamily="18" charset="0"/>
              </a:rPr>
              <a:t>to understand their characteristics, expectations, and requirements.</a:t>
            </a:r>
          </a:p>
          <a:p>
            <a:pPr algn="just"/>
            <a:r>
              <a:rPr lang="en-US" sz="2400" b="0" i="0" dirty="0">
                <a:effectLst/>
                <a:latin typeface="Times New Roman" panose="02020603050405020304" pitchFamily="18" charset="0"/>
                <a:cs typeface="Times New Roman" panose="02020603050405020304" pitchFamily="18" charset="0"/>
              </a:rPr>
              <a:t>Market surveys collect data about a target market such as pricing trends, customer requirements, competitor analysis, and other such details.</a:t>
            </a:r>
            <a:endParaRPr lang="en-IN" sz="24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99398B3C-6F20-9D01-D378-CEE1C512A7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9034" y="5185526"/>
            <a:ext cx="2472965" cy="1582919"/>
          </a:xfrm>
          <a:prstGeom prst="rect">
            <a:avLst/>
          </a:prstGeom>
        </p:spPr>
      </p:pic>
    </p:spTree>
    <p:extLst>
      <p:ext uri="{BB962C8B-B14F-4D97-AF65-F5344CB8AC3E}">
        <p14:creationId xmlns:p14="http://schemas.microsoft.com/office/powerpoint/2010/main" val="1736362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8857FF5-A16B-699B-8714-F3B5C9B6CE04}"/>
              </a:ext>
            </a:extLst>
          </p:cNvPr>
          <p:cNvSpPr>
            <a:spLocks noGrp="1"/>
          </p:cNvSpPr>
          <p:nvPr>
            <p:ph type="title"/>
          </p:nvPr>
        </p:nvSpPr>
        <p:spPr>
          <a:xfrm>
            <a:off x="669303" y="549063"/>
            <a:ext cx="4169790" cy="696848"/>
          </a:xfrm>
        </p:spPr>
        <p:txBody>
          <a:bodyPr>
            <a:normAutofit/>
          </a:bodyPr>
          <a:lstStyle/>
          <a:p>
            <a:r>
              <a:rPr lang="en-IN" sz="2800" dirty="0">
                <a:solidFill>
                  <a:srgbClr val="FFFF00"/>
                </a:solidFill>
                <a:latin typeface="Arial Black" panose="020B0A04020102020204" pitchFamily="34" charset="0"/>
              </a:rPr>
              <a:t>LOCATION CHOOSE:</a:t>
            </a:r>
          </a:p>
        </p:txBody>
      </p:sp>
      <p:sp>
        <p:nvSpPr>
          <p:cNvPr id="3" name="Content Placeholder 2">
            <a:extLst>
              <a:ext uri="{FF2B5EF4-FFF2-40B4-BE49-F238E27FC236}">
                <a16:creationId xmlns:a16="http://schemas.microsoft.com/office/drawing/2014/main" id="{2AB8619F-3A27-9880-EE79-942D81A95CAD}"/>
              </a:ext>
            </a:extLst>
          </p:cNvPr>
          <p:cNvSpPr>
            <a:spLocks noGrp="1"/>
          </p:cNvSpPr>
          <p:nvPr>
            <p:ph sz="quarter" idx="13"/>
          </p:nvPr>
        </p:nvSpPr>
        <p:spPr/>
        <p:txBody>
          <a:bodyPr>
            <a:normAutofit/>
          </a:bodyPr>
          <a:lstStyle/>
          <a:p>
            <a:r>
              <a:rPr lang="en-US" sz="2400" b="0" i="0" dirty="0">
                <a:solidFill>
                  <a:srgbClr val="202124"/>
                </a:solidFill>
                <a:effectLst/>
                <a:latin typeface="Times New Roman" panose="02020603050405020304" pitchFamily="18" charset="0"/>
                <a:cs typeface="Times New Roman" panose="02020603050405020304" pitchFamily="18" charset="0"/>
              </a:rPr>
              <a:t>Look for areas where your product or service is in high demand or where your competition is fairly low. </a:t>
            </a:r>
          </a:p>
          <a:p>
            <a:r>
              <a:rPr lang="en-US" sz="2400" b="0" i="0" dirty="0">
                <a:solidFill>
                  <a:srgbClr val="202124"/>
                </a:solidFill>
                <a:effectLst/>
                <a:latin typeface="Times New Roman" panose="02020603050405020304" pitchFamily="18" charset="0"/>
                <a:cs typeface="Times New Roman" panose="02020603050405020304" pitchFamily="18" charset="0"/>
              </a:rPr>
              <a:t>If at all possible, you'll want to expand to a location where the other businesses on the block are complementary, to ensure your business fits into the local market.</a:t>
            </a:r>
            <a:endParaRPr lang="en-IN" sz="24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067FFBF6-45D1-8F4E-C7DF-B0B71AE9CF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2001" y="4461087"/>
            <a:ext cx="2466975" cy="1847850"/>
          </a:xfrm>
          <a:prstGeom prst="rect">
            <a:avLst/>
          </a:prstGeom>
        </p:spPr>
      </p:pic>
    </p:spTree>
    <p:extLst>
      <p:ext uri="{BB962C8B-B14F-4D97-AF65-F5344CB8AC3E}">
        <p14:creationId xmlns:p14="http://schemas.microsoft.com/office/powerpoint/2010/main" val="564706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98F7418-B374-9EE4-1D60-58764A995955}"/>
              </a:ext>
            </a:extLst>
          </p:cNvPr>
          <p:cNvSpPr>
            <a:spLocks noGrp="1"/>
          </p:cNvSpPr>
          <p:nvPr>
            <p:ph type="ctrTitle"/>
          </p:nvPr>
        </p:nvSpPr>
        <p:spPr>
          <a:xfrm>
            <a:off x="782425" y="708727"/>
            <a:ext cx="3575131" cy="773734"/>
          </a:xfrm>
        </p:spPr>
        <p:style>
          <a:lnRef idx="1">
            <a:schemeClr val="accent2"/>
          </a:lnRef>
          <a:fillRef idx="2">
            <a:schemeClr val="accent2"/>
          </a:fillRef>
          <a:effectRef idx="1">
            <a:schemeClr val="accent2"/>
          </a:effectRef>
          <a:fontRef idx="minor">
            <a:schemeClr val="dk1"/>
          </a:fontRef>
        </p:style>
        <p:txBody>
          <a:bodyPr>
            <a:normAutofit/>
          </a:bodyPr>
          <a:lstStyle/>
          <a:p>
            <a:r>
              <a:rPr lang="en-IN" sz="3200" dirty="0">
                <a:solidFill>
                  <a:srgbClr val="0070C0"/>
                </a:solidFill>
                <a:latin typeface="Arial Black" panose="020B0A04020102020204" pitchFamily="34" charset="0"/>
              </a:rPr>
              <a:t>INVESTMENT:</a:t>
            </a:r>
          </a:p>
        </p:txBody>
      </p:sp>
      <p:sp>
        <p:nvSpPr>
          <p:cNvPr id="3" name="Subtitle 2">
            <a:extLst>
              <a:ext uri="{FF2B5EF4-FFF2-40B4-BE49-F238E27FC236}">
                <a16:creationId xmlns:a16="http://schemas.microsoft.com/office/drawing/2014/main" id="{E8ED511D-C39C-BB7B-3CE3-064B23CE6D1B}"/>
              </a:ext>
            </a:extLst>
          </p:cNvPr>
          <p:cNvSpPr>
            <a:spLocks noGrp="1"/>
          </p:cNvSpPr>
          <p:nvPr>
            <p:ph type="subTitle" idx="1"/>
          </p:nvPr>
        </p:nvSpPr>
        <p:spPr/>
        <p:txBody>
          <a:bodyPr/>
          <a:lstStyle/>
          <a:p>
            <a:r>
              <a:rPr lang="en-US" dirty="0"/>
              <a:t>.</a:t>
            </a:r>
            <a:endParaRPr lang="en-IN" dirty="0"/>
          </a:p>
        </p:txBody>
      </p:sp>
      <p:sp>
        <p:nvSpPr>
          <p:cNvPr id="5" name="Subtitle 2">
            <a:extLst>
              <a:ext uri="{FF2B5EF4-FFF2-40B4-BE49-F238E27FC236}">
                <a16:creationId xmlns:a16="http://schemas.microsoft.com/office/drawing/2014/main" id="{DB90A6F0-882B-B6A9-391E-BE2067449BBB}"/>
              </a:ext>
            </a:extLst>
          </p:cNvPr>
          <p:cNvSpPr txBox="1">
            <a:spLocks/>
          </p:cNvSpPr>
          <p:nvPr/>
        </p:nvSpPr>
        <p:spPr>
          <a:xfrm>
            <a:off x="5762624" y="842647"/>
            <a:ext cx="3506786" cy="773733"/>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0" indent="0" algn="ctr" defTabSz="914400" rtl="0" eaLnBrk="1" latinLnBrk="0" hangingPunct="1">
              <a:lnSpc>
                <a:spcPct val="120000"/>
              </a:lnSpc>
              <a:spcBef>
                <a:spcPts val="1000"/>
              </a:spcBef>
              <a:buClr>
                <a:schemeClr val="tx1"/>
              </a:buClr>
              <a:buFont typeface="Arial" panose="020B0604020202020204" pitchFamily="34" charset="0"/>
              <a:buNone/>
              <a:defRPr sz="2200" kern="1200" cap="all" baseline="0">
                <a:solidFill>
                  <a:schemeClr val="bg1">
                    <a:lumMod val="50000"/>
                  </a:schemeClr>
                </a:solidFill>
                <a:effectLst/>
                <a:latin typeface="+mn-lt"/>
                <a:ea typeface="+mn-ea"/>
                <a:cs typeface="+mn-cs"/>
              </a:defRPr>
            </a:lvl1pPr>
            <a:lvl2pPr marL="457200" indent="0" algn="ctr" defTabSz="914400" rtl="0" eaLnBrk="1" latinLnBrk="0" hangingPunct="1">
              <a:lnSpc>
                <a:spcPct val="120000"/>
              </a:lnSpc>
              <a:spcBef>
                <a:spcPts val="500"/>
              </a:spcBef>
              <a:buClr>
                <a:schemeClr val="tx1"/>
              </a:buClr>
              <a:buFont typeface="Arial" panose="020B0604020202020204" pitchFamily="34" charset="0"/>
              <a:buNone/>
              <a:defRPr sz="2000" kern="1200" cap="all" baseline="0">
                <a:solidFill>
                  <a:schemeClr val="lt1"/>
                </a:solidFill>
                <a:effectLst/>
                <a:latin typeface="+mn-lt"/>
                <a:ea typeface="+mn-ea"/>
                <a:cs typeface="+mn-cs"/>
              </a:defRPr>
            </a:lvl2pPr>
            <a:lvl3pPr marL="914400" indent="0" algn="ctr" defTabSz="914400" rtl="0" eaLnBrk="1" latinLnBrk="0" hangingPunct="1">
              <a:lnSpc>
                <a:spcPct val="120000"/>
              </a:lnSpc>
              <a:spcBef>
                <a:spcPts val="500"/>
              </a:spcBef>
              <a:buClr>
                <a:schemeClr val="tx1"/>
              </a:buClr>
              <a:buFont typeface="Arial" panose="020B0604020202020204" pitchFamily="34" charset="0"/>
              <a:buNone/>
              <a:defRPr sz="1800" kern="1200" cap="all" baseline="0">
                <a:solidFill>
                  <a:schemeClr val="lt1"/>
                </a:solidFill>
                <a:effectLst/>
                <a:latin typeface="+mn-lt"/>
                <a:ea typeface="+mn-ea"/>
                <a:cs typeface="+mn-cs"/>
              </a:defRPr>
            </a:lvl3pPr>
            <a:lvl4pPr marL="13716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lt1"/>
                </a:solidFill>
                <a:effectLst/>
                <a:latin typeface="+mn-lt"/>
                <a:ea typeface="+mn-ea"/>
                <a:cs typeface="+mn-cs"/>
              </a:defRPr>
            </a:lvl4pPr>
            <a:lvl5pPr marL="18288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lt1"/>
                </a:solidFill>
                <a:effectLst/>
                <a:latin typeface="+mn-lt"/>
                <a:ea typeface="+mn-ea"/>
                <a:cs typeface="+mn-cs"/>
              </a:defRPr>
            </a:lvl5pPr>
            <a:lvl6pPr marL="22860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lt1"/>
                </a:solidFill>
                <a:effectLst/>
                <a:latin typeface="+mn-lt"/>
                <a:ea typeface="+mn-ea"/>
                <a:cs typeface="+mn-cs"/>
              </a:defRPr>
            </a:lvl6pPr>
            <a:lvl7pPr marL="27432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lt1"/>
                </a:solidFill>
                <a:effectLst/>
                <a:latin typeface="+mn-lt"/>
                <a:ea typeface="+mn-ea"/>
                <a:cs typeface="+mn-cs"/>
              </a:defRPr>
            </a:lvl7pPr>
            <a:lvl8pPr marL="32004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lt1"/>
                </a:solidFill>
                <a:effectLst/>
                <a:latin typeface="+mn-lt"/>
                <a:ea typeface="+mn-ea"/>
                <a:cs typeface="+mn-cs"/>
              </a:defRPr>
            </a:lvl8pPr>
            <a:lvl9pPr marL="36576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lt1"/>
                </a:solidFill>
                <a:effectLst/>
                <a:latin typeface="+mn-lt"/>
                <a:ea typeface="+mn-ea"/>
                <a:cs typeface="+mn-cs"/>
              </a:defRPr>
            </a:lvl9pPr>
          </a:lstStyle>
          <a:p>
            <a:r>
              <a:rPr lang="en-IN" sz="2400" dirty="0">
                <a:solidFill>
                  <a:srgbClr val="0070C0"/>
                </a:solidFill>
                <a:latin typeface="Algerian" panose="04020705040A02060702" pitchFamily="82" charset="0"/>
              </a:rPr>
              <a:t>CAPITAL 10-15 LAKHS</a:t>
            </a:r>
          </a:p>
        </p:txBody>
      </p:sp>
      <p:sp>
        <p:nvSpPr>
          <p:cNvPr id="6" name="Arrow: Down 5">
            <a:extLst>
              <a:ext uri="{FF2B5EF4-FFF2-40B4-BE49-F238E27FC236}">
                <a16:creationId xmlns:a16="http://schemas.microsoft.com/office/drawing/2014/main" id="{D24BE32C-B42C-C680-1352-7ED4BB2FD0A8}"/>
              </a:ext>
            </a:extLst>
          </p:cNvPr>
          <p:cNvSpPr/>
          <p:nvPr/>
        </p:nvSpPr>
        <p:spPr>
          <a:xfrm rot="16200000">
            <a:off x="4859644" y="834801"/>
            <a:ext cx="400892" cy="6958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8" name="Picture 7">
            <a:extLst>
              <a:ext uri="{FF2B5EF4-FFF2-40B4-BE49-F238E27FC236}">
                <a16:creationId xmlns:a16="http://schemas.microsoft.com/office/drawing/2014/main" id="{F25126E4-9CCB-B1E5-65F8-477CD57B01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2425" y="1722749"/>
            <a:ext cx="3946884" cy="2514599"/>
          </a:xfrm>
          <a:prstGeom prst="rect">
            <a:avLst/>
          </a:prstGeom>
        </p:spPr>
      </p:pic>
      <p:pic>
        <p:nvPicPr>
          <p:cNvPr id="10" name="Picture 9">
            <a:extLst>
              <a:ext uri="{FF2B5EF4-FFF2-40B4-BE49-F238E27FC236}">
                <a16:creationId xmlns:a16="http://schemas.microsoft.com/office/drawing/2014/main" id="{45A83F70-7547-7872-F7E1-6D8F7DE3F1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54633" y="1886396"/>
            <a:ext cx="3714777" cy="2514600"/>
          </a:xfrm>
          <a:prstGeom prst="rect">
            <a:avLst/>
          </a:prstGeom>
        </p:spPr>
      </p:pic>
      <p:sp>
        <p:nvSpPr>
          <p:cNvPr id="11" name="Rectangle: Rounded Corners 10">
            <a:extLst>
              <a:ext uri="{FF2B5EF4-FFF2-40B4-BE49-F238E27FC236}">
                <a16:creationId xmlns:a16="http://schemas.microsoft.com/office/drawing/2014/main" id="{AF15C025-0C93-B778-0010-E85621D56F4F}"/>
              </a:ext>
            </a:extLst>
          </p:cNvPr>
          <p:cNvSpPr/>
          <p:nvPr/>
        </p:nvSpPr>
        <p:spPr>
          <a:xfrm>
            <a:off x="1154955" y="4609707"/>
            <a:ext cx="4253051" cy="68815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dirty="0">
                <a:solidFill>
                  <a:srgbClr val="002060"/>
                </a:solidFill>
                <a:latin typeface="Algerian" panose="04020705040A02060702" pitchFamily="82" charset="0"/>
              </a:rPr>
              <a:t>Manpower - 20-25</a:t>
            </a:r>
            <a:endParaRPr lang="en-IN" sz="2400" dirty="0">
              <a:solidFill>
                <a:srgbClr val="002060"/>
              </a:solidFill>
              <a:latin typeface="Algerian" panose="04020705040A02060702" pitchFamily="82" charset="0"/>
            </a:endParaRPr>
          </a:p>
        </p:txBody>
      </p:sp>
    </p:spTree>
    <p:extLst>
      <p:ext uri="{BB962C8B-B14F-4D97-AF65-F5344CB8AC3E}">
        <p14:creationId xmlns:p14="http://schemas.microsoft.com/office/powerpoint/2010/main" val="2575505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CF61647-B2D6-1C3B-AED5-9CBFD8D14DBA}"/>
              </a:ext>
            </a:extLst>
          </p:cNvPr>
          <p:cNvSpPr>
            <a:spLocks noGrp="1"/>
          </p:cNvSpPr>
          <p:nvPr>
            <p:ph type="title"/>
          </p:nvPr>
        </p:nvSpPr>
        <p:spPr>
          <a:xfrm>
            <a:off x="631596" y="332246"/>
            <a:ext cx="2699208" cy="828823"/>
          </a:xfrm>
        </p:spPr>
        <p:txBody>
          <a:bodyPr>
            <a:normAutofit/>
          </a:bodyPr>
          <a:lstStyle/>
          <a:p>
            <a:r>
              <a:rPr lang="en-IN" sz="2800" dirty="0">
                <a:solidFill>
                  <a:srgbClr val="FFFF00"/>
                </a:solidFill>
                <a:latin typeface="Arial Black" panose="020B0A04020102020204" pitchFamily="34" charset="0"/>
              </a:rPr>
              <a:t>LICENCE:</a:t>
            </a:r>
          </a:p>
        </p:txBody>
      </p:sp>
      <p:sp>
        <p:nvSpPr>
          <p:cNvPr id="5" name="Subtitle 2">
            <a:extLst>
              <a:ext uri="{FF2B5EF4-FFF2-40B4-BE49-F238E27FC236}">
                <a16:creationId xmlns:a16="http://schemas.microsoft.com/office/drawing/2014/main" id="{28324869-FB02-F43E-CE2A-474749E6FE12}"/>
              </a:ext>
            </a:extLst>
          </p:cNvPr>
          <p:cNvSpPr>
            <a:spLocks noGrp="1"/>
          </p:cNvSpPr>
          <p:nvPr>
            <p:ph sz="quarter" idx="13"/>
          </p:nvPr>
        </p:nvSpPr>
        <p:spPr>
          <a:xfrm>
            <a:off x="358219" y="2159573"/>
            <a:ext cx="10363200" cy="3424237"/>
          </a:xfrm>
        </p:spPr>
        <p:txBody>
          <a:bodyPr>
            <a:normAutofit/>
          </a:bodyPr>
          <a:lstStyle/>
          <a:p>
            <a:pPr marL="342900" indent="-342900">
              <a:buFont typeface="Wingdings" panose="05000000000000000000" pitchFamily="2" charset="2"/>
              <a:buChar char="v"/>
            </a:pPr>
            <a:r>
              <a:rPr lang="en-IN" sz="2400" dirty="0">
                <a:solidFill>
                  <a:srgbClr val="002060"/>
                </a:solidFill>
                <a:latin typeface="Times New Roman" panose="02020603050405020304" pitchFamily="18" charset="0"/>
                <a:cs typeface="Times New Roman" panose="02020603050405020304" pitchFamily="18" charset="0"/>
              </a:rPr>
              <a:t>Business Entity</a:t>
            </a:r>
          </a:p>
          <a:p>
            <a:pPr marL="342900" indent="-342900">
              <a:buFont typeface="Wingdings" panose="05000000000000000000" pitchFamily="2" charset="2"/>
              <a:buChar char="v"/>
            </a:pPr>
            <a:r>
              <a:rPr lang="en-IN" sz="2400" dirty="0">
                <a:solidFill>
                  <a:srgbClr val="002060"/>
                </a:solidFill>
                <a:latin typeface="Times New Roman" panose="02020603050405020304" pitchFamily="18" charset="0"/>
                <a:cs typeface="Times New Roman" panose="02020603050405020304" pitchFamily="18" charset="0"/>
              </a:rPr>
              <a:t>FSSAI registration</a:t>
            </a:r>
          </a:p>
          <a:p>
            <a:pPr marL="342900" indent="-342900">
              <a:buFont typeface="Wingdings" panose="05000000000000000000" pitchFamily="2" charset="2"/>
              <a:buChar char="v"/>
            </a:pPr>
            <a:r>
              <a:rPr lang="en-IN" sz="2400" dirty="0">
                <a:solidFill>
                  <a:srgbClr val="002060"/>
                </a:solidFill>
                <a:latin typeface="Times New Roman" panose="02020603050405020304" pitchFamily="18" charset="0"/>
                <a:cs typeface="Times New Roman" panose="02020603050405020304" pitchFamily="18" charset="0"/>
              </a:rPr>
              <a:t>Trade License</a:t>
            </a:r>
          </a:p>
          <a:p>
            <a:pPr marL="342900" indent="-342900">
              <a:buFont typeface="Wingdings" panose="05000000000000000000" pitchFamily="2" charset="2"/>
              <a:buChar char="v"/>
            </a:pPr>
            <a:r>
              <a:rPr lang="en-IN" sz="2400" dirty="0">
                <a:solidFill>
                  <a:srgbClr val="002060"/>
                </a:solidFill>
                <a:latin typeface="Times New Roman" panose="02020603050405020304" pitchFamily="18" charset="0"/>
                <a:cs typeface="Times New Roman" panose="02020603050405020304" pitchFamily="18" charset="0"/>
              </a:rPr>
              <a:t>Udyog Aadhaar Registration</a:t>
            </a:r>
          </a:p>
          <a:p>
            <a:pPr marL="342900" indent="-342900">
              <a:buFont typeface="Wingdings" panose="05000000000000000000" pitchFamily="2" charset="2"/>
              <a:buChar char="v"/>
            </a:pPr>
            <a:r>
              <a:rPr lang="en-IN" sz="2400" dirty="0">
                <a:solidFill>
                  <a:srgbClr val="002060"/>
                </a:solidFill>
                <a:latin typeface="Times New Roman" panose="02020603050405020304" pitchFamily="18" charset="0"/>
                <a:cs typeface="Times New Roman" panose="02020603050405020304" pitchFamily="18" charset="0"/>
              </a:rPr>
              <a:t>GST Registration</a:t>
            </a:r>
          </a:p>
          <a:p>
            <a:pPr marL="342900" indent="-342900">
              <a:buFont typeface="Wingdings" panose="05000000000000000000" pitchFamily="2" charset="2"/>
              <a:buChar char="v"/>
            </a:pPr>
            <a:r>
              <a:rPr lang="en-IN" sz="2400" dirty="0">
                <a:solidFill>
                  <a:srgbClr val="002060"/>
                </a:solidFill>
                <a:latin typeface="Times New Roman" panose="02020603050405020304" pitchFamily="18" charset="0"/>
                <a:cs typeface="Times New Roman" panose="02020603050405020304" pitchFamily="18" charset="0"/>
              </a:rPr>
              <a:t>BIS certification</a:t>
            </a:r>
          </a:p>
          <a:p>
            <a:pPr marL="342900" indent="-342900">
              <a:buFont typeface="Wingdings" panose="05000000000000000000" pitchFamily="2" charset="2"/>
              <a:buChar char="v"/>
            </a:pPr>
            <a:r>
              <a:rPr lang="en-IN" sz="2400" dirty="0">
                <a:solidFill>
                  <a:srgbClr val="002060"/>
                </a:solidFill>
                <a:latin typeface="Times New Roman" panose="02020603050405020304" pitchFamily="18" charset="0"/>
                <a:cs typeface="Times New Roman" panose="02020603050405020304" pitchFamily="18" charset="0"/>
              </a:rPr>
              <a:t>No Objection Certificate From State Pollution Control Board </a:t>
            </a:r>
          </a:p>
        </p:txBody>
      </p:sp>
      <p:pic>
        <p:nvPicPr>
          <p:cNvPr id="3" name="Picture 2">
            <a:extLst>
              <a:ext uri="{FF2B5EF4-FFF2-40B4-BE49-F238E27FC236}">
                <a16:creationId xmlns:a16="http://schemas.microsoft.com/office/drawing/2014/main" id="{D3740378-BA53-D13B-3D30-04501B0135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9398" y="2825978"/>
            <a:ext cx="3374795" cy="1906277"/>
          </a:xfrm>
          <a:prstGeom prst="rect">
            <a:avLst/>
          </a:prstGeom>
        </p:spPr>
      </p:pic>
    </p:spTree>
    <p:extLst>
      <p:ext uri="{BB962C8B-B14F-4D97-AF65-F5344CB8AC3E}">
        <p14:creationId xmlns:p14="http://schemas.microsoft.com/office/powerpoint/2010/main" val="4151008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14641B9-F832-5278-EA8F-2FB18C6B9168}"/>
              </a:ext>
            </a:extLst>
          </p:cNvPr>
          <p:cNvSpPr>
            <a:spLocks noGrp="1"/>
          </p:cNvSpPr>
          <p:nvPr>
            <p:ph type="title"/>
          </p:nvPr>
        </p:nvSpPr>
        <p:spPr>
          <a:xfrm>
            <a:off x="490196" y="395926"/>
            <a:ext cx="2840610" cy="725128"/>
          </a:xfrm>
        </p:spPr>
        <p:txBody>
          <a:bodyPr>
            <a:normAutofit/>
          </a:bodyPr>
          <a:lstStyle/>
          <a:p>
            <a:r>
              <a:rPr lang="en-IN" sz="3100" dirty="0">
                <a:latin typeface="Arial Black" panose="020B0A04020102020204" pitchFamily="34" charset="0"/>
              </a:rPr>
              <a:t>LAYOUT:</a:t>
            </a:r>
            <a:r>
              <a:rPr lang="en-IN" dirty="0"/>
              <a:t> </a:t>
            </a:r>
          </a:p>
        </p:txBody>
      </p:sp>
      <p:pic>
        <p:nvPicPr>
          <p:cNvPr id="5" name="Content Placeholder 4">
            <a:extLst>
              <a:ext uri="{FF2B5EF4-FFF2-40B4-BE49-F238E27FC236}">
                <a16:creationId xmlns:a16="http://schemas.microsoft.com/office/drawing/2014/main" id="{00705154-C4D1-C6DC-EA8B-68F9FD0D3627}"/>
              </a:ext>
            </a:extLst>
          </p:cNvPr>
          <p:cNvPicPr>
            <a:picLocks noGrp="1" noChangeAspect="1"/>
          </p:cNvPicPr>
          <p:nvPr>
            <p:ph sz="quarter" idx="13"/>
          </p:nvPr>
        </p:nvPicPr>
        <p:blipFill rotWithShape="1">
          <a:blip r:embed="rId2">
            <a:extLst>
              <a:ext uri="{28A0092B-C50C-407E-A947-70E740481C1C}">
                <a14:useLocalDpi xmlns:a14="http://schemas.microsoft.com/office/drawing/2010/main" val="0"/>
              </a:ext>
            </a:extLst>
          </a:blip>
          <a:srcRect b="28762"/>
          <a:stretch/>
        </p:blipFill>
        <p:spPr>
          <a:xfrm rot="16200000">
            <a:off x="3396010" y="-1256123"/>
            <a:ext cx="5208309" cy="11019936"/>
          </a:xfrm>
        </p:spPr>
      </p:pic>
    </p:spTree>
    <p:extLst>
      <p:ext uri="{BB962C8B-B14F-4D97-AF65-F5344CB8AC3E}">
        <p14:creationId xmlns:p14="http://schemas.microsoft.com/office/powerpoint/2010/main" val="7072145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220</TotalTime>
  <Words>572</Words>
  <Application>Microsoft Office PowerPoint</Application>
  <PresentationFormat>Widescreen</PresentationFormat>
  <Paragraphs>87</Paragraphs>
  <Slides>16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Algerian</vt:lpstr>
      <vt:lpstr>Arial</vt:lpstr>
      <vt:lpstr>Arial</vt:lpstr>
      <vt:lpstr>Arial Black</vt:lpstr>
      <vt:lpstr>Calibri</vt:lpstr>
      <vt:lpstr>Century Gothic</vt:lpstr>
      <vt:lpstr>Times New Roman</vt:lpstr>
      <vt:lpstr>Wingdings</vt:lpstr>
      <vt:lpstr>Wingdings 3</vt:lpstr>
      <vt:lpstr>Ion Boardroom</vt:lpstr>
      <vt:lpstr>                                             Project on entrepreneurship          DEVELOPMENT OF LASSI PLANT                                                                                                                           Henria : Purba Medinipur: west Bengal: pin-721430</vt:lpstr>
      <vt:lpstr>.</vt:lpstr>
      <vt:lpstr>INTRODUCTION:</vt:lpstr>
      <vt:lpstr>WHY I OPTED THIS TOPIC:</vt:lpstr>
      <vt:lpstr>MARKET SURVEY:</vt:lpstr>
      <vt:lpstr>LOCATION CHOOSE:</vt:lpstr>
      <vt:lpstr>INVESTMENT:</vt:lpstr>
      <vt:lpstr>LICENCE:</vt:lpstr>
      <vt:lpstr>LAYOUT: </vt:lpstr>
      <vt:lpstr>EQUIPMENT: </vt:lpstr>
      <vt:lpstr>FLOW CHART:</vt:lpstr>
      <vt:lpstr>LAB TEST:</vt:lpstr>
      <vt:lpstr>MARKET STRATEGY: </vt:lpstr>
      <vt:lpstr>TARGET COUSTOMER BEING:</vt:lpstr>
      <vt:lpstr>CONCLUSION: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Project on entrepreneurship          DEVELOPMENT OF lassi PLANT                                                                                                                           henria : Purba Medinipur: west Bengal: pin-721456</dc:title>
  <dc:creator>𝓜𝓪𝓷𝓽𝓾 .</dc:creator>
  <cp:lastModifiedBy>Ayan</cp:lastModifiedBy>
  <cp:revision>15</cp:revision>
  <dcterms:created xsi:type="dcterms:W3CDTF">2023-03-01T14:34:14Z</dcterms:created>
  <dcterms:modified xsi:type="dcterms:W3CDTF">2023-12-29T05:01:18Z</dcterms:modified>
</cp:coreProperties>
</file>