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9" r:id="rId4"/>
    <p:sldId id="258" r:id="rId5"/>
    <p:sldId id="260" r:id="rId6"/>
    <p:sldId id="273" r:id="rId7"/>
    <p:sldId id="269" r:id="rId8"/>
    <p:sldId id="270" r:id="rId9"/>
    <p:sldId id="272" r:id="rId10"/>
    <p:sldId id="264" r:id="rId11"/>
    <p:sldId id="267" r:id="rId12"/>
    <p:sldId id="261" r:id="rId13"/>
    <p:sldId id="265" r:id="rId14"/>
    <p:sldId id="271"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54EAB-38B2-32AA-7396-954EF13E0BF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5C6F7B6-C576-6E2C-4311-9AAAB99F15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E48AF22-48B8-814E-06E1-D7FC88D7DB0E}"/>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5" name="Footer Placeholder 4">
            <a:extLst>
              <a:ext uri="{FF2B5EF4-FFF2-40B4-BE49-F238E27FC236}">
                <a16:creationId xmlns:a16="http://schemas.microsoft.com/office/drawing/2014/main" id="{66C781A4-7631-7271-8E9A-46DEA91E46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27E64-31FD-A6F7-1F53-A970CDAA7244}"/>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194879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56D1A-81FD-7C5B-51BC-1B98903535E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A9B45BD-685B-8608-B525-12F0C9CB1A7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6E3F6ED-58C2-E910-9667-689C8088CA69}"/>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5" name="Footer Placeholder 4">
            <a:extLst>
              <a:ext uri="{FF2B5EF4-FFF2-40B4-BE49-F238E27FC236}">
                <a16:creationId xmlns:a16="http://schemas.microsoft.com/office/drawing/2014/main" id="{C63B8EA7-8AF5-B7FA-B5D9-30ECC9036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CF2E59-EAAA-BCA8-BF77-47DFF5475886}"/>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379591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A69B67-797B-B3FF-1C21-6E4B2434E95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8B8E624-D8C6-9FB0-A78A-6ABF57D7EC4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983316C-5D06-9459-344C-F6BA6F3739C2}"/>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5" name="Footer Placeholder 4">
            <a:extLst>
              <a:ext uri="{FF2B5EF4-FFF2-40B4-BE49-F238E27FC236}">
                <a16:creationId xmlns:a16="http://schemas.microsoft.com/office/drawing/2014/main" id="{D0E3C33D-E230-EC33-E969-9999D99653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E3CD1-98C0-7669-DA93-C46182C1C1DB}"/>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3432480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CEF54-94B9-9C9F-3BC8-FD54B0259AC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E263BBC-5296-5E66-968C-9204DA207DB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259BCB0-A948-5C5F-6C92-67E6FF38CD19}"/>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5" name="Footer Placeholder 4">
            <a:extLst>
              <a:ext uri="{FF2B5EF4-FFF2-40B4-BE49-F238E27FC236}">
                <a16:creationId xmlns:a16="http://schemas.microsoft.com/office/drawing/2014/main" id="{CA03AE96-E8F9-18AC-BAEC-B82FA54EF5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0A020-601F-B0AC-99DD-6411BB15E580}"/>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1619198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439C4-C679-6CF2-1BA7-4D3408985DF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90DEF1B-8C39-ED36-72B0-38FE607F40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3B74153-3DD3-EE53-C022-A987FD9E3A5D}"/>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5" name="Footer Placeholder 4">
            <a:extLst>
              <a:ext uri="{FF2B5EF4-FFF2-40B4-BE49-F238E27FC236}">
                <a16:creationId xmlns:a16="http://schemas.microsoft.com/office/drawing/2014/main" id="{4D7ADF07-1D82-59F4-FE75-68D0EDFB5F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EA2795-A921-99BB-F0E1-EC3D20172BB9}"/>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2722257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72FFA-9F64-CBC0-A939-13B5932C810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DC159B-6507-4D0E-0B1A-5D74E9983A0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59EA5AC-C94F-F869-E36A-D12838D394A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12D6147-5092-9C92-2019-2D88879014F1}"/>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6" name="Footer Placeholder 5">
            <a:extLst>
              <a:ext uri="{FF2B5EF4-FFF2-40B4-BE49-F238E27FC236}">
                <a16:creationId xmlns:a16="http://schemas.microsoft.com/office/drawing/2014/main" id="{ED5FB3CC-5E0D-B4F2-7103-B0F2C90406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171FE2-FD38-B297-07CD-4E661CEE1116}"/>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60265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0E7BD-E6EE-A03D-B2F9-3316DE171EF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1C61D0F-22DB-B532-E606-24E6A9A58B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44F7AD-3197-5E62-7DB2-A49D4F6772D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0DBEE7A-AAE3-441F-7E12-20D7B47135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A89E87C-FBE3-5D19-B989-06980876BF0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5BE26B0-7943-F07D-1316-64428087EFDC}"/>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8" name="Footer Placeholder 7">
            <a:extLst>
              <a:ext uri="{FF2B5EF4-FFF2-40B4-BE49-F238E27FC236}">
                <a16:creationId xmlns:a16="http://schemas.microsoft.com/office/drawing/2014/main" id="{37A04FE0-70DB-84DC-2249-F358D4F8AC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C7C53E-B452-828C-4D74-D50EF6EDDE44}"/>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1627450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4697-8F34-4CA3-7D39-1B2724A5D08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7BD54AC-6826-D706-28B8-B52EC3F84A48}"/>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4" name="Footer Placeholder 3">
            <a:extLst>
              <a:ext uri="{FF2B5EF4-FFF2-40B4-BE49-F238E27FC236}">
                <a16:creationId xmlns:a16="http://schemas.microsoft.com/office/drawing/2014/main" id="{0A816B87-960C-AA31-9EBA-AB946CDE64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115C1C-8B5D-3CC3-6AFA-1F51CFA334C5}"/>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414891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D87AD-AF01-AA86-33BE-DF004FE7BD59}"/>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3" name="Footer Placeholder 2">
            <a:extLst>
              <a:ext uri="{FF2B5EF4-FFF2-40B4-BE49-F238E27FC236}">
                <a16:creationId xmlns:a16="http://schemas.microsoft.com/office/drawing/2014/main" id="{AC62DF40-5F6B-8897-8B06-170CB2C0A8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4C3C25-456C-58EE-2EFF-B73CF07722A2}"/>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172020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E9030-F643-D53E-ED69-8686C558EEE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2B56870-27BA-D1EA-685F-A0EACD691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E82FE87-9695-447A-D071-DE1A68AFF6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EA6785A-8979-9849-5D88-F0680ACF3271}"/>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6" name="Footer Placeholder 5">
            <a:extLst>
              <a:ext uri="{FF2B5EF4-FFF2-40B4-BE49-F238E27FC236}">
                <a16:creationId xmlns:a16="http://schemas.microsoft.com/office/drawing/2014/main" id="{06F26D05-9078-568A-794F-D7BDA50078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067553-0883-6978-966F-3F638EBA118D}"/>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3658026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9405B-AC8E-C3CA-DC9A-A5AE6BCC338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31F08FC-449A-7EF5-B0C3-74157EB6C5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058A1B-3A16-4597-1C37-C60BFC07F5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B3EC98B-781C-EA04-998A-38416B3C6186}"/>
              </a:ext>
            </a:extLst>
          </p:cNvPr>
          <p:cNvSpPr>
            <a:spLocks noGrp="1"/>
          </p:cNvSpPr>
          <p:nvPr>
            <p:ph type="dt" sz="half" idx="10"/>
          </p:nvPr>
        </p:nvSpPr>
        <p:spPr/>
        <p:txBody>
          <a:bodyPr/>
          <a:lstStyle/>
          <a:p>
            <a:fld id="{6AFA01CD-ED1F-854D-A45D-7EC1A47269F3}" type="datetimeFigureOut">
              <a:rPr lang="en-US" smtClean="0"/>
              <a:t>12/29/2023</a:t>
            </a:fld>
            <a:endParaRPr lang="en-US"/>
          </a:p>
        </p:txBody>
      </p:sp>
      <p:sp>
        <p:nvSpPr>
          <p:cNvPr id="6" name="Footer Placeholder 5">
            <a:extLst>
              <a:ext uri="{FF2B5EF4-FFF2-40B4-BE49-F238E27FC236}">
                <a16:creationId xmlns:a16="http://schemas.microsoft.com/office/drawing/2014/main" id="{C491237B-8B54-E4A8-D5D6-1BBA089F7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83EA1-1BC4-B551-08A7-A64D72DFC7BB}"/>
              </a:ext>
            </a:extLst>
          </p:cNvPr>
          <p:cNvSpPr>
            <a:spLocks noGrp="1"/>
          </p:cNvSpPr>
          <p:nvPr>
            <p:ph type="sldNum" sz="quarter" idx="12"/>
          </p:nvPr>
        </p:nvSpPr>
        <p:spPr/>
        <p:txBody>
          <a:bodyPr/>
          <a:lstStyle/>
          <a:p>
            <a:fld id="{F33AB2E9-1123-FE4D-910F-C5C68A233659}" type="slidenum">
              <a:rPr lang="en-US" smtClean="0"/>
              <a:t>‹#›</a:t>
            </a:fld>
            <a:endParaRPr lang="en-US"/>
          </a:p>
        </p:txBody>
      </p:sp>
    </p:spTree>
    <p:extLst>
      <p:ext uri="{BB962C8B-B14F-4D97-AF65-F5344CB8AC3E}">
        <p14:creationId xmlns:p14="http://schemas.microsoft.com/office/powerpoint/2010/main" val="295857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A239FC-2B1E-C8E1-0B18-4132AE77FA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49E6E73-506E-563E-9CFF-05E9659FEF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042C74D-AC14-9D39-01F8-09D822B46D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A01CD-ED1F-854D-A45D-7EC1A47269F3}" type="datetimeFigureOut">
              <a:rPr lang="en-US" smtClean="0"/>
              <a:t>12/29/2023</a:t>
            </a:fld>
            <a:endParaRPr lang="en-US"/>
          </a:p>
        </p:txBody>
      </p:sp>
      <p:sp>
        <p:nvSpPr>
          <p:cNvPr id="5" name="Footer Placeholder 4">
            <a:extLst>
              <a:ext uri="{FF2B5EF4-FFF2-40B4-BE49-F238E27FC236}">
                <a16:creationId xmlns:a16="http://schemas.microsoft.com/office/drawing/2014/main" id="{6D7245C1-A3F9-528D-18CF-6DE076EFD4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3FADB5-0A9A-812D-0C18-62E31F028F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AB2E9-1123-FE4D-910F-C5C68A233659}" type="slidenum">
              <a:rPr lang="en-US" smtClean="0"/>
              <a:t>‹#›</a:t>
            </a:fld>
            <a:endParaRPr lang="en-US"/>
          </a:p>
        </p:txBody>
      </p:sp>
    </p:spTree>
    <p:extLst>
      <p:ext uri="{BB962C8B-B14F-4D97-AF65-F5344CB8AC3E}">
        <p14:creationId xmlns:p14="http://schemas.microsoft.com/office/powerpoint/2010/main" val="2274747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Flowchart: Process 1">
            <a:extLst>
              <a:ext uri="{FF2B5EF4-FFF2-40B4-BE49-F238E27FC236}">
                <a16:creationId xmlns:a16="http://schemas.microsoft.com/office/drawing/2014/main" id="{A0EF319D-D605-ED24-C78B-EFF3AEDB673D}"/>
              </a:ext>
            </a:extLst>
          </p:cNvPr>
          <p:cNvSpPr/>
          <p:nvPr/>
        </p:nvSpPr>
        <p:spPr>
          <a:xfrm>
            <a:off x="6062472" y="4969534"/>
            <a:ext cx="5987889" cy="1726292"/>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i="1" u="sng" dirty="0">
                <a:solidFill>
                  <a:schemeClr val="tx1">
                    <a:lumMod val="95000"/>
                    <a:lumOff val="5000"/>
                  </a:schemeClr>
                </a:solidFill>
                <a:cs typeface="Aharoni" panose="02010803020104030203" pitchFamily="2" charset="-79"/>
              </a:rPr>
              <a:t>GUIDED BY-</a:t>
            </a:r>
          </a:p>
          <a:p>
            <a:pPr algn="ctr"/>
            <a:r>
              <a:rPr lang="en-GB" sz="2400" b="1" dirty="0" err="1">
                <a:solidFill>
                  <a:schemeClr val="tx1">
                    <a:lumMod val="95000"/>
                    <a:lumOff val="5000"/>
                  </a:schemeClr>
                </a:solidFill>
                <a:cs typeface="Aharoni" panose="02010803020104030203" pitchFamily="2" charset="-79"/>
              </a:rPr>
              <a:t>Dr.</a:t>
            </a:r>
            <a:r>
              <a:rPr lang="en-GB" sz="2400" b="1" dirty="0">
                <a:solidFill>
                  <a:schemeClr val="tx1">
                    <a:lumMod val="95000"/>
                    <a:lumOff val="5000"/>
                  </a:schemeClr>
                </a:solidFill>
                <a:cs typeface="Aharoni" panose="02010803020104030203" pitchFamily="2" charset="-79"/>
              </a:rPr>
              <a:t> </a:t>
            </a:r>
            <a:r>
              <a:rPr lang="en-GB" sz="2400" b="1" dirty="0" err="1">
                <a:solidFill>
                  <a:schemeClr val="tx1">
                    <a:lumMod val="95000"/>
                    <a:lumOff val="5000"/>
                  </a:schemeClr>
                </a:solidFill>
                <a:cs typeface="Aharoni" panose="02010803020104030203" pitchFamily="2" charset="-79"/>
              </a:rPr>
              <a:t>Apurba</a:t>
            </a:r>
            <a:r>
              <a:rPr lang="en-GB" sz="2400" b="1" dirty="0">
                <a:solidFill>
                  <a:schemeClr val="tx1">
                    <a:lumMod val="95000"/>
                    <a:lumOff val="5000"/>
                  </a:schemeClr>
                </a:solidFill>
                <a:cs typeface="Aharoni" panose="02010803020104030203" pitchFamily="2" charset="-79"/>
              </a:rPr>
              <a:t> </a:t>
            </a:r>
            <a:r>
              <a:rPr lang="en-GB" sz="2400" b="1" dirty="0" err="1">
                <a:solidFill>
                  <a:schemeClr val="tx1">
                    <a:lumMod val="95000"/>
                    <a:lumOff val="5000"/>
                  </a:schemeClr>
                </a:solidFill>
                <a:cs typeface="Aharoni" panose="02010803020104030203" pitchFamily="2" charset="-79"/>
              </a:rPr>
              <a:t>Giri</a:t>
            </a:r>
            <a:r>
              <a:rPr lang="en-GB" sz="2400" b="1" dirty="0">
                <a:solidFill>
                  <a:schemeClr val="tx1">
                    <a:lumMod val="95000"/>
                    <a:lumOff val="5000"/>
                  </a:schemeClr>
                </a:solidFill>
                <a:cs typeface="Aharoni" panose="02010803020104030203" pitchFamily="2" charset="-79"/>
              </a:rPr>
              <a:t> ( Head of  assistant professor)</a:t>
            </a:r>
          </a:p>
          <a:p>
            <a:pPr algn="ctr"/>
            <a:r>
              <a:rPr lang="en-GB" sz="2400" b="1" dirty="0" err="1">
                <a:solidFill>
                  <a:schemeClr val="tx1">
                    <a:lumMod val="95000"/>
                    <a:lumOff val="5000"/>
                  </a:schemeClr>
                </a:solidFill>
                <a:cs typeface="Aharoni" panose="02010803020104030203" pitchFamily="2" charset="-79"/>
              </a:rPr>
              <a:t>Ayan</a:t>
            </a:r>
            <a:r>
              <a:rPr lang="en-GB" sz="2400" b="1" dirty="0">
                <a:solidFill>
                  <a:schemeClr val="tx1">
                    <a:lumMod val="95000"/>
                    <a:lumOff val="5000"/>
                  </a:schemeClr>
                </a:solidFill>
                <a:cs typeface="Aharoni" panose="02010803020104030203" pitchFamily="2" charset="-79"/>
              </a:rPr>
              <a:t>  </a:t>
            </a:r>
            <a:r>
              <a:rPr lang="en-GB" sz="2400" b="1" dirty="0" err="1">
                <a:solidFill>
                  <a:schemeClr val="tx1">
                    <a:lumMod val="95000"/>
                    <a:lumOff val="5000"/>
                  </a:schemeClr>
                </a:solidFill>
                <a:cs typeface="Aharoni" panose="02010803020104030203" pitchFamily="2" charset="-79"/>
              </a:rPr>
              <a:t>Mondal</a:t>
            </a:r>
            <a:r>
              <a:rPr lang="en-GB" sz="2400" b="1" dirty="0">
                <a:solidFill>
                  <a:schemeClr val="tx1">
                    <a:lumMod val="95000"/>
                    <a:lumOff val="5000"/>
                  </a:schemeClr>
                </a:solidFill>
                <a:cs typeface="Aharoni" panose="02010803020104030203" pitchFamily="2" charset="-79"/>
              </a:rPr>
              <a:t> (Assistant  professor)</a:t>
            </a:r>
          </a:p>
          <a:p>
            <a:pPr algn="ctr"/>
            <a:r>
              <a:rPr lang="en-GB" sz="2400" b="1" dirty="0">
                <a:solidFill>
                  <a:schemeClr val="tx1">
                    <a:lumMod val="95000"/>
                    <a:lumOff val="5000"/>
                  </a:schemeClr>
                </a:solidFill>
              </a:rPr>
              <a:t>MUGBERIA GANGADHAR MAHAVIDYALAYA </a:t>
            </a:r>
          </a:p>
        </p:txBody>
      </p:sp>
      <p:sp>
        <p:nvSpPr>
          <p:cNvPr id="4" name="Flowchart: Process 3">
            <a:extLst>
              <a:ext uri="{FF2B5EF4-FFF2-40B4-BE49-F238E27FC236}">
                <a16:creationId xmlns:a16="http://schemas.microsoft.com/office/drawing/2014/main" id="{752D63DE-E5E4-0CCF-7857-988937F5306B}"/>
              </a:ext>
            </a:extLst>
          </p:cNvPr>
          <p:cNvSpPr/>
          <p:nvPr/>
        </p:nvSpPr>
        <p:spPr>
          <a:xfrm>
            <a:off x="0" y="4375174"/>
            <a:ext cx="5890657" cy="230909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i="1" u="sng" dirty="0">
                <a:solidFill>
                  <a:schemeClr val="tx1">
                    <a:lumMod val="95000"/>
                    <a:lumOff val="5000"/>
                  </a:schemeClr>
                </a:solidFill>
                <a:cs typeface="Aharoni" panose="02010803020104030203" pitchFamily="2" charset="-79"/>
              </a:rPr>
              <a:t>PROJECTED BY-</a:t>
            </a:r>
          </a:p>
          <a:p>
            <a:pPr algn="ctr"/>
            <a:r>
              <a:rPr lang="en-GB" sz="2000" b="1" i="1" dirty="0" err="1">
                <a:solidFill>
                  <a:schemeClr val="tx1">
                    <a:lumMod val="95000"/>
                    <a:lumOff val="5000"/>
                  </a:schemeClr>
                </a:solidFill>
                <a:cs typeface="Aharoni" panose="02010803020104030203" pitchFamily="2" charset="-79"/>
              </a:rPr>
              <a:t>Pritam</a:t>
            </a:r>
            <a:r>
              <a:rPr lang="en-GB" sz="2000" b="1" i="1" dirty="0">
                <a:solidFill>
                  <a:schemeClr val="tx1">
                    <a:lumMod val="95000"/>
                    <a:lumOff val="5000"/>
                  </a:schemeClr>
                </a:solidFill>
                <a:cs typeface="Aharoni" panose="02010803020104030203" pitchFamily="2" charset="-79"/>
              </a:rPr>
              <a:t> Ghosh </a:t>
            </a:r>
          </a:p>
          <a:p>
            <a:pPr algn="ctr"/>
            <a:r>
              <a:rPr lang="en-GB" sz="2000" b="1" i="1" dirty="0">
                <a:solidFill>
                  <a:schemeClr val="tx1">
                    <a:lumMod val="95000"/>
                    <a:lumOff val="5000"/>
                  </a:schemeClr>
                </a:solidFill>
                <a:cs typeface="Aharoni" panose="02010803020104030203" pitchFamily="2" charset="-79"/>
              </a:rPr>
              <a:t>B.VOC (Food processing  6</a:t>
            </a:r>
            <a:r>
              <a:rPr lang="en-GB" sz="2000" b="1" i="1" baseline="30000" dirty="0">
                <a:solidFill>
                  <a:schemeClr val="tx1">
                    <a:lumMod val="95000"/>
                    <a:lumOff val="5000"/>
                  </a:schemeClr>
                </a:solidFill>
                <a:cs typeface="Aharoni" panose="02010803020104030203" pitchFamily="2" charset="-79"/>
              </a:rPr>
              <a:t>th</a:t>
            </a:r>
            <a:r>
              <a:rPr lang="en-GB" sz="2000" b="1" i="1" dirty="0">
                <a:solidFill>
                  <a:schemeClr val="tx1">
                    <a:lumMod val="95000"/>
                    <a:lumOff val="5000"/>
                  </a:schemeClr>
                </a:solidFill>
                <a:cs typeface="Aharoni" panose="02010803020104030203" pitchFamily="2" charset="-79"/>
              </a:rPr>
              <a:t> </a:t>
            </a:r>
            <a:r>
              <a:rPr lang="en-GB" sz="2000" b="1" i="1" dirty="0" err="1">
                <a:solidFill>
                  <a:schemeClr val="tx1">
                    <a:lumMod val="95000"/>
                    <a:lumOff val="5000"/>
                  </a:schemeClr>
                </a:solidFill>
                <a:cs typeface="Aharoni" panose="02010803020104030203" pitchFamily="2" charset="-79"/>
              </a:rPr>
              <a:t>sem</a:t>
            </a:r>
            <a:r>
              <a:rPr lang="en-GB" sz="2000" b="1" i="1" dirty="0">
                <a:solidFill>
                  <a:schemeClr val="tx1">
                    <a:lumMod val="95000"/>
                    <a:lumOff val="5000"/>
                  </a:schemeClr>
                </a:solidFill>
                <a:cs typeface="Aharoni" panose="02010803020104030203" pitchFamily="2" charset="-79"/>
              </a:rPr>
              <a:t>)</a:t>
            </a:r>
          </a:p>
          <a:p>
            <a:pPr algn="ctr"/>
            <a:r>
              <a:rPr lang="en-GB" sz="2400" b="1" i="1" dirty="0">
                <a:solidFill>
                  <a:schemeClr val="tx1">
                    <a:lumMod val="95000"/>
                    <a:lumOff val="5000"/>
                  </a:schemeClr>
                </a:solidFill>
                <a:cs typeface="Aharoni" panose="02010803020104030203" pitchFamily="2" charset="-79"/>
              </a:rPr>
              <a:t>Roll-2218</a:t>
            </a:r>
            <a:r>
              <a:rPr lang="en-GB" sz="2000" b="1" i="1" dirty="0">
                <a:solidFill>
                  <a:schemeClr val="tx1">
                    <a:lumMod val="95000"/>
                    <a:lumOff val="5000"/>
                  </a:schemeClr>
                </a:solidFill>
                <a:cs typeface="Aharoni" panose="02010803020104030203" pitchFamily="2" charset="-79"/>
              </a:rPr>
              <a:t> </a:t>
            </a:r>
          </a:p>
          <a:p>
            <a:pPr algn="ctr"/>
            <a:r>
              <a:rPr lang="en-GB" sz="2000" b="1" i="1" dirty="0">
                <a:solidFill>
                  <a:schemeClr val="tx1">
                    <a:lumMod val="95000"/>
                    <a:lumOff val="5000"/>
                  </a:schemeClr>
                </a:solidFill>
                <a:cs typeface="Aharoni" panose="02010803020104030203" pitchFamily="2" charset="-79"/>
              </a:rPr>
              <a:t>DEPARTMENT OF NUTRITION</a:t>
            </a:r>
          </a:p>
          <a:p>
            <a:pPr algn="ctr"/>
            <a:r>
              <a:rPr lang="en-GB" sz="2000" b="1" dirty="0">
                <a:solidFill>
                  <a:schemeClr val="tx1">
                    <a:lumMod val="95000"/>
                    <a:lumOff val="5000"/>
                  </a:schemeClr>
                </a:solidFill>
              </a:rPr>
              <a:t>MUGBERIA GANGADHAR MAHAVIDYALAYA </a:t>
            </a:r>
          </a:p>
        </p:txBody>
      </p:sp>
      <p:pic>
        <p:nvPicPr>
          <p:cNvPr id="3" name="Picture 6">
            <a:extLst>
              <a:ext uri="{FF2B5EF4-FFF2-40B4-BE49-F238E27FC236}">
                <a16:creationId xmlns:a16="http://schemas.microsoft.com/office/drawing/2014/main" id="{159322A5-BDF2-7BA9-3D29-553FB5032F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0524" y="1766498"/>
            <a:ext cx="7345002" cy="21654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6"/>
          <p:cNvSpPr/>
          <p:nvPr/>
        </p:nvSpPr>
        <p:spPr>
          <a:xfrm>
            <a:off x="3145536" y="248416"/>
            <a:ext cx="5330952" cy="461665"/>
          </a:xfrm>
          <a:prstGeom prst="rect">
            <a:avLst/>
          </a:prstGeom>
        </p:spPr>
        <p:txBody>
          <a:bodyPr wrap="square">
            <a:spAutoFit/>
          </a:bodyPr>
          <a:lstStyle/>
          <a:p>
            <a:pPr algn="ctr"/>
            <a:r>
              <a:rPr lang="en-GB" sz="2400" b="1" i="1" u="sng" dirty="0">
                <a:solidFill>
                  <a:schemeClr val="tx1">
                    <a:lumMod val="95000"/>
                    <a:lumOff val="5000"/>
                  </a:schemeClr>
                </a:solidFill>
                <a:latin typeface="Algerian" pitchFamily="82" charset="0"/>
              </a:rPr>
              <a:t>Project on  entrepreneurship </a:t>
            </a:r>
            <a:endParaRPr lang="en-IN" sz="2400" dirty="0">
              <a:solidFill>
                <a:schemeClr val="tx1">
                  <a:lumMod val="95000"/>
                  <a:lumOff val="5000"/>
                </a:schemeClr>
              </a:solidFill>
            </a:endParaRPr>
          </a:p>
        </p:txBody>
      </p:sp>
      <p:sp>
        <p:nvSpPr>
          <p:cNvPr id="11" name="Rounded Rectangle 10"/>
          <p:cNvSpPr/>
          <p:nvPr/>
        </p:nvSpPr>
        <p:spPr>
          <a:xfrm>
            <a:off x="50292" y="769750"/>
            <a:ext cx="12024360" cy="850908"/>
          </a:xfrm>
          <a:prstGeom prst="roundRect">
            <a:avLst/>
          </a:prstGeom>
          <a:solidFill>
            <a:schemeClr val="accent1">
              <a:lumMod val="60000"/>
              <a:lumOff val="40000"/>
            </a:schemeClr>
          </a:solidFill>
          <a:ln w="28575">
            <a:solidFill>
              <a:schemeClr val="tx1">
                <a:lumMod val="95000"/>
                <a:lumOff val="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4400" b="1" i="1" u="sng" dirty="0" err="1">
                <a:solidFill>
                  <a:schemeClr val="tx1">
                    <a:lumMod val="95000"/>
                    <a:lumOff val="5000"/>
                  </a:schemeClr>
                </a:solidFill>
                <a:latin typeface="Algerian" pitchFamily="82" charset="0"/>
              </a:rPr>
              <a:t>DEVELOPment</a:t>
            </a:r>
            <a:r>
              <a:rPr lang="en-GB" sz="4400" b="1" i="1" u="sng" dirty="0">
                <a:solidFill>
                  <a:schemeClr val="tx1">
                    <a:lumMod val="95000"/>
                    <a:lumOff val="5000"/>
                  </a:schemeClr>
                </a:solidFill>
                <a:latin typeface="Algerian" pitchFamily="82" charset="0"/>
              </a:rPr>
              <a:t> of RICE INDUSTRY</a:t>
            </a:r>
            <a:endParaRPr lang="en-IN" sz="4400" dirty="0"/>
          </a:p>
        </p:txBody>
      </p:sp>
    </p:spTree>
    <p:extLst>
      <p:ext uri="{BB962C8B-B14F-4D97-AF65-F5344CB8AC3E}">
        <p14:creationId xmlns:p14="http://schemas.microsoft.com/office/powerpoint/2010/main" val="3620850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7E9E17-434C-2CA0-D00E-4BA8AF5EB5EF}"/>
              </a:ext>
            </a:extLst>
          </p:cNvPr>
          <p:cNvSpPr>
            <a:spLocks noGrp="1"/>
          </p:cNvSpPr>
          <p:nvPr>
            <p:ph idx="1"/>
          </p:nvPr>
        </p:nvSpPr>
        <p:spPr>
          <a:xfrm>
            <a:off x="0" y="0"/>
            <a:ext cx="12192000" cy="6858000"/>
          </a:xfrm>
        </p:spPr>
        <p:txBody>
          <a:bodyPr anchor="t"/>
          <a:lstStyle/>
          <a:p>
            <a:pPr marL="0" indent="0" algn="ctr">
              <a:buNone/>
            </a:pPr>
            <a:r>
              <a:rPr lang="en-GB" b="1" i="1" u="sng" dirty="0"/>
              <a:t> INVESTMENT</a:t>
            </a:r>
            <a:r>
              <a:rPr lang="en-GB" dirty="0"/>
              <a:t> </a:t>
            </a:r>
          </a:p>
          <a:p>
            <a:pPr marL="0" indent="0" algn="ctr">
              <a:buNone/>
            </a:pPr>
            <a:r>
              <a:rPr lang="en-GB" dirty="0"/>
              <a:t>CAPITAL :- 2crore</a:t>
            </a:r>
          </a:p>
          <a:p>
            <a:pPr marL="0" indent="0" algn="ctr">
              <a:buNone/>
            </a:pPr>
            <a:endParaRPr lang="en-GB" dirty="0"/>
          </a:p>
          <a:p>
            <a:pPr marL="0" indent="0" algn="ctr">
              <a:buNone/>
            </a:pPr>
            <a:r>
              <a:rPr lang="en-GB" sz="4000" b="1" i="1" u="sng" dirty="0">
                <a:latin typeface="Aldhabi" pitchFamily="2" charset="-78"/>
                <a:cs typeface="Aldhabi" pitchFamily="2" charset="-78"/>
              </a:rPr>
              <a:t>PROFIT </a:t>
            </a:r>
            <a:r>
              <a:rPr lang="en-GB" sz="4000" b="1" dirty="0">
                <a:latin typeface="Aldhabi" pitchFamily="2" charset="-78"/>
                <a:cs typeface="Aldhabi" pitchFamily="2" charset="-78"/>
              </a:rPr>
              <a:t>–      </a:t>
            </a:r>
          </a:p>
          <a:p>
            <a:pPr algn="ctr"/>
            <a:r>
              <a:rPr lang="en-GB" sz="4000" b="1" dirty="0">
                <a:latin typeface="Aldhabi" pitchFamily="2" charset="-78"/>
                <a:cs typeface="Aldhabi" pitchFamily="2" charset="-78"/>
              </a:rPr>
              <a:t> </a:t>
            </a:r>
            <a:r>
              <a:rPr lang="en-GB" sz="4000" dirty="0">
                <a:latin typeface="Aldhabi" pitchFamily="2" charset="-78"/>
                <a:cs typeface="Aldhabi" pitchFamily="2" charset="-78"/>
              </a:rPr>
              <a:t>Depends also  production , </a:t>
            </a:r>
          </a:p>
          <a:p>
            <a:pPr algn="ctr"/>
            <a:r>
              <a:rPr lang="en-GB" sz="4000" dirty="0">
                <a:latin typeface="Aldhabi" pitchFamily="2" charset="-78"/>
                <a:cs typeface="Aldhabi" pitchFamily="2" charset="-78"/>
              </a:rPr>
              <a:t>Product  quality, </a:t>
            </a:r>
          </a:p>
          <a:p>
            <a:pPr algn="ctr"/>
            <a:r>
              <a:rPr lang="en-GB" sz="4000" dirty="0" err="1">
                <a:latin typeface="Aldhabi" pitchFamily="2" charset="-78"/>
                <a:cs typeface="Aldhabi" pitchFamily="2" charset="-78"/>
              </a:rPr>
              <a:t>Buisness</a:t>
            </a:r>
            <a:r>
              <a:rPr lang="en-GB" sz="4000" dirty="0">
                <a:latin typeface="Aldhabi" pitchFamily="2" charset="-78"/>
                <a:cs typeface="Aldhabi" pitchFamily="2" charset="-78"/>
              </a:rPr>
              <a:t> model</a:t>
            </a:r>
          </a:p>
          <a:p>
            <a:pPr marL="0" indent="0" algn="ctr">
              <a:buNone/>
            </a:pPr>
            <a:r>
              <a:rPr lang="en-GB" sz="4000" b="1" i="1" u="sng" dirty="0">
                <a:latin typeface="Aldhabi" pitchFamily="2" charset="-78"/>
                <a:cs typeface="Aldhabi" pitchFamily="2" charset="-78"/>
              </a:rPr>
              <a:t>  Manpower-</a:t>
            </a:r>
          </a:p>
          <a:p>
            <a:pPr marL="0" indent="0" algn="ctr">
              <a:buNone/>
            </a:pPr>
            <a:r>
              <a:rPr lang="en-GB" sz="2400" dirty="0">
                <a:latin typeface="Abadi" panose="020B0604020104020204" pitchFamily="34" charset="0"/>
                <a:cs typeface="Aldhabi" pitchFamily="2" charset="-78"/>
              </a:rPr>
              <a:t> processing section- 3,boiler- 1, marketing-3,  lab- 1, packaging-1, </a:t>
            </a:r>
            <a:endParaRPr lang="en-US" sz="2400" dirty="0">
              <a:latin typeface="Abadi" panose="020B0604020104020204" pitchFamily="34" charset="0"/>
              <a:cs typeface="Aldhabi" pitchFamily="2" charset="-78"/>
            </a:endParaRPr>
          </a:p>
        </p:txBody>
      </p:sp>
      <p:pic>
        <p:nvPicPr>
          <p:cNvPr id="4" name="Picture 4">
            <a:extLst>
              <a:ext uri="{FF2B5EF4-FFF2-40B4-BE49-F238E27FC236}">
                <a16:creationId xmlns:a16="http://schemas.microsoft.com/office/drawing/2014/main" id="{43F0FCD7-149C-C3AF-B487-69C409A20D0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69136" y="237504"/>
            <a:ext cx="2757745" cy="1473280"/>
          </a:xfrm>
          <a:prstGeom prst="rect">
            <a:avLst/>
          </a:prstGeom>
        </p:spPr>
      </p:pic>
      <p:pic>
        <p:nvPicPr>
          <p:cNvPr id="2" name="Picture 4">
            <a:extLst>
              <a:ext uri="{FF2B5EF4-FFF2-40B4-BE49-F238E27FC236}">
                <a16:creationId xmlns:a16="http://schemas.microsoft.com/office/drawing/2014/main" id="{2805AC24-E1B2-61C0-5818-1665B9ECFA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8237" y="2499385"/>
            <a:ext cx="3199545" cy="1859230"/>
          </a:xfrm>
          <a:prstGeom prst="roundRect">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598821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5EA028-7D8B-ACDA-3CC5-FCE6E92A9EB9}"/>
              </a:ext>
            </a:extLst>
          </p:cNvPr>
          <p:cNvSpPr>
            <a:spLocks noGrp="1"/>
          </p:cNvSpPr>
          <p:nvPr>
            <p:ph idx="1"/>
          </p:nvPr>
        </p:nvSpPr>
        <p:spPr>
          <a:xfrm>
            <a:off x="0" y="0"/>
            <a:ext cx="12192000" cy="6858000"/>
          </a:xfrm>
        </p:spPr>
        <p:txBody>
          <a:bodyPr>
            <a:normAutofit/>
          </a:bodyPr>
          <a:lstStyle/>
          <a:p>
            <a:pPr marL="0" indent="0" algn="ctr">
              <a:buNone/>
            </a:pPr>
            <a:r>
              <a:rPr lang="en-GB" sz="3200" b="1" i="1" u="sng" dirty="0">
                <a:latin typeface="Aharoni" panose="02010803020104030203" pitchFamily="2" charset="-79"/>
                <a:cs typeface="Aharoni" panose="02010803020104030203" pitchFamily="2" charset="-79"/>
              </a:rPr>
              <a:t>SELECTION OF PLANT LAND LOCATION</a:t>
            </a:r>
          </a:p>
          <a:p>
            <a:pPr marL="0" indent="0" algn="ctr">
              <a:buNone/>
            </a:pPr>
            <a:endParaRPr lang="en-US" sz="3200" dirty="0">
              <a:latin typeface="Aharoni" panose="02010803020104030203" pitchFamily="2" charset="-79"/>
              <a:cs typeface="Aharoni" panose="02010803020104030203" pitchFamily="2" charset="-79"/>
            </a:endParaRPr>
          </a:p>
        </p:txBody>
      </p:sp>
      <p:pic>
        <p:nvPicPr>
          <p:cNvPr id="2" name="Picture 3">
            <a:extLst>
              <a:ext uri="{FF2B5EF4-FFF2-40B4-BE49-F238E27FC236}">
                <a16:creationId xmlns:a16="http://schemas.microsoft.com/office/drawing/2014/main" id="{921082BF-7756-A53D-4779-83515A3CAB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1639" y="2872344"/>
            <a:ext cx="8813718" cy="3985656"/>
          </a:xfrm>
          <a:prstGeom prst="rect">
            <a:avLst/>
          </a:prstGeom>
        </p:spPr>
      </p:pic>
      <p:sp>
        <p:nvSpPr>
          <p:cNvPr id="5" name="TextBox 4">
            <a:extLst>
              <a:ext uri="{FF2B5EF4-FFF2-40B4-BE49-F238E27FC236}">
                <a16:creationId xmlns:a16="http://schemas.microsoft.com/office/drawing/2014/main" id="{66911E77-9204-F775-B152-F852E5D5E0D9}"/>
              </a:ext>
            </a:extLst>
          </p:cNvPr>
          <p:cNvSpPr txBox="1"/>
          <p:nvPr/>
        </p:nvSpPr>
        <p:spPr>
          <a:xfrm>
            <a:off x="946933" y="688894"/>
            <a:ext cx="10298133" cy="1938992"/>
          </a:xfrm>
          <a:prstGeom prst="rect">
            <a:avLst/>
          </a:prstGeom>
          <a:noFill/>
        </p:spPr>
        <p:txBody>
          <a:bodyPr wrap="square">
            <a:spAutoFit/>
          </a:bodyPr>
          <a:lstStyle/>
          <a:p>
            <a:r>
              <a:rPr lang="en-US" sz="2400" dirty="0">
                <a:latin typeface="Abadi" panose="020B0604020104020204" pitchFamily="34" charset="0"/>
              </a:rPr>
              <a:t>Establishing a workable</a:t>
            </a:r>
            <a:r>
              <a:rPr lang="en-GB" sz="2400" dirty="0">
                <a:latin typeface="Abadi" panose="020B0604020104020204" pitchFamily="34" charset="0"/>
              </a:rPr>
              <a:t> rice industry </a:t>
            </a:r>
            <a:r>
              <a:rPr lang="en-US" sz="2400" dirty="0">
                <a:latin typeface="Abadi" panose="020B0604020104020204" pitchFamily="34" charset="0"/>
              </a:rPr>
              <a:t>seeks a minimum </a:t>
            </a:r>
            <a:r>
              <a:rPr lang="en-GB" sz="2400" dirty="0">
                <a:latin typeface="Abadi" panose="020B0604020104020204" pitchFamily="34" charset="0"/>
              </a:rPr>
              <a:t>40,000-</a:t>
            </a:r>
            <a:r>
              <a:rPr lang="en-US" sz="2400" dirty="0">
                <a:latin typeface="Abadi" panose="020B0604020104020204" pitchFamily="34" charset="0"/>
              </a:rPr>
              <a:t> </a:t>
            </a:r>
            <a:r>
              <a:rPr lang="en-GB" sz="2400" dirty="0">
                <a:latin typeface="Abadi" panose="020B0604020104020204" pitchFamily="34" charset="0"/>
              </a:rPr>
              <a:t>43,200</a:t>
            </a:r>
            <a:r>
              <a:rPr lang="en-US" sz="2400" dirty="0">
                <a:latin typeface="Abadi" panose="020B0604020104020204" pitchFamily="34" charset="0"/>
              </a:rPr>
              <a:t>SQ FT. The layout of the same should be tweaked in accordance with the equipment to be used in the process to maximize efficacy. If possible, select the location that comes in close proximity to the marketing distribution areas. This way, it will become easier to reduce the overall transportation cost.</a:t>
            </a:r>
          </a:p>
        </p:txBody>
      </p:sp>
    </p:spTree>
    <p:extLst>
      <p:ext uri="{BB962C8B-B14F-4D97-AF65-F5344CB8AC3E}">
        <p14:creationId xmlns:p14="http://schemas.microsoft.com/office/powerpoint/2010/main" val="3691885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F5F851-6EE2-0758-0277-18419595DCF6}"/>
              </a:ext>
            </a:extLst>
          </p:cNvPr>
          <p:cNvSpPr>
            <a:spLocks noGrp="1"/>
          </p:cNvSpPr>
          <p:nvPr>
            <p:ph idx="1"/>
          </p:nvPr>
        </p:nvSpPr>
        <p:spPr>
          <a:xfrm>
            <a:off x="-185552" y="317466"/>
            <a:ext cx="12192000" cy="6858000"/>
          </a:xfrm>
        </p:spPr>
        <p:txBody>
          <a:bodyPr>
            <a:normAutofit/>
          </a:bodyPr>
          <a:lstStyle/>
          <a:p>
            <a:pPr marL="0" indent="0" algn="ctr">
              <a:buNone/>
            </a:pPr>
            <a:r>
              <a:rPr lang="en-GB" sz="3200" i="1" u="sng" dirty="0" err="1">
                <a:latin typeface="Algerian" pitchFamily="82" charset="0"/>
              </a:rPr>
              <a:t>LICENcES</a:t>
            </a:r>
            <a:endParaRPr lang="en-GB" sz="3200" i="1" u="sng" dirty="0">
              <a:latin typeface="Algerian" pitchFamily="82" charset="0"/>
            </a:endParaRPr>
          </a:p>
          <a:p>
            <a:pPr marL="0" indent="0" algn="ctr">
              <a:buNone/>
            </a:pPr>
            <a:endParaRPr lang="en-US" sz="3200" i="1" u="sng" dirty="0">
              <a:latin typeface="Algerian" pitchFamily="82" charset="0"/>
            </a:endParaRPr>
          </a:p>
        </p:txBody>
      </p:sp>
      <p:sp>
        <p:nvSpPr>
          <p:cNvPr id="10" name="Octagon 9">
            <a:extLst>
              <a:ext uri="{FF2B5EF4-FFF2-40B4-BE49-F238E27FC236}">
                <a16:creationId xmlns:a16="http://schemas.microsoft.com/office/drawing/2014/main" id="{60B3319C-0E68-5CCD-595B-EC3D33AC84F6}"/>
              </a:ext>
            </a:extLst>
          </p:cNvPr>
          <p:cNvSpPr/>
          <p:nvPr/>
        </p:nvSpPr>
        <p:spPr>
          <a:xfrm>
            <a:off x="1734925" y="2365497"/>
            <a:ext cx="2933067" cy="1392638"/>
          </a:xfrm>
          <a:prstGeom prst="oct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Firm registration</a:t>
            </a:r>
            <a:endParaRPr lang="en-US" sz="2400" b="1" dirty="0"/>
          </a:p>
        </p:txBody>
      </p:sp>
      <p:sp>
        <p:nvSpPr>
          <p:cNvPr id="12" name="Octagon 11">
            <a:extLst>
              <a:ext uri="{FF2B5EF4-FFF2-40B4-BE49-F238E27FC236}">
                <a16:creationId xmlns:a16="http://schemas.microsoft.com/office/drawing/2014/main" id="{F1180C83-F036-DAC7-F5BD-1C7126CB94FC}"/>
              </a:ext>
            </a:extLst>
          </p:cNvPr>
          <p:cNvSpPr/>
          <p:nvPr/>
        </p:nvSpPr>
        <p:spPr>
          <a:xfrm>
            <a:off x="4134332" y="1370585"/>
            <a:ext cx="3552231" cy="1392637"/>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Factory licences</a:t>
            </a:r>
            <a:endParaRPr lang="en-US" sz="2400" b="1" dirty="0"/>
          </a:p>
        </p:txBody>
      </p:sp>
      <p:sp>
        <p:nvSpPr>
          <p:cNvPr id="13" name="Octagon 12">
            <a:extLst>
              <a:ext uri="{FF2B5EF4-FFF2-40B4-BE49-F238E27FC236}">
                <a16:creationId xmlns:a16="http://schemas.microsoft.com/office/drawing/2014/main" id="{F949BE63-71CE-4F6C-F1DF-62CCC07B47E0}"/>
              </a:ext>
            </a:extLst>
          </p:cNvPr>
          <p:cNvSpPr/>
          <p:nvPr/>
        </p:nvSpPr>
        <p:spPr>
          <a:xfrm>
            <a:off x="7136507" y="4450134"/>
            <a:ext cx="3542666" cy="1332777"/>
          </a:xfrm>
          <a:prstGeom prst="oct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No objection certificate from pollution department </a:t>
            </a:r>
            <a:endParaRPr lang="en-US" sz="2400" b="1" dirty="0"/>
          </a:p>
        </p:txBody>
      </p:sp>
      <p:sp>
        <p:nvSpPr>
          <p:cNvPr id="14" name="Octagon 13">
            <a:extLst>
              <a:ext uri="{FF2B5EF4-FFF2-40B4-BE49-F238E27FC236}">
                <a16:creationId xmlns:a16="http://schemas.microsoft.com/office/drawing/2014/main" id="{508D69AC-FB1D-B3AE-2D23-6895FF368EB0}"/>
              </a:ext>
            </a:extLst>
          </p:cNvPr>
          <p:cNvSpPr/>
          <p:nvPr/>
        </p:nvSpPr>
        <p:spPr>
          <a:xfrm>
            <a:off x="7280186" y="2321601"/>
            <a:ext cx="2491128" cy="1382190"/>
          </a:xfrm>
          <a:prstGeom prst="oct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FSSI Certificate </a:t>
            </a:r>
            <a:endParaRPr lang="en-US" sz="2400" b="1" dirty="0"/>
          </a:p>
        </p:txBody>
      </p:sp>
      <p:sp>
        <p:nvSpPr>
          <p:cNvPr id="15" name="Octagon 14">
            <a:extLst>
              <a:ext uri="{FF2B5EF4-FFF2-40B4-BE49-F238E27FC236}">
                <a16:creationId xmlns:a16="http://schemas.microsoft.com/office/drawing/2014/main" id="{ECD9F16E-CD1A-8142-E5E3-3EDBE66E1B40}"/>
              </a:ext>
            </a:extLst>
          </p:cNvPr>
          <p:cNvSpPr/>
          <p:nvPr/>
        </p:nvSpPr>
        <p:spPr>
          <a:xfrm>
            <a:off x="1734925" y="4450134"/>
            <a:ext cx="2933067" cy="1515246"/>
          </a:xfrm>
          <a:prstGeom prst="oct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GST registration</a:t>
            </a:r>
            <a:endParaRPr lang="en-US" sz="2400" b="1" dirty="0">
              <a:solidFill>
                <a:schemeClr val="bg1"/>
              </a:solidFill>
            </a:endParaRPr>
          </a:p>
        </p:txBody>
      </p:sp>
      <p:sp>
        <p:nvSpPr>
          <p:cNvPr id="16" name="Octagon 15">
            <a:extLst>
              <a:ext uri="{FF2B5EF4-FFF2-40B4-BE49-F238E27FC236}">
                <a16:creationId xmlns:a16="http://schemas.microsoft.com/office/drawing/2014/main" id="{357406AC-40D7-9008-AE69-AC87B2461DE4}"/>
              </a:ext>
            </a:extLst>
          </p:cNvPr>
          <p:cNvSpPr/>
          <p:nvPr/>
        </p:nvSpPr>
        <p:spPr>
          <a:xfrm>
            <a:off x="4290549" y="3337156"/>
            <a:ext cx="3367081" cy="1515246"/>
          </a:xfrm>
          <a:prstGeom prst="octag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PFA and ESIC  Registration </a:t>
            </a:r>
            <a:endParaRPr lang="en-US" sz="2000" b="1" dirty="0"/>
          </a:p>
        </p:txBody>
      </p:sp>
    </p:spTree>
    <p:extLst>
      <p:ext uri="{BB962C8B-B14F-4D97-AF65-F5344CB8AC3E}">
        <p14:creationId xmlns:p14="http://schemas.microsoft.com/office/powerpoint/2010/main" val="3966349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3A646-1720-1181-4A98-5BD17973C146}"/>
              </a:ext>
            </a:extLst>
          </p:cNvPr>
          <p:cNvSpPr>
            <a:spLocks noGrp="1"/>
          </p:cNvSpPr>
          <p:nvPr>
            <p:ph type="title"/>
          </p:nvPr>
        </p:nvSpPr>
        <p:spPr>
          <a:xfrm>
            <a:off x="2635455" y="148439"/>
            <a:ext cx="6921089" cy="1020537"/>
          </a:xfrm>
        </p:spPr>
        <p:txBody>
          <a:bodyPr/>
          <a:lstStyle/>
          <a:p>
            <a:r>
              <a:rPr lang="en-GB" sz="4400" b="1" i="1" u="sng" dirty="0">
                <a:latin typeface="Aharoni" panose="02010803020104030203" pitchFamily="2" charset="-79"/>
                <a:cs typeface="Aharoni" panose="02010803020104030203" pitchFamily="2" charset="-79"/>
              </a:rPr>
              <a:t>TARGETED CUSTOMERS</a:t>
            </a:r>
            <a:endParaRPr lang="en-US"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67E43B55-1A5E-109F-444E-3C663CB0CD00}"/>
              </a:ext>
            </a:extLst>
          </p:cNvPr>
          <p:cNvSpPr>
            <a:spLocks noGrp="1"/>
          </p:cNvSpPr>
          <p:nvPr>
            <p:ph idx="4294967295"/>
          </p:nvPr>
        </p:nvSpPr>
        <p:spPr>
          <a:xfrm>
            <a:off x="2403515" y="1614300"/>
            <a:ext cx="7384967" cy="4546023"/>
          </a:xfrm>
        </p:spPr>
        <p:txBody>
          <a:bodyPr anchor="ctr">
            <a:normAutofit/>
          </a:bodyPr>
          <a:lstStyle/>
          <a:p>
            <a:pPr marL="0" indent="0" algn="ctr">
              <a:buNone/>
            </a:pPr>
            <a:endParaRPr lang="en-GB" sz="3200" b="1" i="1" u="sng" dirty="0">
              <a:latin typeface="Aldhabi" pitchFamily="2" charset="-78"/>
              <a:cs typeface="Aldhabi" pitchFamily="2" charset="-78"/>
            </a:endParaRPr>
          </a:p>
          <a:p>
            <a:pPr algn="ctr"/>
            <a:r>
              <a:rPr lang="en-GB" sz="3600" dirty="0">
                <a:latin typeface="Aldhabi" pitchFamily="2" charset="-78"/>
                <a:cs typeface="Aldhabi" pitchFamily="2" charset="-78"/>
              </a:rPr>
              <a:t>Retailers</a:t>
            </a:r>
          </a:p>
          <a:p>
            <a:pPr algn="ctr"/>
            <a:r>
              <a:rPr lang="en-GB" sz="3600" dirty="0">
                <a:latin typeface="Aldhabi" pitchFamily="2" charset="-78"/>
                <a:cs typeface="Aldhabi" pitchFamily="2" charset="-78"/>
              </a:rPr>
              <a:t>Online </a:t>
            </a:r>
          </a:p>
          <a:p>
            <a:pPr algn="ctr"/>
            <a:r>
              <a:rPr lang="en-GB" sz="3600" dirty="0">
                <a:latin typeface="Aldhabi" pitchFamily="2" charset="-78"/>
                <a:cs typeface="Aldhabi" pitchFamily="2" charset="-78"/>
              </a:rPr>
              <a:t>Super market /sopping hole</a:t>
            </a:r>
          </a:p>
          <a:p>
            <a:pPr algn="ctr"/>
            <a:r>
              <a:rPr lang="en-GB" sz="3600" dirty="0">
                <a:latin typeface="Aldhabi" pitchFamily="2" charset="-78"/>
                <a:cs typeface="Aldhabi" pitchFamily="2" charset="-78"/>
              </a:rPr>
              <a:t>Hotel / restaurant </a:t>
            </a:r>
          </a:p>
          <a:p>
            <a:pPr algn="ctr"/>
            <a:r>
              <a:rPr lang="en-GB" sz="3600" dirty="0">
                <a:latin typeface="Aldhabi" pitchFamily="2" charset="-78"/>
                <a:cs typeface="Aldhabi" pitchFamily="2" charset="-78"/>
              </a:rPr>
              <a:t>Paddy mill</a:t>
            </a:r>
          </a:p>
          <a:p>
            <a:pPr algn="ctr"/>
            <a:r>
              <a:rPr lang="en-GB" sz="3600" dirty="0">
                <a:latin typeface="Aldhabi" pitchFamily="2" charset="-78"/>
                <a:cs typeface="Aldhabi" pitchFamily="2" charset="-78"/>
              </a:rPr>
              <a:t>Others</a:t>
            </a:r>
            <a:endParaRPr lang="en-US" sz="3600" dirty="0">
              <a:latin typeface="Aldhabi" pitchFamily="2" charset="-78"/>
              <a:cs typeface="Aldhabi" pitchFamily="2" charset="-78"/>
            </a:endParaRPr>
          </a:p>
        </p:txBody>
      </p:sp>
    </p:spTree>
    <p:extLst>
      <p:ext uri="{BB962C8B-B14F-4D97-AF65-F5344CB8AC3E}">
        <p14:creationId xmlns:p14="http://schemas.microsoft.com/office/powerpoint/2010/main" val="1951882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9E726-FB3C-19E2-F353-E3B6BCCB1B38}"/>
              </a:ext>
            </a:extLst>
          </p:cNvPr>
          <p:cNvSpPr>
            <a:spLocks noGrp="1"/>
          </p:cNvSpPr>
          <p:nvPr>
            <p:ph type="ctrTitle"/>
          </p:nvPr>
        </p:nvSpPr>
        <p:spPr>
          <a:xfrm>
            <a:off x="1969325" y="0"/>
            <a:ext cx="9144000" cy="1011484"/>
          </a:xfrm>
        </p:spPr>
        <p:txBody>
          <a:bodyPr/>
          <a:lstStyle/>
          <a:p>
            <a:pPr algn="ctr"/>
            <a:r>
              <a:rPr lang="en-GB" b="1" i="1" u="sng" dirty="0">
                <a:latin typeface="Algerian" pitchFamily="82" charset="0"/>
              </a:rPr>
              <a:t>MARKET STRATEGY</a:t>
            </a:r>
            <a:endParaRPr lang="en-US" b="1" i="1" u="sng" dirty="0">
              <a:latin typeface="Algerian" pitchFamily="82" charset="0"/>
            </a:endParaRPr>
          </a:p>
        </p:txBody>
      </p:sp>
      <p:sp>
        <p:nvSpPr>
          <p:cNvPr id="3" name="Subtitle 2">
            <a:extLst>
              <a:ext uri="{FF2B5EF4-FFF2-40B4-BE49-F238E27FC236}">
                <a16:creationId xmlns:a16="http://schemas.microsoft.com/office/drawing/2014/main" id="{9D693695-8261-8EFB-A18C-9C63043705F1}"/>
              </a:ext>
            </a:extLst>
          </p:cNvPr>
          <p:cNvSpPr>
            <a:spLocks noGrp="1"/>
          </p:cNvSpPr>
          <p:nvPr>
            <p:ph type="subTitle" idx="1"/>
          </p:nvPr>
        </p:nvSpPr>
        <p:spPr>
          <a:xfrm>
            <a:off x="1969325" y="1392680"/>
            <a:ext cx="8479726" cy="4072639"/>
          </a:xfrm>
        </p:spPr>
        <p:txBody>
          <a:bodyPr/>
          <a:lstStyle/>
          <a:p>
            <a:pPr marL="342900" indent="-342900">
              <a:buFont typeface="Arial" panose="020B0604020202020204" pitchFamily="34" charset="0"/>
              <a:buChar char="•"/>
            </a:pPr>
            <a:r>
              <a:rPr lang="en-GB" dirty="0"/>
              <a:t>SPECIAL DISCOUNT %</a:t>
            </a:r>
          </a:p>
          <a:p>
            <a:pPr marL="342900" indent="-342900">
              <a:buFont typeface="Arial" panose="020B0604020202020204" pitchFamily="34" charset="0"/>
              <a:buChar char="•"/>
            </a:pPr>
            <a:r>
              <a:rPr lang="en-GB" dirty="0"/>
              <a:t>DIRECT MARKETING</a:t>
            </a:r>
          </a:p>
          <a:p>
            <a:pPr marL="342900" indent="-342900">
              <a:buFont typeface="Arial" panose="020B0604020202020204" pitchFamily="34" charset="0"/>
              <a:buChar char="•"/>
            </a:pPr>
            <a:r>
              <a:rPr lang="en-GB" dirty="0"/>
              <a:t>ADVERTISING </a:t>
            </a:r>
          </a:p>
          <a:p>
            <a:pPr marL="342900" indent="-342900">
              <a:buFont typeface="Arial" panose="020B0604020202020204" pitchFamily="34" charset="0"/>
              <a:buChar char="•"/>
            </a:pPr>
            <a:r>
              <a:rPr lang="en-GB" dirty="0"/>
              <a:t>PUBLICITY</a:t>
            </a:r>
            <a:endParaRPr lang="en-US" dirty="0"/>
          </a:p>
        </p:txBody>
      </p:sp>
    </p:spTree>
    <p:extLst>
      <p:ext uri="{BB962C8B-B14F-4D97-AF65-F5344CB8AC3E}">
        <p14:creationId xmlns:p14="http://schemas.microsoft.com/office/powerpoint/2010/main" val="320714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8944446C-F64E-7AEC-E30F-D5CC6B8E07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576603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E71E-48E7-414D-B0CA-C4ACB48237CF}"/>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0FBAB914-55DB-4F26-8A8C-2F2BE2D06E5F}"/>
              </a:ext>
            </a:extLst>
          </p:cNvPr>
          <p:cNvPicPr>
            <a:picLocks noChangeAspect="1"/>
          </p:cNvPicPr>
          <p:nvPr/>
        </p:nvPicPr>
        <p:blipFill>
          <a:blip r:embed="rId2"/>
          <a:stretch>
            <a:fillRect/>
          </a:stretch>
        </p:blipFill>
        <p:spPr>
          <a:xfrm>
            <a:off x="3590969" y="845596"/>
            <a:ext cx="4703591" cy="5526924"/>
          </a:xfrm>
          <a:prstGeom prst="rect">
            <a:avLst/>
          </a:prstGeom>
        </p:spPr>
      </p:pic>
    </p:spTree>
    <p:extLst>
      <p:ext uri="{BB962C8B-B14F-4D97-AF65-F5344CB8AC3E}">
        <p14:creationId xmlns:p14="http://schemas.microsoft.com/office/powerpoint/2010/main" val="401035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9BE89F-80C1-73C8-177D-88B581198A19}"/>
              </a:ext>
            </a:extLst>
          </p:cNvPr>
          <p:cNvSpPr>
            <a:spLocks noGrp="1"/>
          </p:cNvSpPr>
          <p:nvPr>
            <p:ph idx="1"/>
          </p:nvPr>
        </p:nvSpPr>
        <p:spPr>
          <a:xfrm>
            <a:off x="3433949" y="0"/>
            <a:ext cx="5583876" cy="6858000"/>
          </a:xfrm>
        </p:spPr>
        <p:txBody>
          <a:bodyPr/>
          <a:lstStyle/>
          <a:p>
            <a:pPr marL="0" indent="0" algn="ctr">
              <a:buNone/>
            </a:pPr>
            <a:r>
              <a:rPr lang="en-GB" sz="3200" i="1" u="sng" dirty="0">
                <a:latin typeface="Amasis MT Pro Black" panose="02000000000000000000" pitchFamily="2" charset="0"/>
                <a:ea typeface="Amasis MT Pro Black" panose="02000000000000000000" pitchFamily="2" charset="0"/>
              </a:rPr>
              <a:t>CONTENTS</a:t>
            </a:r>
            <a:r>
              <a:rPr lang="en-GB" dirty="0"/>
              <a:t> </a:t>
            </a:r>
          </a:p>
          <a:p>
            <a:pPr marL="514350" indent="-514350" algn="just">
              <a:buFont typeface="+mj-lt"/>
              <a:buAutoNum type="arabicPeriod"/>
            </a:pPr>
            <a:r>
              <a:rPr lang="en-GB" dirty="0"/>
              <a:t>Why </a:t>
            </a:r>
            <a:r>
              <a:rPr lang="en-GB" dirty="0" err="1"/>
              <a:t>i</a:t>
            </a:r>
            <a:r>
              <a:rPr lang="en-GB" dirty="0"/>
              <a:t> open a rice industry </a:t>
            </a:r>
          </a:p>
          <a:p>
            <a:pPr marL="514350" indent="-514350" algn="just">
              <a:buFont typeface="+mj-lt"/>
              <a:buAutoNum type="arabicPeriod"/>
            </a:pPr>
            <a:r>
              <a:rPr lang="en-GB" dirty="0"/>
              <a:t>Machinery </a:t>
            </a:r>
            <a:r>
              <a:rPr lang="en-GB" dirty="0" err="1"/>
              <a:t>name,cost</a:t>
            </a:r>
            <a:endParaRPr lang="en-GB" dirty="0"/>
          </a:p>
          <a:p>
            <a:pPr marL="514350" indent="-514350" algn="just">
              <a:buFont typeface="+mj-lt"/>
              <a:buAutoNum type="arabicPeriod"/>
            </a:pPr>
            <a:r>
              <a:rPr lang="en-GB" dirty="0"/>
              <a:t>Manufacturing process</a:t>
            </a:r>
          </a:p>
          <a:p>
            <a:pPr marL="514350" indent="-514350" algn="just">
              <a:buFont typeface="+mj-lt"/>
              <a:buAutoNum type="arabicPeriod"/>
            </a:pPr>
            <a:r>
              <a:rPr lang="en-GB" dirty="0"/>
              <a:t>Packaging </a:t>
            </a:r>
          </a:p>
          <a:p>
            <a:pPr marL="514350" indent="-514350" algn="just">
              <a:buFont typeface="+mj-lt"/>
              <a:buAutoNum type="arabicPeriod"/>
            </a:pPr>
            <a:r>
              <a:rPr lang="en-GB" dirty="0"/>
              <a:t>Production and making cost</a:t>
            </a:r>
          </a:p>
          <a:p>
            <a:pPr marL="514350" indent="-514350" algn="just">
              <a:buFont typeface="+mj-lt"/>
              <a:buAutoNum type="arabicPeriod"/>
            </a:pPr>
            <a:r>
              <a:rPr lang="en-GB" dirty="0"/>
              <a:t>Investment, profit, Manpower </a:t>
            </a:r>
          </a:p>
          <a:p>
            <a:pPr marL="514350" indent="-514350" algn="just">
              <a:buFont typeface="+mj-lt"/>
              <a:buAutoNum type="arabicPeriod"/>
            </a:pPr>
            <a:r>
              <a:rPr lang="en-GB" dirty="0"/>
              <a:t>Select industry land location </a:t>
            </a:r>
          </a:p>
          <a:p>
            <a:pPr marL="514350" indent="-514350" algn="just">
              <a:buFont typeface="+mj-lt"/>
              <a:buAutoNum type="arabicPeriod"/>
            </a:pPr>
            <a:r>
              <a:rPr lang="en-GB" dirty="0"/>
              <a:t>Licences </a:t>
            </a:r>
          </a:p>
          <a:p>
            <a:pPr marL="514350" indent="-514350" algn="just">
              <a:buFont typeface="+mj-lt"/>
              <a:buAutoNum type="arabicPeriod"/>
            </a:pPr>
            <a:r>
              <a:rPr lang="en-GB" dirty="0"/>
              <a:t>Targeted customers </a:t>
            </a:r>
          </a:p>
          <a:p>
            <a:pPr marL="514350" indent="-514350" algn="just">
              <a:buFont typeface="+mj-lt"/>
              <a:buAutoNum type="arabicPeriod"/>
            </a:pPr>
            <a:r>
              <a:rPr lang="en-GB" dirty="0"/>
              <a:t>Market Strategies</a:t>
            </a:r>
            <a:endParaRPr lang="en-US" dirty="0"/>
          </a:p>
        </p:txBody>
      </p:sp>
    </p:spTree>
    <p:extLst>
      <p:ext uri="{BB962C8B-B14F-4D97-AF65-F5344CB8AC3E}">
        <p14:creationId xmlns:p14="http://schemas.microsoft.com/office/powerpoint/2010/main" val="1601762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35F0-DE49-7F7F-FC14-C1C4BF7B76C6}"/>
              </a:ext>
            </a:extLst>
          </p:cNvPr>
          <p:cNvSpPr>
            <a:spLocks noGrp="1"/>
          </p:cNvSpPr>
          <p:nvPr>
            <p:ph type="title"/>
          </p:nvPr>
        </p:nvSpPr>
        <p:spPr>
          <a:xfrm>
            <a:off x="3302825" y="1274743"/>
            <a:ext cx="7440633" cy="4000500"/>
          </a:xfrm>
        </p:spPr>
        <p:txBody>
          <a:bodyPr/>
          <a:lstStyle/>
          <a:p>
            <a:r>
              <a:rPr lang="en-GB" dirty="0"/>
              <a:t>1.Production</a:t>
            </a:r>
            <a:br>
              <a:rPr lang="en-GB" dirty="0"/>
            </a:br>
            <a:r>
              <a:rPr lang="en-GB" dirty="0"/>
              <a:t>2.Demand</a:t>
            </a:r>
            <a:br>
              <a:rPr lang="en-GB" dirty="0"/>
            </a:br>
            <a:r>
              <a:rPr lang="en-GB" dirty="0"/>
              <a:t>3.Customer attraction </a:t>
            </a:r>
            <a:br>
              <a:rPr lang="en-GB" dirty="0"/>
            </a:br>
            <a:r>
              <a:rPr lang="en-GB" dirty="0"/>
              <a:t>4. Profit </a:t>
            </a:r>
            <a:br>
              <a:rPr lang="en-GB" dirty="0"/>
            </a:br>
            <a:r>
              <a:rPr lang="en-GB" dirty="0"/>
              <a:t>5. Location </a:t>
            </a:r>
            <a:br>
              <a:rPr lang="en-GB"/>
            </a:br>
            <a:r>
              <a:rPr lang="en-GB"/>
              <a:t>6. </a:t>
            </a:r>
            <a:r>
              <a:rPr lang="en-GB" dirty="0"/>
              <a:t>Electricity supply </a:t>
            </a:r>
            <a:endParaRPr lang="en-US" dirty="0"/>
          </a:p>
        </p:txBody>
      </p:sp>
      <p:sp>
        <p:nvSpPr>
          <p:cNvPr id="3" name="Content Placeholder 2">
            <a:extLst>
              <a:ext uri="{FF2B5EF4-FFF2-40B4-BE49-F238E27FC236}">
                <a16:creationId xmlns:a16="http://schemas.microsoft.com/office/drawing/2014/main" id="{09E29C6E-08F8-B6E9-9C94-3BEE0A398644}"/>
              </a:ext>
            </a:extLst>
          </p:cNvPr>
          <p:cNvSpPr>
            <a:spLocks noGrp="1"/>
          </p:cNvSpPr>
          <p:nvPr>
            <p:ph idx="4294967295"/>
          </p:nvPr>
        </p:nvSpPr>
        <p:spPr>
          <a:xfrm>
            <a:off x="2997591" y="269050"/>
            <a:ext cx="6947993" cy="732931"/>
          </a:xfrm>
        </p:spPr>
        <p:txBody>
          <a:bodyPr>
            <a:normAutofit fontScale="92500"/>
          </a:bodyPr>
          <a:lstStyle/>
          <a:p>
            <a:pPr marL="0" indent="0" algn="ctr">
              <a:buNone/>
            </a:pPr>
            <a:r>
              <a:rPr lang="en-GB" sz="4000" b="1" i="1" u="sng" dirty="0">
                <a:latin typeface="Algerian" pitchFamily="82" charset="0"/>
                <a:cs typeface="Aldhabi" pitchFamily="2" charset="-78"/>
              </a:rPr>
              <a:t>WHY I OPEN A RICE INDUSTRY </a:t>
            </a:r>
          </a:p>
          <a:p>
            <a:pPr marL="0" indent="0" algn="ctr">
              <a:buNone/>
            </a:pPr>
            <a:endParaRPr lang="en-US" sz="3600" dirty="0">
              <a:latin typeface="Aldhabi" pitchFamily="2" charset="-78"/>
              <a:cs typeface="Aldhabi" pitchFamily="2" charset="-78"/>
            </a:endParaRPr>
          </a:p>
        </p:txBody>
      </p:sp>
    </p:spTree>
    <p:extLst>
      <p:ext uri="{BB962C8B-B14F-4D97-AF65-F5344CB8AC3E}">
        <p14:creationId xmlns:p14="http://schemas.microsoft.com/office/powerpoint/2010/main" val="1862336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664D02-EF2F-9898-5F76-C5B4D403531F}"/>
              </a:ext>
            </a:extLst>
          </p:cNvPr>
          <p:cNvSpPr>
            <a:spLocks noGrp="1"/>
          </p:cNvSpPr>
          <p:nvPr>
            <p:ph idx="1"/>
          </p:nvPr>
        </p:nvSpPr>
        <p:spPr>
          <a:xfrm>
            <a:off x="0" y="0"/>
            <a:ext cx="12192000" cy="6858000"/>
          </a:xfrm>
        </p:spPr>
        <p:txBody>
          <a:bodyPr>
            <a:normAutofit/>
          </a:bodyPr>
          <a:lstStyle/>
          <a:p>
            <a:pPr marL="0" indent="0" algn="ctr">
              <a:buNone/>
            </a:pPr>
            <a:r>
              <a:rPr lang="en-GB" sz="3200" b="1" i="1" u="sng" dirty="0">
                <a:latin typeface="Amasis MT Pro Black" panose="02040604050005020304" pitchFamily="18" charset="0"/>
              </a:rPr>
              <a:t>MACHINE NAME AND COST</a:t>
            </a:r>
          </a:p>
          <a:p>
            <a:pPr marL="0" indent="0" algn="ctr">
              <a:buNone/>
            </a:pPr>
            <a:endParaRPr lang="en-US" sz="3200" b="1" i="1" u="sng" dirty="0"/>
          </a:p>
        </p:txBody>
      </p:sp>
      <p:graphicFrame>
        <p:nvGraphicFramePr>
          <p:cNvPr id="9" name="Table 9">
            <a:extLst>
              <a:ext uri="{FF2B5EF4-FFF2-40B4-BE49-F238E27FC236}">
                <a16:creationId xmlns:a16="http://schemas.microsoft.com/office/drawing/2014/main" id="{8C6772D6-237A-EDB3-B906-8DD212BF0C9F}"/>
              </a:ext>
            </a:extLst>
          </p:cNvPr>
          <p:cNvGraphicFramePr>
            <a:graphicFrameLocks noGrp="1"/>
          </p:cNvGraphicFramePr>
          <p:nvPr>
            <p:extLst>
              <p:ext uri="{D42A27DB-BD31-4B8C-83A1-F6EECF244321}">
                <p14:modId xmlns:p14="http://schemas.microsoft.com/office/powerpoint/2010/main" val="1573893058"/>
              </p:ext>
            </p:extLst>
          </p:nvPr>
        </p:nvGraphicFramePr>
        <p:xfrm>
          <a:off x="2589118" y="1097280"/>
          <a:ext cx="7214328" cy="5093685"/>
        </p:xfrm>
        <a:graphic>
          <a:graphicData uri="http://schemas.openxmlformats.org/drawingml/2006/table">
            <a:tbl>
              <a:tblPr firstRow="1" bandRow="1">
                <a:tableStyleId>{284E427A-3D55-4303-BF80-6455036E1DE7}</a:tableStyleId>
              </a:tblPr>
              <a:tblGrid>
                <a:gridCol w="3607164">
                  <a:extLst>
                    <a:ext uri="{9D8B030D-6E8A-4147-A177-3AD203B41FA5}">
                      <a16:colId xmlns:a16="http://schemas.microsoft.com/office/drawing/2014/main" val="1494722089"/>
                    </a:ext>
                  </a:extLst>
                </a:gridCol>
                <a:gridCol w="3607164">
                  <a:extLst>
                    <a:ext uri="{9D8B030D-6E8A-4147-A177-3AD203B41FA5}">
                      <a16:colId xmlns:a16="http://schemas.microsoft.com/office/drawing/2014/main" val="1849023752"/>
                    </a:ext>
                  </a:extLst>
                </a:gridCol>
              </a:tblGrid>
              <a:tr h="5701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Paddy  cleaner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1,80,000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6408161"/>
                  </a:ext>
                </a:extLst>
              </a:tr>
              <a:tr h="681779">
                <a:tc>
                  <a:txBody>
                    <a:bodyPr/>
                    <a:lstStyle/>
                    <a:p>
                      <a:r>
                        <a:rPr lang="en-GB" dirty="0"/>
                        <a:t>Destoner</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90,000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6294468"/>
                  </a:ext>
                </a:extLst>
              </a:tr>
              <a:tr h="681779">
                <a:tc>
                  <a:txBody>
                    <a:bodyPr/>
                    <a:lstStyle/>
                    <a:p>
                      <a:r>
                        <a:rPr lang="en-GB" dirty="0"/>
                        <a:t>Rice husker</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362886"/>
                  </a:ext>
                </a:extLst>
              </a:tr>
              <a:tr h="394999">
                <a:tc>
                  <a:txBody>
                    <a:bodyPr/>
                    <a:lstStyle/>
                    <a:p>
                      <a:r>
                        <a:rPr lang="en-GB" dirty="0"/>
                        <a:t>Rice polisher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1,64,000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9062082"/>
                  </a:ext>
                </a:extLst>
              </a:tr>
              <a:tr h="394999">
                <a:tc>
                  <a:txBody>
                    <a:bodyPr/>
                    <a:lstStyle/>
                    <a:p>
                      <a:r>
                        <a:rPr lang="en-GB" dirty="0"/>
                        <a:t>Rice grader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60,000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6900801"/>
                  </a:ext>
                </a:extLst>
              </a:tr>
              <a:tr h="394999">
                <a:tc>
                  <a:txBody>
                    <a:bodyPr/>
                    <a:lstStyle/>
                    <a:p>
                      <a:r>
                        <a:rPr lang="en-GB" dirty="0"/>
                        <a:t>Rice whitener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1,93,000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4113707"/>
                  </a:ext>
                </a:extLst>
              </a:tr>
              <a:tr h="394999">
                <a:tc>
                  <a:txBody>
                    <a:bodyPr/>
                    <a:lstStyle/>
                    <a:p>
                      <a:r>
                        <a:rPr lang="en-GB" dirty="0"/>
                        <a:t>Paddy separator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87,000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651641"/>
                  </a:ext>
                </a:extLst>
              </a:tr>
              <a:tr h="394999">
                <a:tc>
                  <a:txBody>
                    <a:bodyPr/>
                    <a:lstStyle/>
                    <a:p>
                      <a:r>
                        <a:rPr lang="en-GB" dirty="0"/>
                        <a:t>Length grader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8462024"/>
                  </a:ext>
                </a:extLst>
              </a:tr>
              <a:tr h="394999">
                <a:tc>
                  <a:txBody>
                    <a:bodyPr/>
                    <a:lstStyle/>
                    <a:p>
                      <a:r>
                        <a:rPr lang="en-GB" dirty="0" err="1"/>
                        <a:t>Color</a:t>
                      </a:r>
                      <a:r>
                        <a:rPr lang="en-GB" dirty="0"/>
                        <a:t> sorter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1,43000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464510"/>
                  </a:ext>
                </a:extLst>
              </a:tr>
              <a:tr h="394999">
                <a:tc>
                  <a:txBody>
                    <a:bodyPr/>
                    <a:lstStyle/>
                    <a:p>
                      <a:r>
                        <a:rPr lang="en-GB" dirty="0"/>
                        <a:t>Thickness grader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1,79000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0031292"/>
                  </a:ext>
                </a:extLst>
              </a:tr>
              <a:tr h="394999">
                <a:tc>
                  <a:txBody>
                    <a:bodyPr/>
                    <a:lstStyle/>
                    <a:p>
                      <a:r>
                        <a:rPr lang="en-GB" dirty="0"/>
                        <a:t>Packaging  machine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45,000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5918903"/>
                  </a:ext>
                </a:extLst>
              </a:tr>
            </a:tbl>
          </a:graphicData>
        </a:graphic>
      </p:graphicFrame>
    </p:spTree>
    <p:extLst>
      <p:ext uri="{BB962C8B-B14F-4D97-AF65-F5344CB8AC3E}">
        <p14:creationId xmlns:p14="http://schemas.microsoft.com/office/powerpoint/2010/main" val="19606330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71C68F32-7C73-E921-D3E2-475D8AE5F6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8618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778CDF3-C859-0A19-5368-385C514AEB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9659" y="1502969"/>
            <a:ext cx="11225893" cy="50024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Scroll: Horizontal 4">
            <a:extLst>
              <a:ext uri="{FF2B5EF4-FFF2-40B4-BE49-F238E27FC236}">
                <a16:creationId xmlns:a16="http://schemas.microsoft.com/office/drawing/2014/main" id="{7F38B052-E27F-A2A2-3F12-58699AE3561D}"/>
              </a:ext>
            </a:extLst>
          </p:cNvPr>
          <p:cNvSpPr/>
          <p:nvPr/>
        </p:nvSpPr>
        <p:spPr>
          <a:xfrm>
            <a:off x="1909328" y="129888"/>
            <a:ext cx="7980591" cy="11689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u="sng" dirty="0">
                <a:latin typeface="Algerian" pitchFamily="82" charset="0"/>
              </a:rPr>
              <a:t>MANUFACTURING PROCESS OF PADDY</a:t>
            </a:r>
            <a:endParaRPr lang="en-US" sz="2400" b="1" i="1" u="sng" dirty="0">
              <a:latin typeface="Algerian" pitchFamily="82" charset="0"/>
            </a:endParaRPr>
          </a:p>
        </p:txBody>
      </p:sp>
    </p:spTree>
    <p:extLst>
      <p:ext uri="{BB962C8B-B14F-4D97-AF65-F5344CB8AC3E}">
        <p14:creationId xmlns:p14="http://schemas.microsoft.com/office/powerpoint/2010/main" val="3924297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21B07F-9703-C2CC-1EB4-9D8977855800}"/>
              </a:ext>
            </a:extLst>
          </p:cNvPr>
          <p:cNvSpPr>
            <a:spLocks noGrp="1"/>
          </p:cNvSpPr>
          <p:nvPr>
            <p:ph idx="1"/>
          </p:nvPr>
        </p:nvSpPr>
        <p:spPr>
          <a:xfrm>
            <a:off x="0" y="0"/>
            <a:ext cx="12192000" cy="6858000"/>
          </a:xfrm>
        </p:spPr>
        <p:txBody>
          <a:bodyPr/>
          <a:lstStyle/>
          <a:p>
            <a:pPr marL="0" indent="0" algn="ctr">
              <a:buNone/>
            </a:pPr>
            <a:r>
              <a:rPr lang="en-GB" sz="3200" b="1" i="1" u="sng" dirty="0"/>
              <a:t>PACKAGING</a:t>
            </a:r>
            <a:r>
              <a:rPr lang="en-GB" dirty="0"/>
              <a:t> </a:t>
            </a:r>
          </a:p>
          <a:p>
            <a:pPr marL="0" indent="0" algn="ctr">
              <a:buNone/>
            </a:pPr>
            <a:endParaRPr lang="en-US" dirty="0"/>
          </a:p>
        </p:txBody>
      </p:sp>
      <p:sp>
        <p:nvSpPr>
          <p:cNvPr id="6" name="TextBox 5">
            <a:extLst>
              <a:ext uri="{FF2B5EF4-FFF2-40B4-BE49-F238E27FC236}">
                <a16:creationId xmlns:a16="http://schemas.microsoft.com/office/drawing/2014/main" id="{E3664682-C437-60CE-E41B-D68110935226}"/>
              </a:ext>
            </a:extLst>
          </p:cNvPr>
          <p:cNvSpPr txBox="1"/>
          <p:nvPr/>
        </p:nvSpPr>
        <p:spPr>
          <a:xfrm>
            <a:off x="836223" y="4772766"/>
            <a:ext cx="3765466" cy="369332"/>
          </a:xfrm>
          <a:prstGeom prst="rect">
            <a:avLst/>
          </a:prstGeom>
          <a:noFill/>
        </p:spPr>
        <p:txBody>
          <a:bodyPr wrap="square" rtlCol="0">
            <a:spAutoFit/>
          </a:bodyPr>
          <a:lstStyle/>
          <a:p>
            <a:pPr algn="l"/>
            <a:r>
              <a:rPr lang="en-GB" sz="1800" b="1">
                <a:latin typeface="+mj-lt"/>
              </a:rPr>
              <a:t>1Kg GOLDEN RICE = 90</a:t>
            </a:r>
            <a:endParaRPr lang="en-US" dirty="0"/>
          </a:p>
        </p:txBody>
      </p:sp>
      <p:sp>
        <p:nvSpPr>
          <p:cNvPr id="7" name="TextBox 6">
            <a:extLst>
              <a:ext uri="{FF2B5EF4-FFF2-40B4-BE49-F238E27FC236}">
                <a16:creationId xmlns:a16="http://schemas.microsoft.com/office/drawing/2014/main" id="{C1276CFF-D138-24B5-D400-2D9333318438}"/>
              </a:ext>
            </a:extLst>
          </p:cNvPr>
          <p:cNvSpPr txBox="1"/>
          <p:nvPr/>
        </p:nvSpPr>
        <p:spPr>
          <a:xfrm>
            <a:off x="4747300" y="4772767"/>
            <a:ext cx="3195562" cy="369332"/>
          </a:xfrm>
          <a:prstGeom prst="rect">
            <a:avLst/>
          </a:prstGeom>
          <a:noFill/>
        </p:spPr>
        <p:txBody>
          <a:bodyPr wrap="square" rtlCol="0">
            <a:spAutoFit/>
          </a:bodyPr>
          <a:lstStyle/>
          <a:p>
            <a:pPr algn="l"/>
            <a:r>
              <a:rPr lang="en-GB" dirty="0"/>
              <a:t>5KG GOLDEN RICE = 450 </a:t>
            </a:r>
            <a:endParaRPr lang="en-US" dirty="0"/>
          </a:p>
        </p:txBody>
      </p:sp>
      <p:sp>
        <p:nvSpPr>
          <p:cNvPr id="8" name="TextBox 7">
            <a:extLst>
              <a:ext uri="{FF2B5EF4-FFF2-40B4-BE49-F238E27FC236}">
                <a16:creationId xmlns:a16="http://schemas.microsoft.com/office/drawing/2014/main" id="{8B4E8D95-CC18-B605-B6C5-F997D2B1554F}"/>
              </a:ext>
            </a:extLst>
          </p:cNvPr>
          <p:cNvSpPr txBox="1"/>
          <p:nvPr/>
        </p:nvSpPr>
        <p:spPr>
          <a:xfrm rot="10800000" flipV="1">
            <a:off x="8499680" y="4772766"/>
            <a:ext cx="4495556" cy="369332"/>
          </a:xfrm>
          <a:prstGeom prst="rect">
            <a:avLst/>
          </a:prstGeom>
          <a:noFill/>
        </p:spPr>
        <p:txBody>
          <a:bodyPr wrap="square" rtlCol="0">
            <a:spAutoFit/>
          </a:bodyPr>
          <a:lstStyle/>
          <a:p>
            <a:pPr algn="l"/>
            <a:r>
              <a:rPr lang="en-GB" dirty="0"/>
              <a:t>26KG GOLDEN RICE = 2200</a:t>
            </a:r>
            <a:endParaRPr lang="en-US" dirty="0"/>
          </a:p>
        </p:txBody>
      </p:sp>
      <p:pic>
        <p:nvPicPr>
          <p:cNvPr id="2" name="Picture 3">
            <a:extLst>
              <a:ext uri="{FF2B5EF4-FFF2-40B4-BE49-F238E27FC236}">
                <a16:creationId xmlns:a16="http://schemas.microsoft.com/office/drawing/2014/main" id="{0DC0139D-C8EE-93A2-C04C-9CF1AC6297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0827" y="887742"/>
            <a:ext cx="2295485" cy="3435618"/>
          </a:xfrm>
          <a:prstGeom prst="rect">
            <a:avLst/>
          </a:prstGeom>
        </p:spPr>
      </p:pic>
      <p:pic>
        <p:nvPicPr>
          <p:cNvPr id="4" name="Picture 4">
            <a:extLst>
              <a:ext uri="{FF2B5EF4-FFF2-40B4-BE49-F238E27FC236}">
                <a16:creationId xmlns:a16="http://schemas.microsoft.com/office/drawing/2014/main" id="{5E47FE87-AF7F-8B7B-6D63-DE9E56DAE2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1290" y="1354530"/>
            <a:ext cx="2758126" cy="3021424"/>
          </a:xfrm>
          <a:prstGeom prst="rect">
            <a:avLst/>
          </a:prstGeom>
        </p:spPr>
      </p:pic>
      <p:pic>
        <p:nvPicPr>
          <p:cNvPr id="5" name="Picture 8">
            <a:extLst>
              <a:ext uri="{FF2B5EF4-FFF2-40B4-BE49-F238E27FC236}">
                <a16:creationId xmlns:a16="http://schemas.microsoft.com/office/drawing/2014/main" id="{A3773356-435A-F248-8B22-471BB178AF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6223" y="2260392"/>
            <a:ext cx="2581938" cy="2062968"/>
          </a:xfrm>
          <a:prstGeom prst="rect">
            <a:avLst/>
          </a:prstGeom>
        </p:spPr>
      </p:pic>
    </p:spTree>
    <p:extLst>
      <p:ext uri="{BB962C8B-B14F-4D97-AF65-F5344CB8AC3E}">
        <p14:creationId xmlns:p14="http://schemas.microsoft.com/office/powerpoint/2010/main" val="373149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E10E-8688-4EF7-B0D4-4D417C53742E}"/>
              </a:ext>
            </a:extLst>
          </p:cNvPr>
          <p:cNvSpPr>
            <a:spLocks noGrp="1"/>
          </p:cNvSpPr>
          <p:nvPr>
            <p:ph type="title"/>
          </p:nvPr>
        </p:nvSpPr>
        <p:spPr>
          <a:xfrm rot="10800000" flipV="1">
            <a:off x="4541161" y="1844863"/>
            <a:ext cx="4324096" cy="523220"/>
          </a:xfrm>
        </p:spPr>
        <p:txBody>
          <a:bodyPr>
            <a:normAutofit fontScale="90000"/>
          </a:bodyPr>
          <a:lstStyle/>
          <a:p>
            <a:r>
              <a:rPr lang="en-GB" sz="4000" b="1" i="1" u="sng" dirty="0">
                <a:latin typeface="Algerian" pitchFamily="82" charset="0"/>
              </a:rPr>
              <a:t>Making cost </a:t>
            </a:r>
            <a:endParaRPr lang="en-US" sz="4000" b="1" i="1" u="sng" dirty="0">
              <a:latin typeface="Algerian" pitchFamily="82" charset="0"/>
            </a:endParaRPr>
          </a:p>
        </p:txBody>
      </p:sp>
      <p:graphicFrame>
        <p:nvGraphicFramePr>
          <p:cNvPr id="4" name="Table 4">
            <a:extLst>
              <a:ext uri="{FF2B5EF4-FFF2-40B4-BE49-F238E27FC236}">
                <a16:creationId xmlns:a16="http://schemas.microsoft.com/office/drawing/2014/main" id="{F35785E4-6D67-ED51-E1C2-D9818C365286}"/>
              </a:ext>
            </a:extLst>
          </p:cNvPr>
          <p:cNvGraphicFramePr>
            <a:graphicFrameLocks noGrp="1"/>
          </p:cNvGraphicFramePr>
          <p:nvPr>
            <p:extLst>
              <p:ext uri="{D42A27DB-BD31-4B8C-83A1-F6EECF244321}">
                <p14:modId xmlns:p14="http://schemas.microsoft.com/office/powerpoint/2010/main" val="3462592642"/>
              </p:ext>
            </p:extLst>
          </p:nvPr>
        </p:nvGraphicFramePr>
        <p:xfrm>
          <a:off x="3326738" y="2711846"/>
          <a:ext cx="5538520" cy="1752600"/>
        </p:xfrm>
        <a:graphic>
          <a:graphicData uri="http://schemas.openxmlformats.org/drawingml/2006/table">
            <a:tbl>
              <a:tblPr firstRow="1" bandRow="1">
                <a:tableStyleId>{5C22544A-7EE6-4342-B048-85BDC9FD1C3A}</a:tableStyleId>
              </a:tblPr>
              <a:tblGrid>
                <a:gridCol w="5538520">
                  <a:extLst>
                    <a:ext uri="{9D8B030D-6E8A-4147-A177-3AD203B41FA5}">
                      <a16:colId xmlns:a16="http://schemas.microsoft.com/office/drawing/2014/main" val="1175880340"/>
                    </a:ext>
                  </a:extLst>
                </a:gridCol>
              </a:tblGrid>
              <a:tr h="370840">
                <a:tc>
                  <a:txBody>
                    <a:bodyPr/>
                    <a:lstStyle/>
                    <a:p>
                      <a:r>
                        <a:rPr lang="en-GB" dirty="0"/>
                        <a:t>Per day Labour cost= 3000</a:t>
                      </a:r>
                      <a:endParaRPr lang="en-US" dirty="0"/>
                    </a:p>
                  </a:txBody>
                  <a:tcPr/>
                </a:tc>
                <a:extLst>
                  <a:ext uri="{0D108BD9-81ED-4DB2-BD59-A6C34878D82A}">
                    <a16:rowId xmlns:a16="http://schemas.microsoft.com/office/drawing/2014/main" val="30415796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Per day  electricity cost= 2000</a:t>
                      </a:r>
                      <a:endParaRPr lang="en-US" dirty="0"/>
                    </a:p>
                    <a:p>
                      <a:endParaRPr lang="en-US" dirty="0"/>
                    </a:p>
                  </a:txBody>
                  <a:tcPr/>
                </a:tc>
                <a:extLst>
                  <a:ext uri="{0D108BD9-81ED-4DB2-BD59-A6C34878D82A}">
                    <a16:rowId xmlns:a16="http://schemas.microsoft.com/office/drawing/2014/main" val="653446603"/>
                  </a:ext>
                </a:extLst>
              </a:tr>
              <a:tr h="370840">
                <a:tc>
                  <a:txBody>
                    <a:bodyPr/>
                    <a:lstStyle/>
                    <a:p>
                      <a:r>
                        <a:rPr lang="en-GB" dirty="0"/>
                        <a:t>Packaging cost= 20000</a:t>
                      </a:r>
                      <a:endParaRPr lang="en-US" dirty="0"/>
                    </a:p>
                  </a:txBody>
                  <a:tcPr/>
                </a:tc>
                <a:extLst>
                  <a:ext uri="{0D108BD9-81ED-4DB2-BD59-A6C34878D82A}">
                    <a16:rowId xmlns:a16="http://schemas.microsoft.com/office/drawing/2014/main" val="3247554081"/>
                  </a:ext>
                </a:extLst>
              </a:tr>
              <a:tr h="370840">
                <a:tc>
                  <a:txBody>
                    <a:bodyPr/>
                    <a:lstStyle/>
                    <a:p>
                      <a:r>
                        <a:rPr lang="en-GB" dirty="0"/>
                        <a:t>Total making cost= 25000</a:t>
                      </a:r>
                      <a:endParaRPr lang="en-US" dirty="0"/>
                    </a:p>
                  </a:txBody>
                  <a:tcPr/>
                </a:tc>
                <a:extLst>
                  <a:ext uri="{0D108BD9-81ED-4DB2-BD59-A6C34878D82A}">
                    <a16:rowId xmlns:a16="http://schemas.microsoft.com/office/drawing/2014/main" val="284295811"/>
                  </a:ext>
                </a:extLst>
              </a:tr>
            </a:tbl>
          </a:graphicData>
        </a:graphic>
      </p:graphicFrame>
      <p:graphicFrame>
        <p:nvGraphicFramePr>
          <p:cNvPr id="3" name="Table 4">
            <a:extLst>
              <a:ext uri="{FF2B5EF4-FFF2-40B4-BE49-F238E27FC236}">
                <a16:creationId xmlns:a16="http://schemas.microsoft.com/office/drawing/2014/main" id="{1D21754D-09DA-FE8C-01DB-5E7C9403B6FF}"/>
              </a:ext>
            </a:extLst>
          </p:cNvPr>
          <p:cNvGraphicFramePr>
            <a:graphicFrameLocks noGrp="1"/>
          </p:cNvGraphicFramePr>
          <p:nvPr>
            <p:extLst>
              <p:ext uri="{D42A27DB-BD31-4B8C-83A1-F6EECF244321}">
                <p14:modId xmlns:p14="http://schemas.microsoft.com/office/powerpoint/2010/main" val="2917569833"/>
              </p:ext>
            </p:extLst>
          </p:nvPr>
        </p:nvGraphicFramePr>
        <p:xfrm>
          <a:off x="2031999" y="4682272"/>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749640776"/>
                    </a:ext>
                  </a:extLst>
                </a:gridCol>
                <a:gridCol w="2709333">
                  <a:extLst>
                    <a:ext uri="{9D8B030D-6E8A-4147-A177-3AD203B41FA5}">
                      <a16:colId xmlns:a16="http://schemas.microsoft.com/office/drawing/2014/main" val="3007272587"/>
                    </a:ext>
                  </a:extLst>
                </a:gridCol>
                <a:gridCol w="2709333">
                  <a:extLst>
                    <a:ext uri="{9D8B030D-6E8A-4147-A177-3AD203B41FA5}">
                      <a16:colId xmlns:a16="http://schemas.microsoft.com/office/drawing/2014/main" val="1416253014"/>
                    </a:ext>
                  </a:extLst>
                </a:gridCol>
              </a:tblGrid>
              <a:tr h="370840">
                <a:tc>
                  <a:txBody>
                    <a:bodyPr/>
                    <a:lstStyle/>
                    <a:p>
                      <a:r>
                        <a:rPr lang="en-GB" dirty="0"/>
                        <a:t>1kg</a:t>
                      </a:r>
                      <a:endParaRPr lang="en-US" dirty="0"/>
                    </a:p>
                  </a:txBody>
                  <a:tcPr/>
                </a:tc>
                <a:tc>
                  <a:txBody>
                    <a:bodyPr/>
                    <a:lstStyle/>
                    <a:p>
                      <a:r>
                        <a:rPr lang="en-GB" dirty="0"/>
                        <a:t>5kg</a:t>
                      </a:r>
                      <a:endParaRPr lang="en-US" dirty="0"/>
                    </a:p>
                  </a:txBody>
                  <a:tcPr/>
                </a:tc>
                <a:tc>
                  <a:txBody>
                    <a:bodyPr/>
                    <a:lstStyle/>
                    <a:p>
                      <a:r>
                        <a:rPr lang="en-GB" dirty="0"/>
                        <a:t>26kg</a:t>
                      </a:r>
                      <a:endParaRPr lang="en-US" dirty="0"/>
                    </a:p>
                  </a:txBody>
                  <a:tcPr/>
                </a:tc>
                <a:extLst>
                  <a:ext uri="{0D108BD9-81ED-4DB2-BD59-A6C34878D82A}">
                    <a16:rowId xmlns:a16="http://schemas.microsoft.com/office/drawing/2014/main" val="1644846181"/>
                  </a:ext>
                </a:extLst>
              </a:tr>
              <a:tr h="370840">
                <a:tc>
                  <a:txBody>
                    <a:bodyPr/>
                    <a:lstStyle/>
                    <a:p>
                      <a:r>
                        <a:rPr lang="en-GB" dirty="0"/>
                        <a:t>Rice making cost= 31.50</a:t>
                      </a:r>
                      <a:endParaRPr lang="en-US" dirty="0"/>
                    </a:p>
                  </a:txBody>
                  <a:tcPr/>
                </a:tc>
                <a:tc>
                  <a:txBody>
                    <a:bodyPr/>
                    <a:lstStyle/>
                    <a:p>
                      <a:r>
                        <a:rPr lang="en-GB" dirty="0"/>
                        <a:t>Rice making cost= 151.50</a:t>
                      </a:r>
                      <a:endParaRPr lang="en-US" dirty="0"/>
                    </a:p>
                  </a:txBody>
                  <a:tcPr/>
                </a:tc>
                <a:tc>
                  <a:txBody>
                    <a:bodyPr/>
                    <a:lstStyle/>
                    <a:p>
                      <a:r>
                        <a:rPr lang="en-GB" dirty="0"/>
                        <a:t>Rice making cost= 780.50</a:t>
                      </a:r>
                      <a:endParaRPr lang="en-US" dirty="0"/>
                    </a:p>
                  </a:txBody>
                  <a:tcPr/>
                </a:tc>
                <a:extLst>
                  <a:ext uri="{0D108BD9-81ED-4DB2-BD59-A6C34878D82A}">
                    <a16:rowId xmlns:a16="http://schemas.microsoft.com/office/drawing/2014/main" val="2421487144"/>
                  </a:ext>
                </a:extLst>
              </a:tr>
              <a:tr h="370840">
                <a:tc>
                  <a:txBody>
                    <a:bodyPr/>
                    <a:lstStyle/>
                    <a:p>
                      <a:r>
                        <a:rPr lang="en-GB" dirty="0"/>
                        <a:t>Retailers cost= 33</a:t>
                      </a:r>
                      <a:endParaRPr lang="en-US" dirty="0"/>
                    </a:p>
                  </a:txBody>
                  <a:tcPr/>
                </a:tc>
                <a:tc>
                  <a:txBody>
                    <a:bodyPr/>
                    <a:lstStyle/>
                    <a:p>
                      <a:r>
                        <a:rPr lang="en-GB" dirty="0"/>
                        <a:t>Retailers cost= 154</a:t>
                      </a:r>
                      <a:endParaRPr lang="en-US" dirty="0"/>
                    </a:p>
                  </a:txBody>
                  <a:tcPr/>
                </a:tc>
                <a:tc>
                  <a:txBody>
                    <a:bodyPr/>
                    <a:lstStyle/>
                    <a:p>
                      <a:r>
                        <a:rPr lang="en-GB" dirty="0"/>
                        <a:t>Retailers cost= 783.70</a:t>
                      </a:r>
                      <a:endParaRPr lang="en-US" dirty="0"/>
                    </a:p>
                  </a:txBody>
                  <a:tcPr/>
                </a:tc>
                <a:extLst>
                  <a:ext uri="{0D108BD9-81ED-4DB2-BD59-A6C34878D82A}">
                    <a16:rowId xmlns:a16="http://schemas.microsoft.com/office/drawing/2014/main" val="3342663999"/>
                  </a:ext>
                </a:extLst>
              </a:tr>
              <a:tr h="370840">
                <a:tc>
                  <a:txBody>
                    <a:bodyPr/>
                    <a:lstStyle/>
                    <a:p>
                      <a:r>
                        <a:rPr lang="en-GB" dirty="0"/>
                        <a:t>Market price =34.50-35</a:t>
                      </a:r>
                      <a:endParaRPr lang="en-US" dirty="0"/>
                    </a:p>
                  </a:txBody>
                  <a:tcPr/>
                </a:tc>
                <a:tc>
                  <a:txBody>
                    <a:bodyPr/>
                    <a:lstStyle/>
                    <a:p>
                      <a:r>
                        <a:rPr lang="en-GB" dirty="0"/>
                        <a:t>Market price= 155.50</a:t>
                      </a:r>
                      <a:endParaRPr lang="en-US" dirty="0"/>
                    </a:p>
                  </a:txBody>
                  <a:tcPr/>
                </a:tc>
                <a:tc>
                  <a:txBody>
                    <a:bodyPr/>
                    <a:lstStyle/>
                    <a:p>
                      <a:r>
                        <a:rPr lang="en-GB" dirty="0"/>
                        <a:t>Market price= 784.50- 785</a:t>
                      </a:r>
                      <a:endParaRPr lang="en-US" dirty="0"/>
                    </a:p>
                  </a:txBody>
                  <a:tcPr/>
                </a:tc>
                <a:extLst>
                  <a:ext uri="{0D108BD9-81ED-4DB2-BD59-A6C34878D82A}">
                    <a16:rowId xmlns:a16="http://schemas.microsoft.com/office/drawing/2014/main" val="322059830"/>
                  </a:ext>
                </a:extLst>
              </a:tr>
            </a:tbl>
          </a:graphicData>
        </a:graphic>
      </p:graphicFrame>
      <p:sp>
        <p:nvSpPr>
          <p:cNvPr id="5" name="TextBox 4">
            <a:extLst>
              <a:ext uri="{FF2B5EF4-FFF2-40B4-BE49-F238E27FC236}">
                <a16:creationId xmlns:a16="http://schemas.microsoft.com/office/drawing/2014/main" id="{66824E13-66E9-0B2C-1DAC-3DCFDBFC88F9}"/>
              </a:ext>
            </a:extLst>
          </p:cNvPr>
          <p:cNvSpPr txBox="1"/>
          <p:nvPr/>
        </p:nvSpPr>
        <p:spPr>
          <a:xfrm>
            <a:off x="3642985" y="7843"/>
            <a:ext cx="5222273" cy="646331"/>
          </a:xfrm>
          <a:prstGeom prst="rect">
            <a:avLst/>
          </a:prstGeom>
          <a:noFill/>
        </p:spPr>
        <p:txBody>
          <a:bodyPr wrap="square" rtlCol="0">
            <a:spAutoFit/>
          </a:bodyPr>
          <a:lstStyle/>
          <a:p>
            <a:pPr algn="l"/>
            <a:r>
              <a:rPr lang="en-GB" sz="3600" b="1" i="1" u="sng" dirty="0">
                <a:latin typeface="Algerian" pitchFamily="82" charset="0"/>
              </a:rPr>
              <a:t>Production per day -</a:t>
            </a:r>
            <a:endParaRPr lang="en-US" sz="3600" b="1" i="1" u="sng" dirty="0">
              <a:latin typeface="Algerian" pitchFamily="82" charset="0"/>
            </a:endParaRPr>
          </a:p>
        </p:txBody>
      </p:sp>
      <p:sp>
        <p:nvSpPr>
          <p:cNvPr id="6" name="TextBox 5">
            <a:extLst>
              <a:ext uri="{FF2B5EF4-FFF2-40B4-BE49-F238E27FC236}">
                <a16:creationId xmlns:a16="http://schemas.microsoft.com/office/drawing/2014/main" id="{36597318-D7DA-2AAD-D9AA-7177CD992D9F}"/>
              </a:ext>
            </a:extLst>
          </p:cNvPr>
          <p:cNvSpPr txBox="1"/>
          <p:nvPr/>
        </p:nvSpPr>
        <p:spPr>
          <a:xfrm>
            <a:off x="4541161" y="872000"/>
            <a:ext cx="4324097" cy="523220"/>
          </a:xfrm>
          <a:prstGeom prst="rect">
            <a:avLst/>
          </a:prstGeom>
          <a:noFill/>
        </p:spPr>
        <p:txBody>
          <a:bodyPr wrap="square" rtlCol="0">
            <a:spAutoFit/>
          </a:bodyPr>
          <a:lstStyle/>
          <a:p>
            <a:pPr algn="l"/>
            <a:r>
              <a:rPr lang="en-GB" sz="2800" dirty="0"/>
              <a:t>20matric tone(200 kuintal)</a:t>
            </a:r>
            <a:endParaRPr lang="en-US" sz="2800" dirty="0"/>
          </a:p>
        </p:txBody>
      </p:sp>
    </p:spTree>
    <p:extLst>
      <p:ext uri="{BB962C8B-B14F-4D97-AF65-F5344CB8AC3E}">
        <p14:creationId xmlns:p14="http://schemas.microsoft.com/office/powerpoint/2010/main" val="3593781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394</Words>
  <Application>Microsoft Office PowerPoint</Application>
  <PresentationFormat>Widescreen</PresentationFormat>
  <Paragraphs>104</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Abadi</vt:lpstr>
      <vt:lpstr>Aharoni</vt:lpstr>
      <vt:lpstr>Aldhabi</vt:lpstr>
      <vt:lpstr>Algerian</vt:lpstr>
      <vt:lpstr>Amasis MT Pro Black</vt:lpstr>
      <vt:lpstr>Arial</vt:lpstr>
      <vt:lpstr>Calibri</vt:lpstr>
      <vt:lpstr>Calibri Light</vt:lpstr>
      <vt:lpstr>Office Theme</vt:lpstr>
      <vt:lpstr>PowerPoint Presentation</vt:lpstr>
      <vt:lpstr>.</vt:lpstr>
      <vt:lpstr>PowerPoint Presentation</vt:lpstr>
      <vt:lpstr>1.Production 2.Demand 3.Customer attraction  4. Profit  5. Location  6. Electricity supply </vt:lpstr>
      <vt:lpstr>PowerPoint Presentation</vt:lpstr>
      <vt:lpstr>PowerPoint Presentation</vt:lpstr>
      <vt:lpstr>PowerPoint Presentation</vt:lpstr>
      <vt:lpstr>PowerPoint Presentation</vt:lpstr>
      <vt:lpstr>Making cost </vt:lpstr>
      <vt:lpstr>PowerPoint Presentation</vt:lpstr>
      <vt:lpstr>PowerPoint Presentation</vt:lpstr>
      <vt:lpstr>PowerPoint Presentation</vt:lpstr>
      <vt:lpstr>TARGETED CUSTOMERS</vt:lpstr>
      <vt:lpstr>MARKET STRATEGY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ghosh98pritam@gmail.com</dc:creator>
  <cp:lastModifiedBy>Ayan</cp:lastModifiedBy>
  <cp:revision>67</cp:revision>
  <dcterms:created xsi:type="dcterms:W3CDTF">2023-02-21T13:48:07Z</dcterms:created>
  <dcterms:modified xsi:type="dcterms:W3CDTF">2023-12-29T04:56:18Z</dcterms:modified>
</cp:coreProperties>
</file>