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9" r:id="rId4"/>
    <p:sldId id="258" r:id="rId5"/>
    <p:sldId id="260" r:id="rId6"/>
    <p:sldId id="273" r:id="rId7"/>
    <p:sldId id="269" r:id="rId8"/>
    <p:sldId id="270" r:id="rId9"/>
    <p:sldId id="272" r:id="rId10"/>
    <p:sldId id="264" r:id="rId11"/>
    <p:sldId id="267" r:id="rId12"/>
    <p:sldId id="261" r:id="rId13"/>
    <p:sldId id="265" r:id="rId14"/>
    <p:sldId id="271"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54EAB-38B2-32AA-7396-954EF13E0BF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25C6F7B6-C576-6E2C-4311-9AAAB99F15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E48AF22-48B8-814E-06E1-D7FC88D7DB0E}"/>
              </a:ext>
            </a:extLst>
          </p:cNvPr>
          <p:cNvSpPr>
            <a:spLocks noGrp="1"/>
          </p:cNvSpPr>
          <p:nvPr>
            <p:ph type="dt" sz="half" idx="10"/>
          </p:nvPr>
        </p:nvSpPr>
        <p:spPr/>
        <p:txBody>
          <a:bodyPr/>
          <a:lstStyle/>
          <a:p>
            <a:fld id="{6AFA01CD-ED1F-854D-A45D-7EC1A47269F3}" type="datetimeFigureOut">
              <a:rPr lang="en-US" smtClean="0"/>
              <a:t>12/29/2023</a:t>
            </a:fld>
            <a:endParaRPr lang="en-US"/>
          </a:p>
        </p:txBody>
      </p:sp>
      <p:sp>
        <p:nvSpPr>
          <p:cNvPr id="5" name="Footer Placeholder 4">
            <a:extLst>
              <a:ext uri="{FF2B5EF4-FFF2-40B4-BE49-F238E27FC236}">
                <a16:creationId xmlns:a16="http://schemas.microsoft.com/office/drawing/2014/main" id="{66C781A4-7631-7271-8E9A-46DEA91E46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427E64-31FD-A6F7-1F53-A970CDAA7244}"/>
              </a:ext>
            </a:extLst>
          </p:cNvPr>
          <p:cNvSpPr>
            <a:spLocks noGrp="1"/>
          </p:cNvSpPr>
          <p:nvPr>
            <p:ph type="sldNum" sz="quarter" idx="12"/>
          </p:nvPr>
        </p:nvSpPr>
        <p:spPr/>
        <p:txBody>
          <a:bodyPr/>
          <a:lstStyle/>
          <a:p>
            <a:fld id="{F33AB2E9-1123-FE4D-910F-C5C68A233659}" type="slidenum">
              <a:rPr lang="en-US" smtClean="0"/>
              <a:t>‹#›</a:t>
            </a:fld>
            <a:endParaRPr lang="en-US"/>
          </a:p>
        </p:txBody>
      </p:sp>
    </p:spTree>
    <p:extLst>
      <p:ext uri="{BB962C8B-B14F-4D97-AF65-F5344CB8AC3E}">
        <p14:creationId xmlns:p14="http://schemas.microsoft.com/office/powerpoint/2010/main" val="1948796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56D1A-81FD-7C5B-51BC-1B98903535E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A9B45BD-685B-8608-B525-12F0C9CB1A7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6E3F6ED-58C2-E910-9667-689C8088CA69}"/>
              </a:ext>
            </a:extLst>
          </p:cNvPr>
          <p:cNvSpPr>
            <a:spLocks noGrp="1"/>
          </p:cNvSpPr>
          <p:nvPr>
            <p:ph type="dt" sz="half" idx="10"/>
          </p:nvPr>
        </p:nvSpPr>
        <p:spPr/>
        <p:txBody>
          <a:bodyPr/>
          <a:lstStyle/>
          <a:p>
            <a:fld id="{6AFA01CD-ED1F-854D-A45D-7EC1A47269F3}" type="datetimeFigureOut">
              <a:rPr lang="en-US" smtClean="0"/>
              <a:t>12/29/2023</a:t>
            </a:fld>
            <a:endParaRPr lang="en-US"/>
          </a:p>
        </p:txBody>
      </p:sp>
      <p:sp>
        <p:nvSpPr>
          <p:cNvPr id="5" name="Footer Placeholder 4">
            <a:extLst>
              <a:ext uri="{FF2B5EF4-FFF2-40B4-BE49-F238E27FC236}">
                <a16:creationId xmlns:a16="http://schemas.microsoft.com/office/drawing/2014/main" id="{C63B8EA7-8AF5-B7FA-B5D9-30ECC9036C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CF2E59-EAAA-BCA8-BF77-47DFF5475886}"/>
              </a:ext>
            </a:extLst>
          </p:cNvPr>
          <p:cNvSpPr>
            <a:spLocks noGrp="1"/>
          </p:cNvSpPr>
          <p:nvPr>
            <p:ph type="sldNum" sz="quarter" idx="12"/>
          </p:nvPr>
        </p:nvSpPr>
        <p:spPr/>
        <p:txBody>
          <a:bodyPr/>
          <a:lstStyle/>
          <a:p>
            <a:fld id="{F33AB2E9-1123-FE4D-910F-C5C68A233659}" type="slidenum">
              <a:rPr lang="en-US" smtClean="0"/>
              <a:t>‹#›</a:t>
            </a:fld>
            <a:endParaRPr lang="en-US"/>
          </a:p>
        </p:txBody>
      </p:sp>
    </p:spTree>
    <p:extLst>
      <p:ext uri="{BB962C8B-B14F-4D97-AF65-F5344CB8AC3E}">
        <p14:creationId xmlns:p14="http://schemas.microsoft.com/office/powerpoint/2010/main" val="3795912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A69B67-797B-B3FF-1C21-6E4B2434E95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8B8E624-D8C6-9FB0-A78A-6ABF57D7EC4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983316C-5D06-9459-344C-F6BA6F3739C2}"/>
              </a:ext>
            </a:extLst>
          </p:cNvPr>
          <p:cNvSpPr>
            <a:spLocks noGrp="1"/>
          </p:cNvSpPr>
          <p:nvPr>
            <p:ph type="dt" sz="half" idx="10"/>
          </p:nvPr>
        </p:nvSpPr>
        <p:spPr/>
        <p:txBody>
          <a:bodyPr/>
          <a:lstStyle/>
          <a:p>
            <a:fld id="{6AFA01CD-ED1F-854D-A45D-7EC1A47269F3}" type="datetimeFigureOut">
              <a:rPr lang="en-US" smtClean="0"/>
              <a:t>12/29/2023</a:t>
            </a:fld>
            <a:endParaRPr lang="en-US"/>
          </a:p>
        </p:txBody>
      </p:sp>
      <p:sp>
        <p:nvSpPr>
          <p:cNvPr id="5" name="Footer Placeholder 4">
            <a:extLst>
              <a:ext uri="{FF2B5EF4-FFF2-40B4-BE49-F238E27FC236}">
                <a16:creationId xmlns:a16="http://schemas.microsoft.com/office/drawing/2014/main" id="{D0E3C33D-E230-EC33-E969-9999D99653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DE3CD1-98C0-7669-DA93-C46182C1C1DB}"/>
              </a:ext>
            </a:extLst>
          </p:cNvPr>
          <p:cNvSpPr>
            <a:spLocks noGrp="1"/>
          </p:cNvSpPr>
          <p:nvPr>
            <p:ph type="sldNum" sz="quarter" idx="12"/>
          </p:nvPr>
        </p:nvSpPr>
        <p:spPr/>
        <p:txBody>
          <a:bodyPr/>
          <a:lstStyle/>
          <a:p>
            <a:fld id="{F33AB2E9-1123-FE4D-910F-C5C68A233659}" type="slidenum">
              <a:rPr lang="en-US" smtClean="0"/>
              <a:t>‹#›</a:t>
            </a:fld>
            <a:endParaRPr lang="en-US"/>
          </a:p>
        </p:txBody>
      </p:sp>
    </p:spTree>
    <p:extLst>
      <p:ext uri="{BB962C8B-B14F-4D97-AF65-F5344CB8AC3E}">
        <p14:creationId xmlns:p14="http://schemas.microsoft.com/office/powerpoint/2010/main" val="3432480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CEF54-94B9-9C9F-3BC8-FD54B0259AC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E263BBC-5296-5E66-968C-9204DA207DB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259BCB0-A948-5C5F-6C92-67E6FF38CD19}"/>
              </a:ext>
            </a:extLst>
          </p:cNvPr>
          <p:cNvSpPr>
            <a:spLocks noGrp="1"/>
          </p:cNvSpPr>
          <p:nvPr>
            <p:ph type="dt" sz="half" idx="10"/>
          </p:nvPr>
        </p:nvSpPr>
        <p:spPr/>
        <p:txBody>
          <a:bodyPr/>
          <a:lstStyle/>
          <a:p>
            <a:fld id="{6AFA01CD-ED1F-854D-A45D-7EC1A47269F3}" type="datetimeFigureOut">
              <a:rPr lang="en-US" smtClean="0"/>
              <a:t>12/29/2023</a:t>
            </a:fld>
            <a:endParaRPr lang="en-US"/>
          </a:p>
        </p:txBody>
      </p:sp>
      <p:sp>
        <p:nvSpPr>
          <p:cNvPr id="5" name="Footer Placeholder 4">
            <a:extLst>
              <a:ext uri="{FF2B5EF4-FFF2-40B4-BE49-F238E27FC236}">
                <a16:creationId xmlns:a16="http://schemas.microsoft.com/office/drawing/2014/main" id="{CA03AE96-E8F9-18AC-BAEC-B82FA54EF5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10A020-601F-B0AC-99DD-6411BB15E580}"/>
              </a:ext>
            </a:extLst>
          </p:cNvPr>
          <p:cNvSpPr>
            <a:spLocks noGrp="1"/>
          </p:cNvSpPr>
          <p:nvPr>
            <p:ph type="sldNum" sz="quarter" idx="12"/>
          </p:nvPr>
        </p:nvSpPr>
        <p:spPr/>
        <p:txBody>
          <a:bodyPr/>
          <a:lstStyle/>
          <a:p>
            <a:fld id="{F33AB2E9-1123-FE4D-910F-C5C68A233659}" type="slidenum">
              <a:rPr lang="en-US" smtClean="0"/>
              <a:t>‹#›</a:t>
            </a:fld>
            <a:endParaRPr lang="en-US"/>
          </a:p>
        </p:txBody>
      </p:sp>
    </p:spTree>
    <p:extLst>
      <p:ext uri="{BB962C8B-B14F-4D97-AF65-F5344CB8AC3E}">
        <p14:creationId xmlns:p14="http://schemas.microsoft.com/office/powerpoint/2010/main" val="1619198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439C4-C679-6CF2-1BA7-4D3408985DF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90DEF1B-8C39-ED36-72B0-38FE607F40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3B74153-3DD3-EE53-C022-A987FD9E3A5D}"/>
              </a:ext>
            </a:extLst>
          </p:cNvPr>
          <p:cNvSpPr>
            <a:spLocks noGrp="1"/>
          </p:cNvSpPr>
          <p:nvPr>
            <p:ph type="dt" sz="half" idx="10"/>
          </p:nvPr>
        </p:nvSpPr>
        <p:spPr/>
        <p:txBody>
          <a:bodyPr/>
          <a:lstStyle/>
          <a:p>
            <a:fld id="{6AFA01CD-ED1F-854D-A45D-7EC1A47269F3}" type="datetimeFigureOut">
              <a:rPr lang="en-US" smtClean="0"/>
              <a:t>12/29/2023</a:t>
            </a:fld>
            <a:endParaRPr lang="en-US"/>
          </a:p>
        </p:txBody>
      </p:sp>
      <p:sp>
        <p:nvSpPr>
          <p:cNvPr id="5" name="Footer Placeholder 4">
            <a:extLst>
              <a:ext uri="{FF2B5EF4-FFF2-40B4-BE49-F238E27FC236}">
                <a16:creationId xmlns:a16="http://schemas.microsoft.com/office/drawing/2014/main" id="{4D7ADF07-1D82-59F4-FE75-68D0EDFB5F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EA2795-A921-99BB-F0E1-EC3D20172BB9}"/>
              </a:ext>
            </a:extLst>
          </p:cNvPr>
          <p:cNvSpPr>
            <a:spLocks noGrp="1"/>
          </p:cNvSpPr>
          <p:nvPr>
            <p:ph type="sldNum" sz="quarter" idx="12"/>
          </p:nvPr>
        </p:nvSpPr>
        <p:spPr/>
        <p:txBody>
          <a:bodyPr/>
          <a:lstStyle/>
          <a:p>
            <a:fld id="{F33AB2E9-1123-FE4D-910F-C5C68A233659}" type="slidenum">
              <a:rPr lang="en-US" smtClean="0"/>
              <a:t>‹#›</a:t>
            </a:fld>
            <a:endParaRPr lang="en-US"/>
          </a:p>
        </p:txBody>
      </p:sp>
    </p:spTree>
    <p:extLst>
      <p:ext uri="{BB962C8B-B14F-4D97-AF65-F5344CB8AC3E}">
        <p14:creationId xmlns:p14="http://schemas.microsoft.com/office/powerpoint/2010/main" val="2722257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72FFA-9F64-CBC0-A939-13B5932C810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ADC159B-6507-4D0E-0B1A-5D74E9983A0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59EA5AC-C94F-F869-E36A-D12838D394A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F12D6147-5092-9C92-2019-2D88879014F1}"/>
              </a:ext>
            </a:extLst>
          </p:cNvPr>
          <p:cNvSpPr>
            <a:spLocks noGrp="1"/>
          </p:cNvSpPr>
          <p:nvPr>
            <p:ph type="dt" sz="half" idx="10"/>
          </p:nvPr>
        </p:nvSpPr>
        <p:spPr/>
        <p:txBody>
          <a:bodyPr/>
          <a:lstStyle/>
          <a:p>
            <a:fld id="{6AFA01CD-ED1F-854D-A45D-7EC1A47269F3}" type="datetimeFigureOut">
              <a:rPr lang="en-US" smtClean="0"/>
              <a:t>12/29/2023</a:t>
            </a:fld>
            <a:endParaRPr lang="en-US"/>
          </a:p>
        </p:txBody>
      </p:sp>
      <p:sp>
        <p:nvSpPr>
          <p:cNvPr id="6" name="Footer Placeholder 5">
            <a:extLst>
              <a:ext uri="{FF2B5EF4-FFF2-40B4-BE49-F238E27FC236}">
                <a16:creationId xmlns:a16="http://schemas.microsoft.com/office/drawing/2014/main" id="{ED5FB3CC-5E0D-B4F2-7103-B0F2C90406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171FE2-FD38-B297-07CD-4E661CEE1116}"/>
              </a:ext>
            </a:extLst>
          </p:cNvPr>
          <p:cNvSpPr>
            <a:spLocks noGrp="1"/>
          </p:cNvSpPr>
          <p:nvPr>
            <p:ph type="sldNum" sz="quarter" idx="12"/>
          </p:nvPr>
        </p:nvSpPr>
        <p:spPr/>
        <p:txBody>
          <a:bodyPr/>
          <a:lstStyle/>
          <a:p>
            <a:fld id="{F33AB2E9-1123-FE4D-910F-C5C68A233659}" type="slidenum">
              <a:rPr lang="en-US" smtClean="0"/>
              <a:t>‹#›</a:t>
            </a:fld>
            <a:endParaRPr lang="en-US"/>
          </a:p>
        </p:txBody>
      </p:sp>
    </p:spTree>
    <p:extLst>
      <p:ext uri="{BB962C8B-B14F-4D97-AF65-F5344CB8AC3E}">
        <p14:creationId xmlns:p14="http://schemas.microsoft.com/office/powerpoint/2010/main" val="60265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0E7BD-E6EE-A03D-B2F9-3316DE171EF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1C61D0F-22DB-B532-E606-24E6A9A58B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044F7AD-3197-5E62-7DB2-A49D4F6772D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20DBEE7A-AAE3-441F-7E12-20D7B47135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A89E87C-FBE3-5D19-B989-06980876BF0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5BE26B0-7943-F07D-1316-64428087EFDC}"/>
              </a:ext>
            </a:extLst>
          </p:cNvPr>
          <p:cNvSpPr>
            <a:spLocks noGrp="1"/>
          </p:cNvSpPr>
          <p:nvPr>
            <p:ph type="dt" sz="half" idx="10"/>
          </p:nvPr>
        </p:nvSpPr>
        <p:spPr/>
        <p:txBody>
          <a:bodyPr/>
          <a:lstStyle/>
          <a:p>
            <a:fld id="{6AFA01CD-ED1F-854D-A45D-7EC1A47269F3}" type="datetimeFigureOut">
              <a:rPr lang="en-US" smtClean="0"/>
              <a:t>12/29/2023</a:t>
            </a:fld>
            <a:endParaRPr lang="en-US"/>
          </a:p>
        </p:txBody>
      </p:sp>
      <p:sp>
        <p:nvSpPr>
          <p:cNvPr id="8" name="Footer Placeholder 7">
            <a:extLst>
              <a:ext uri="{FF2B5EF4-FFF2-40B4-BE49-F238E27FC236}">
                <a16:creationId xmlns:a16="http://schemas.microsoft.com/office/drawing/2014/main" id="{37A04FE0-70DB-84DC-2249-F358D4F8AC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DC7C53E-B452-828C-4D74-D50EF6EDDE44}"/>
              </a:ext>
            </a:extLst>
          </p:cNvPr>
          <p:cNvSpPr>
            <a:spLocks noGrp="1"/>
          </p:cNvSpPr>
          <p:nvPr>
            <p:ph type="sldNum" sz="quarter" idx="12"/>
          </p:nvPr>
        </p:nvSpPr>
        <p:spPr/>
        <p:txBody>
          <a:bodyPr/>
          <a:lstStyle/>
          <a:p>
            <a:fld id="{F33AB2E9-1123-FE4D-910F-C5C68A233659}" type="slidenum">
              <a:rPr lang="en-US" smtClean="0"/>
              <a:t>‹#›</a:t>
            </a:fld>
            <a:endParaRPr lang="en-US"/>
          </a:p>
        </p:txBody>
      </p:sp>
    </p:spTree>
    <p:extLst>
      <p:ext uri="{BB962C8B-B14F-4D97-AF65-F5344CB8AC3E}">
        <p14:creationId xmlns:p14="http://schemas.microsoft.com/office/powerpoint/2010/main" val="1627450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D4697-8F34-4CA3-7D39-1B2724A5D081}"/>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87BD54AC-6826-D706-28B8-B52EC3F84A48}"/>
              </a:ext>
            </a:extLst>
          </p:cNvPr>
          <p:cNvSpPr>
            <a:spLocks noGrp="1"/>
          </p:cNvSpPr>
          <p:nvPr>
            <p:ph type="dt" sz="half" idx="10"/>
          </p:nvPr>
        </p:nvSpPr>
        <p:spPr/>
        <p:txBody>
          <a:bodyPr/>
          <a:lstStyle/>
          <a:p>
            <a:fld id="{6AFA01CD-ED1F-854D-A45D-7EC1A47269F3}" type="datetimeFigureOut">
              <a:rPr lang="en-US" smtClean="0"/>
              <a:t>12/29/2023</a:t>
            </a:fld>
            <a:endParaRPr lang="en-US"/>
          </a:p>
        </p:txBody>
      </p:sp>
      <p:sp>
        <p:nvSpPr>
          <p:cNvPr id="4" name="Footer Placeholder 3">
            <a:extLst>
              <a:ext uri="{FF2B5EF4-FFF2-40B4-BE49-F238E27FC236}">
                <a16:creationId xmlns:a16="http://schemas.microsoft.com/office/drawing/2014/main" id="{0A816B87-960C-AA31-9EBA-AB946CDE649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115C1C-8B5D-3CC3-6AFA-1F51CFA334C5}"/>
              </a:ext>
            </a:extLst>
          </p:cNvPr>
          <p:cNvSpPr>
            <a:spLocks noGrp="1"/>
          </p:cNvSpPr>
          <p:nvPr>
            <p:ph type="sldNum" sz="quarter" idx="12"/>
          </p:nvPr>
        </p:nvSpPr>
        <p:spPr/>
        <p:txBody>
          <a:bodyPr/>
          <a:lstStyle/>
          <a:p>
            <a:fld id="{F33AB2E9-1123-FE4D-910F-C5C68A233659}" type="slidenum">
              <a:rPr lang="en-US" smtClean="0"/>
              <a:t>‹#›</a:t>
            </a:fld>
            <a:endParaRPr lang="en-US"/>
          </a:p>
        </p:txBody>
      </p:sp>
    </p:spTree>
    <p:extLst>
      <p:ext uri="{BB962C8B-B14F-4D97-AF65-F5344CB8AC3E}">
        <p14:creationId xmlns:p14="http://schemas.microsoft.com/office/powerpoint/2010/main" val="414891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5D87AD-AF01-AA86-33BE-DF004FE7BD59}"/>
              </a:ext>
            </a:extLst>
          </p:cNvPr>
          <p:cNvSpPr>
            <a:spLocks noGrp="1"/>
          </p:cNvSpPr>
          <p:nvPr>
            <p:ph type="dt" sz="half" idx="10"/>
          </p:nvPr>
        </p:nvSpPr>
        <p:spPr/>
        <p:txBody>
          <a:bodyPr/>
          <a:lstStyle/>
          <a:p>
            <a:fld id="{6AFA01CD-ED1F-854D-A45D-7EC1A47269F3}" type="datetimeFigureOut">
              <a:rPr lang="en-US" smtClean="0"/>
              <a:t>12/29/2023</a:t>
            </a:fld>
            <a:endParaRPr lang="en-US"/>
          </a:p>
        </p:txBody>
      </p:sp>
      <p:sp>
        <p:nvSpPr>
          <p:cNvPr id="3" name="Footer Placeholder 2">
            <a:extLst>
              <a:ext uri="{FF2B5EF4-FFF2-40B4-BE49-F238E27FC236}">
                <a16:creationId xmlns:a16="http://schemas.microsoft.com/office/drawing/2014/main" id="{AC62DF40-5F6B-8897-8B06-170CB2C0A8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4C3C25-456C-58EE-2EFF-B73CF07722A2}"/>
              </a:ext>
            </a:extLst>
          </p:cNvPr>
          <p:cNvSpPr>
            <a:spLocks noGrp="1"/>
          </p:cNvSpPr>
          <p:nvPr>
            <p:ph type="sldNum" sz="quarter" idx="12"/>
          </p:nvPr>
        </p:nvSpPr>
        <p:spPr/>
        <p:txBody>
          <a:bodyPr/>
          <a:lstStyle/>
          <a:p>
            <a:fld id="{F33AB2E9-1123-FE4D-910F-C5C68A233659}" type="slidenum">
              <a:rPr lang="en-US" smtClean="0"/>
              <a:t>‹#›</a:t>
            </a:fld>
            <a:endParaRPr lang="en-US"/>
          </a:p>
        </p:txBody>
      </p:sp>
    </p:spTree>
    <p:extLst>
      <p:ext uri="{BB962C8B-B14F-4D97-AF65-F5344CB8AC3E}">
        <p14:creationId xmlns:p14="http://schemas.microsoft.com/office/powerpoint/2010/main" val="1720204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E9030-F643-D53E-ED69-8686C558EEE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2B56870-27BA-D1EA-685F-A0EACD6918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EE82FE87-9695-447A-D071-DE1A68AFF6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EA6785A-8979-9849-5D88-F0680ACF3271}"/>
              </a:ext>
            </a:extLst>
          </p:cNvPr>
          <p:cNvSpPr>
            <a:spLocks noGrp="1"/>
          </p:cNvSpPr>
          <p:nvPr>
            <p:ph type="dt" sz="half" idx="10"/>
          </p:nvPr>
        </p:nvSpPr>
        <p:spPr/>
        <p:txBody>
          <a:bodyPr/>
          <a:lstStyle/>
          <a:p>
            <a:fld id="{6AFA01CD-ED1F-854D-A45D-7EC1A47269F3}" type="datetimeFigureOut">
              <a:rPr lang="en-US" smtClean="0"/>
              <a:t>12/29/2023</a:t>
            </a:fld>
            <a:endParaRPr lang="en-US"/>
          </a:p>
        </p:txBody>
      </p:sp>
      <p:sp>
        <p:nvSpPr>
          <p:cNvPr id="6" name="Footer Placeholder 5">
            <a:extLst>
              <a:ext uri="{FF2B5EF4-FFF2-40B4-BE49-F238E27FC236}">
                <a16:creationId xmlns:a16="http://schemas.microsoft.com/office/drawing/2014/main" id="{06F26D05-9078-568A-794F-D7BDA50078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067553-0883-6978-966F-3F638EBA118D}"/>
              </a:ext>
            </a:extLst>
          </p:cNvPr>
          <p:cNvSpPr>
            <a:spLocks noGrp="1"/>
          </p:cNvSpPr>
          <p:nvPr>
            <p:ph type="sldNum" sz="quarter" idx="12"/>
          </p:nvPr>
        </p:nvSpPr>
        <p:spPr/>
        <p:txBody>
          <a:bodyPr/>
          <a:lstStyle/>
          <a:p>
            <a:fld id="{F33AB2E9-1123-FE4D-910F-C5C68A233659}" type="slidenum">
              <a:rPr lang="en-US" smtClean="0"/>
              <a:t>‹#›</a:t>
            </a:fld>
            <a:endParaRPr lang="en-US"/>
          </a:p>
        </p:txBody>
      </p:sp>
    </p:spTree>
    <p:extLst>
      <p:ext uri="{BB962C8B-B14F-4D97-AF65-F5344CB8AC3E}">
        <p14:creationId xmlns:p14="http://schemas.microsoft.com/office/powerpoint/2010/main" val="3658026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9405B-AC8E-C3CA-DC9A-A5AE6BCC338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31F08FC-449A-7EF5-B0C3-74157EB6C5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058A1B-3A16-4597-1C37-C60BFC07F5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B3EC98B-781C-EA04-998A-38416B3C6186}"/>
              </a:ext>
            </a:extLst>
          </p:cNvPr>
          <p:cNvSpPr>
            <a:spLocks noGrp="1"/>
          </p:cNvSpPr>
          <p:nvPr>
            <p:ph type="dt" sz="half" idx="10"/>
          </p:nvPr>
        </p:nvSpPr>
        <p:spPr/>
        <p:txBody>
          <a:bodyPr/>
          <a:lstStyle/>
          <a:p>
            <a:fld id="{6AFA01CD-ED1F-854D-A45D-7EC1A47269F3}" type="datetimeFigureOut">
              <a:rPr lang="en-US" smtClean="0"/>
              <a:t>12/29/2023</a:t>
            </a:fld>
            <a:endParaRPr lang="en-US"/>
          </a:p>
        </p:txBody>
      </p:sp>
      <p:sp>
        <p:nvSpPr>
          <p:cNvPr id="6" name="Footer Placeholder 5">
            <a:extLst>
              <a:ext uri="{FF2B5EF4-FFF2-40B4-BE49-F238E27FC236}">
                <a16:creationId xmlns:a16="http://schemas.microsoft.com/office/drawing/2014/main" id="{C491237B-8B54-E4A8-D5D6-1BBA089F75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83EA1-1BC4-B551-08A7-A64D72DFC7BB}"/>
              </a:ext>
            </a:extLst>
          </p:cNvPr>
          <p:cNvSpPr>
            <a:spLocks noGrp="1"/>
          </p:cNvSpPr>
          <p:nvPr>
            <p:ph type="sldNum" sz="quarter" idx="12"/>
          </p:nvPr>
        </p:nvSpPr>
        <p:spPr/>
        <p:txBody>
          <a:bodyPr/>
          <a:lstStyle/>
          <a:p>
            <a:fld id="{F33AB2E9-1123-FE4D-910F-C5C68A233659}" type="slidenum">
              <a:rPr lang="en-US" smtClean="0"/>
              <a:t>‹#›</a:t>
            </a:fld>
            <a:endParaRPr lang="en-US"/>
          </a:p>
        </p:txBody>
      </p:sp>
    </p:spTree>
    <p:extLst>
      <p:ext uri="{BB962C8B-B14F-4D97-AF65-F5344CB8AC3E}">
        <p14:creationId xmlns:p14="http://schemas.microsoft.com/office/powerpoint/2010/main" val="2958578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A239FC-2B1E-C8E1-0B18-4132AE77FA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49E6E73-506E-563E-9CFF-05E9659FEF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042C74D-AC14-9D39-01F8-09D822B46D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A01CD-ED1F-854D-A45D-7EC1A47269F3}" type="datetimeFigureOut">
              <a:rPr lang="en-US" smtClean="0"/>
              <a:t>12/29/2023</a:t>
            </a:fld>
            <a:endParaRPr lang="en-US"/>
          </a:p>
        </p:txBody>
      </p:sp>
      <p:sp>
        <p:nvSpPr>
          <p:cNvPr id="5" name="Footer Placeholder 4">
            <a:extLst>
              <a:ext uri="{FF2B5EF4-FFF2-40B4-BE49-F238E27FC236}">
                <a16:creationId xmlns:a16="http://schemas.microsoft.com/office/drawing/2014/main" id="{6D7245C1-A3F9-528D-18CF-6DE076EFD4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3FADB5-0A9A-812D-0C18-62E31F028F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AB2E9-1123-FE4D-910F-C5C68A233659}" type="slidenum">
              <a:rPr lang="en-US" smtClean="0"/>
              <a:t>‹#›</a:t>
            </a:fld>
            <a:endParaRPr lang="en-US"/>
          </a:p>
        </p:txBody>
      </p:sp>
    </p:spTree>
    <p:extLst>
      <p:ext uri="{BB962C8B-B14F-4D97-AF65-F5344CB8AC3E}">
        <p14:creationId xmlns:p14="http://schemas.microsoft.com/office/powerpoint/2010/main" val="2274747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Flowchart: Process 1">
            <a:extLst>
              <a:ext uri="{FF2B5EF4-FFF2-40B4-BE49-F238E27FC236}">
                <a16:creationId xmlns:a16="http://schemas.microsoft.com/office/drawing/2014/main" id="{A0EF319D-D605-ED24-C78B-EFF3AEDB673D}"/>
              </a:ext>
            </a:extLst>
          </p:cNvPr>
          <p:cNvSpPr/>
          <p:nvPr/>
        </p:nvSpPr>
        <p:spPr>
          <a:xfrm>
            <a:off x="6062472" y="4969534"/>
            <a:ext cx="5987889" cy="1726292"/>
          </a:xfrm>
          <a:prstGeom prst="flowChartProcess">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i="1" u="sng" dirty="0">
                <a:solidFill>
                  <a:schemeClr val="tx1">
                    <a:lumMod val="95000"/>
                    <a:lumOff val="5000"/>
                  </a:schemeClr>
                </a:solidFill>
                <a:cs typeface="Aharoni" panose="02010803020104030203" pitchFamily="2" charset="-79"/>
              </a:rPr>
              <a:t>GUIDED BY-</a:t>
            </a:r>
          </a:p>
          <a:p>
            <a:pPr algn="ctr"/>
            <a:r>
              <a:rPr lang="en-GB" sz="2400" b="1" dirty="0" err="1">
                <a:solidFill>
                  <a:schemeClr val="tx1">
                    <a:lumMod val="95000"/>
                    <a:lumOff val="5000"/>
                  </a:schemeClr>
                </a:solidFill>
                <a:cs typeface="Aharoni" panose="02010803020104030203" pitchFamily="2" charset="-79"/>
              </a:rPr>
              <a:t>Dr.</a:t>
            </a:r>
            <a:r>
              <a:rPr lang="en-GB" sz="2400" b="1" dirty="0">
                <a:solidFill>
                  <a:schemeClr val="tx1">
                    <a:lumMod val="95000"/>
                    <a:lumOff val="5000"/>
                  </a:schemeClr>
                </a:solidFill>
                <a:cs typeface="Aharoni" panose="02010803020104030203" pitchFamily="2" charset="-79"/>
              </a:rPr>
              <a:t> </a:t>
            </a:r>
            <a:r>
              <a:rPr lang="en-GB" sz="2400" b="1" dirty="0" err="1">
                <a:solidFill>
                  <a:schemeClr val="tx1">
                    <a:lumMod val="95000"/>
                    <a:lumOff val="5000"/>
                  </a:schemeClr>
                </a:solidFill>
                <a:cs typeface="Aharoni" panose="02010803020104030203" pitchFamily="2" charset="-79"/>
              </a:rPr>
              <a:t>Apurba</a:t>
            </a:r>
            <a:r>
              <a:rPr lang="en-GB" sz="2400" b="1" dirty="0">
                <a:solidFill>
                  <a:schemeClr val="tx1">
                    <a:lumMod val="95000"/>
                    <a:lumOff val="5000"/>
                  </a:schemeClr>
                </a:solidFill>
                <a:cs typeface="Aharoni" panose="02010803020104030203" pitchFamily="2" charset="-79"/>
              </a:rPr>
              <a:t> </a:t>
            </a:r>
            <a:r>
              <a:rPr lang="en-GB" sz="2400" b="1" dirty="0" err="1">
                <a:solidFill>
                  <a:schemeClr val="tx1">
                    <a:lumMod val="95000"/>
                    <a:lumOff val="5000"/>
                  </a:schemeClr>
                </a:solidFill>
                <a:cs typeface="Aharoni" panose="02010803020104030203" pitchFamily="2" charset="-79"/>
              </a:rPr>
              <a:t>Giri</a:t>
            </a:r>
            <a:r>
              <a:rPr lang="en-GB" sz="2400" b="1" dirty="0">
                <a:solidFill>
                  <a:schemeClr val="tx1">
                    <a:lumMod val="95000"/>
                    <a:lumOff val="5000"/>
                  </a:schemeClr>
                </a:solidFill>
                <a:cs typeface="Aharoni" panose="02010803020104030203" pitchFamily="2" charset="-79"/>
              </a:rPr>
              <a:t> ( Head of  assistant professor)</a:t>
            </a:r>
          </a:p>
          <a:p>
            <a:pPr algn="ctr"/>
            <a:r>
              <a:rPr lang="en-GB" sz="2400" b="1" dirty="0" err="1">
                <a:solidFill>
                  <a:schemeClr val="tx1">
                    <a:lumMod val="95000"/>
                    <a:lumOff val="5000"/>
                  </a:schemeClr>
                </a:solidFill>
                <a:cs typeface="Aharoni" panose="02010803020104030203" pitchFamily="2" charset="-79"/>
              </a:rPr>
              <a:t>Ayan</a:t>
            </a:r>
            <a:r>
              <a:rPr lang="en-GB" sz="2400" b="1" dirty="0">
                <a:solidFill>
                  <a:schemeClr val="tx1">
                    <a:lumMod val="95000"/>
                    <a:lumOff val="5000"/>
                  </a:schemeClr>
                </a:solidFill>
                <a:cs typeface="Aharoni" panose="02010803020104030203" pitchFamily="2" charset="-79"/>
              </a:rPr>
              <a:t>  </a:t>
            </a:r>
            <a:r>
              <a:rPr lang="en-GB" sz="2400" b="1" dirty="0" err="1">
                <a:solidFill>
                  <a:schemeClr val="tx1">
                    <a:lumMod val="95000"/>
                    <a:lumOff val="5000"/>
                  </a:schemeClr>
                </a:solidFill>
                <a:cs typeface="Aharoni" panose="02010803020104030203" pitchFamily="2" charset="-79"/>
              </a:rPr>
              <a:t>Mondal</a:t>
            </a:r>
            <a:r>
              <a:rPr lang="en-GB" sz="2400" b="1" dirty="0">
                <a:solidFill>
                  <a:schemeClr val="tx1">
                    <a:lumMod val="95000"/>
                    <a:lumOff val="5000"/>
                  </a:schemeClr>
                </a:solidFill>
                <a:cs typeface="Aharoni" panose="02010803020104030203" pitchFamily="2" charset="-79"/>
              </a:rPr>
              <a:t> (Assistant  professor)</a:t>
            </a:r>
          </a:p>
          <a:p>
            <a:pPr algn="ctr"/>
            <a:r>
              <a:rPr lang="en-GB" sz="2400" b="1" dirty="0">
                <a:solidFill>
                  <a:schemeClr val="tx1">
                    <a:lumMod val="95000"/>
                    <a:lumOff val="5000"/>
                  </a:schemeClr>
                </a:solidFill>
              </a:rPr>
              <a:t>MUGBERIA GANGADHAR MAHAVIDYALAYA </a:t>
            </a:r>
          </a:p>
        </p:txBody>
      </p:sp>
      <p:sp>
        <p:nvSpPr>
          <p:cNvPr id="4" name="Flowchart: Process 3">
            <a:extLst>
              <a:ext uri="{FF2B5EF4-FFF2-40B4-BE49-F238E27FC236}">
                <a16:creationId xmlns:a16="http://schemas.microsoft.com/office/drawing/2014/main" id="{752D63DE-E5E4-0CCF-7857-988937F5306B}"/>
              </a:ext>
            </a:extLst>
          </p:cNvPr>
          <p:cNvSpPr/>
          <p:nvPr/>
        </p:nvSpPr>
        <p:spPr>
          <a:xfrm>
            <a:off x="0" y="4375174"/>
            <a:ext cx="5890657" cy="2309090"/>
          </a:xfrm>
          <a:prstGeom prst="flowChartProcess">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u="sng" dirty="0">
                <a:solidFill>
                  <a:schemeClr val="tx1">
                    <a:lumMod val="95000"/>
                    <a:lumOff val="5000"/>
                  </a:schemeClr>
                </a:solidFill>
                <a:cs typeface="Aharoni" panose="02010803020104030203" pitchFamily="2" charset="-79"/>
              </a:rPr>
              <a:t>PROJECTED BY-</a:t>
            </a:r>
          </a:p>
          <a:p>
            <a:pPr algn="ctr"/>
            <a:r>
              <a:rPr lang="en-GB" sz="2000" b="1" i="1" dirty="0" err="1">
                <a:solidFill>
                  <a:schemeClr val="tx1">
                    <a:lumMod val="95000"/>
                    <a:lumOff val="5000"/>
                  </a:schemeClr>
                </a:solidFill>
                <a:cs typeface="Aharoni" panose="02010803020104030203" pitchFamily="2" charset="-79"/>
              </a:rPr>
              <a:t>Pritam</a:t>
            </a:r>
            <a:r>
              <a:rPr lang="en-GB" sz="2000" b="1" i="1" dirty="0">
                <a:solidFill>
                  <a:schemeClr val="tx1">
                    <a:lumMod val="95000"/>
                    <a:lumOff val="5000"/>
                  </a:schemeClr>
                </a:solidFill>
                <a:cs typeface="Aharoni" panose="02010803020104030203" pitchFamily="2" charset="-79"/>
              </a:rPr>
              <a:t> Ghosh </a:t>
            </a:r>
          </a:p>
          <a:p>
            <a:pPr algn="ctr"/>
            <a:r>
              <a:rPr lang="en-GB" sz="2000" b="1" i="1" dirty="0">
                <a:solidFill>
                  <a:schemeClr val="tx1">
                    <a:lumMod val="95000"/>
                    <a:lumOff val="5000"/>
                  </a:schemeClr>
                </a:solidFill>
                <a:cs typeface="Aharoni" panose="02010803020104030203" pitchFamily="2" charset="-79"/>
              </a:rPr>
              <a:t>B.VOC (Food processing  6</a:t>
            </a:r>
            <a:r>
              <a:rPr lang="en-GB" sz="2000" b="1" i="1" baseline="30000" dirty="0">
                <a:solidFill>
                  <a:schemeClr val="tx1">
                    <a:lumMod val="95000"/>
                    <a:lumOff val="5000"/>
                  </a:schemeClr>
                </a:solidFill>
                <a:cs typeface="Aharoni" panose="02010803020104030203" pitchFamily="2" charset="-79"/>
              </a:rPr>
              <a:t>th</a:t>
            </a:r>
            <a:r>
              <a:rPr lang="en-GB" sz="2000" b="1" i="1" dirty="0">
                <a:solidFill>
                  <a:schemeClr val="tx1">
                    <a:lumMod val="95000"/>
                    <a:lumOff val="5000"/>
                  </a:schemeClr>
                </a:solidFill>
                <a:cs typeface="Aharoni" panose="02010803020104030203" pitchFamily="2" charset="-79"/>
              </a:rPr>
              <a:t> </a:t>
            </a:r>
            <a:r>
              <a:rPr lang="en-GB" sz="2000" b="1" i="1" dirty="0" err="1">
                <a:solidFill>
                  <a:schemeClr val="tx1">
                    <a:lumMod val="95000"/>
                    <a:lumOff val="5000"/>
                  </a:schemeClr>
                </a:solidFill>
                <a:cs typeface="Aharoni" panose="02010803020104030203" pitchFamily="2" charset="-79"/>
              </a:rPr>
              <a:t>sem</a:t>
            </a:r>
            <a:r>
              <a:rPr lang="en-GB" sz="2000" b="1" i="1" dirty="0">
                <a:solidFill>
                  <a:schemeClr val="tx1">
                    <a:lumMod val="95000"/>
                    <a:lumOff val="5000"/>
                  </a:schemeClr>
                </a:solidFill>
                <a:cs typeface="Aharoni" panose="02010803020104030203" pitchFamily="2" charset="-79"/>
              </a:rPr>
              <a:t>)</a:t>
            </a:r>
          </a:p>
          <a:p>
            <a:pPr algn="ctr"/>
            <a:r>
              <a:rPr lang="en-GB" sz="2400" b="1" i="1" dirty="0">
                <a:solidFill>
                  <a:schemeClr val="tx1">
                    <a:lumMod val="95000"/>
                    <a:lumOff val="5000"/>
                  </a:schemeClr>
                </a:solidFill>
                <a:cs typeface="Aharoni" panose="02010803020104030203" pitchFamily="2" charset="-79"/>
              </a:rPr>
              <a:t>Roll-2218</a:t>
            </a:r>
            <a:r>
              <a:rPr lang="en-GB" sz="2000" b="1" i="1" dirty="0">
                <a:solidFill>
                  <a:schemeClr val="tx1">
                    <a:lumMod val="95000"/>
                    <a:lumOff val="5000"/>
                  </a:schemeClr>
                </a:solidFill>
                <a:cs typeface="Aharoni" panose="02010803020104030203" pitchFamily="2" charset="-79"/>
              </a:rPr>
              <a:t> </a:t>
            </a:r>
          </a:p>
          <a:p>
            <a:pPr algn="ctr"/>
            <a:r>
              <a:rPr lang="en-GB" sz="2000" b="1" i="1" dirty="0">
                <a:solidFill>
                  <a:schemeClr val="tx1">
                    <a:lumMod val="95000"/>
                    <a:lumOff val="5000"/>
                  </a:schemeClr>
                </a:solidFill>
                <a:cs typeface="Aharoni" panose="02010803020104030203" pitchFamily="2" charset="-79"/>
              </a:rPr>
              <a:t>DEPARTMENT OF NUTRITION</a:t>
            </a:r>
          </a:p>
          <a:p>
            <a:pPr algn="ctr"/>
            <a:r>
              <a:rPr lang="en-GB" sz="2000" b="1" dirty="0">
                <a:solidFill>
                  <a:schemeClr val="tx1">
                    <a:lumMod val="95000"/>
                    <a:lumOff val="5000"/>
                  </a:schemeClr>
                </a:solidFill>
              </a:rPr>
              <a:t>MUGBERIA GANGADHAR MAHAVIDYALAYA </a:t>
            </a:r>
          </a:p>
        </p:txBody>
      </p:sp>
      <p:pic>
        <p:nvPicPr>
          <p:cNvPr id="3" name="Picture 6">
            <a:extLst>
              <a:ext uri="{FF2B5EF4-FFF2-40B4-BE49-F238E27FC236}">
                <a16:creationId xmlns:a16="http://schemas.microsoft.com/office/drawing/2014/main" id="{159322A5-BDF2-7BA9-3D29-553FB5032F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0524" y="1766498"/>
            <a:ext cx="7345002" cy="216542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Rectangle 6"/>
          <p:cNvSpPr/>
          <p:nvPr/>
        </p:nvSpPr>
        <p:spPr>
          <a:xfrm>
            <a:off x="3145536" y="248416"/>
            <a:ext cx="5330952" cy="461665"/>
          </a:xfrm>
          <a:prstGeom prst="rect">
            <a:avLst/>
          </a:prstGeom>
        </p:spPr>
        <p:txBody>
          <a:bodyPr wrap="square">
            <a:spAutoFit/>
          </a:bodyPr>
          <a:lstStyle/>
          <a:p>
            <a:pPr algn="ctr"/>
            <a:r>
              <a:rPr lang="en-GB" sz="2400" b="1" i="1" u="sng" dirty="0">
                <a:solidFill>
                  <a:schemeClr val="tx1">
                    <a:lumMod val="95000"/>
                    <a:lumOff val="5000"/>
                  </a:schemeClr>
                </a:solidFill>
                <a:latin typeface="Algerian" pitchFamily="82" charset="0"/>
              </a:rPr>
              <a:t>Project on  entrepreneurship </a:t>
            </a:r>
            <a:endParaRPr lang="en-IN" sz="2400" dirty="0">
              <a:solidFill>
                <a:schemeClr val="tx1">
                  <a:lumMod val="95000"/>
                  <a:lumOff val="5000"/>
                </a:schemeClr>
              </a:solidFill>
            </a:endParaRPr>
          </a:p>
        </p:txBody>
      </p:sp>
      <p:sp>
        <p:nvSpPr>
          <p:cNvPr id="11" name="Rounded Rectangle 10"/>
          <p:cNvSpPr/>
          <p:nvPr/>
        </p:nvSpPr>
        <p:spPr>
          <a:xfrm>
            <a:off x="50292" y="769750"/>
            <a:ext cx="12024360" cy="850908"/>
          </a:xfrm>
          <a:prstGeom prst="roundRect">
            <a:avLst/>
          </a:prstGeom>
          <a:solidFill>
            <a:schemeClr val="accent1">
              <a:lumMod val="60000"/>
              <a:lumOff val="40000"/>
            </a:schemeClr>
          </a:solidFill>
          <a:ln w="28575">
            <a:solidFill>
              <a:schemeClr val="tx1">
                <a:lumMod val="95000"/>
                <a:lumOff val="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GB" sz="4400" b="1" i="1" u="sng" dirty="0" err="1">
                <a:solidFill>
                  <a:schemeClr val="tx1">
                    <a:lumMod val="95000"/>
                    <a:lumOff val="5000"/>
                  </a:schemeClr>
                </a:solidFill>
                <a:latin typeface="Algerian" pitchFamily="82" charset="0"/>
              </a:rPr>
              <a:t>DEVELOPment</a:t>
            </a:r>
            <a:r>
              <a:rPr lang="en-GB" sz="4400" b="1" i="1" u="sng" dirty="0">
                <a:solidFill>
                  <a:schemeClr val="tx1">
                    <a:lumMod val="95000"/>
                    <a:lumOff val="5000"/>
                  </a:schemeClr>
                </a:solidFill>
                <a:latin typeface="Algerian" pitchFamily="82" charset="0"/>
              </a:rPr>
              <a:t> of RICE INDUSTRY</a:t>
            </a:r>
            <a:endParaRPr lang="en-IN" sz="4400" dirty="0"/>
          </a:p>
        </p:txBody>
      </p:sp>
    </p:spTree>
    <p:extLst>
      <p:ext uri="{BB962C8B-B14F-4D97-AF65-F5344CB8AC3E}">
        <p14:creationId xmlns:p14="http://schemas.microsoft.com/office/powerpoint/2010/main" val="3620850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7E9E17-434C-2CA0-D00E-4BA8AF5EB5EF}"/>
              </a:ext>
            </a:extLst>
          </p:cNvPr>
          <p:cNvSpPr>
            <a:spLocks noGrp="1"/>
          </p:cNvSpPr>
          <p:nvPr>
            <p:ph idx="1"/>
          </p:nvPr>
        </p:nvSpPr>
        <p:spPr>
          <a:xfrm>
            <a:off x="0" y="0"/>
            <a:ext cx="12192000" cy="6858000"/>
          </a:xfrm>
        </p:spPr>
        <p:txBody>
          <a:bodyPr anchor="t"/>
          <a:lstStyle/>
          <a:p>
            <a:pPr marL="0" indent="0" algn="ctr">
              <a:buNone/>
            </a:pPr>
            <a:r>
              <a:rPr lang="en-GB" b="1" i="1" u="sng" dirty="0"/>
              <a:t> INVESTMENT</a:t>
            </a:r>
            <a:r>
              <a:rPr lang="en-GB" dirty="0"/>
              <a:t> </a:t>
            </a:r>
          </a:p>
          <a:p>
            <a:pPr marL="0" indent="0" algn="ctr">
              <a:buNone/>
            </a:pPr>
            <a:r>
              <a:rPr lang="en-GB" dirty="0"/>
              <a:t>CAPITAL :- 2crore</a:t>
            </a:r>
          </a:p>
          <a:p>
            <a:pPr marL="0" indent="0" algn="ctr">
              <a:buNone/>
            </a:pPr>
            <a:endParaRPr lang="en-GB" dirty="0"/>
          </a:p>
          <a:p>
            <a:pPr marL="0" indent="0" algn="ctr">
              <a:buNone/>
            </a:pPr>
            <a:r>
              <a:rPr lang="en-GB" sz="4000" b="1" i="1" u="sng" dirty="0">
                <a:latin typeface="Aldhabi" pitchFamily="2" charset="-78"/>
                <a:cs typeface="Aldhabi" pitchFamily="2" charset="-78"/>
              </a:rPr>
              <a:t>PROFIT </a:t>
            </a:r>
            <a:r>
              <a:rPr lang="en-GB" sz="4000" b="1" dirty="0">
                <a:latin typeface="Aldhabi" pitchFamily="2" charset="-78"/>
                <a:cs typeface="Aldhabi" pitchFamily="2" charset="-78"/>
              </a:rPr>
              <a:t>–      </a:t>
            </a:r>
          </a:p>
          <a:p>
            <a:pPr algn="ctr"/>
            <a:r>
              <a:rPr lang="en-GB" sz="4000" b="1" dirty="0">
                <a:latin typeface="Aldhabi" pitchFamily="2" charset="-78"/>
                <a:cs typeface="Aldhabi" pitchFamily="2" charset="-78"/>
              </a:rPr>
              <a:t> </a:t>
            </a:r>
            <a:r>
              <a:rPr lang="en-GB" sz="4000" dirty="0">
                <a:latin typeface="Aldhabi" pitchFamily="2" charset="-78"/>
                <a:cs typeface="Aldhabi" pitchFamily="2" charset="-78"/>
              </a:rPr>
              <a:t>Depends also  production , </a:t>
            </a:r>
          </a:p>
          <a:p>
            <a:pPr algn="ctr"/>
            <a:r>
              <a:rPr lang="en-GB" sz="4000" dirty="0">
                <a:latin typeface="Aldhabi" pitchFamily="2" charset="-78"/>
                <a:cs typeface="Aldhabi" pitchFamily="2" charset="-78"/>
              </a:rPr>
              <a:t>Product  quality, </a:t>
            </a:r>
          </a:p>
          <a:p>
            <a:pPr algn="ctr"/>
            <a:r>
              <a:rPr lang="en-GB" sz="4000" dirty="0" err="1">
                <a:latin typeface="Aldhabi" pitchFamily="2" charset="-78"/>
                <a:cs typeface="Aldhabi" pitchFamily="2" charset="-78"/>
              </a:rPr>
              <a:t>Buisness</a:t>
            </a:r>
            <a:r>
              <a:rPr lang="en-GB" sz="4000" dirty="0">
                <a:latin typeface="Aldhabi" pitchFamily="2" charset="-78"/>
                <a:cs typeface="Aldhabi" pitchFamily="2" charset="-78"/>
              </a:rPr>
              <a:t> model</a:t>
            </a:r>
          </a:p>
          <a:p>
            <a:pPr marL="0" indent="0" algn="ctr">
              <a:buNone/>
            </a:pPr>
            <a:r>
              <a:rPr lang="en-GB" sz="4000" b="1" i="1" u="sng" dirty="0">
                <a:latin typeface="Aldhabi" pitchFamily="2" charset="-78"/>
                <a:cs typeface="Aldhabi" pitchFamily="2" charset="-78"/>
              </a:rPr>
              <a:t>  Manpower-</a:t>
            </a:r>
          </a:p>
          <a:p>
            <a:pPr marL="0" indent="0" algn="ctr">
              <a:buNone/>
            </a:pPr>
            <a:r>
              <a:rPr lang="en-GB" sz="2400" dirty="0">
                <a:latin typeface="Abadi" panose="020B0604020104020204" pitchFamily="34" charset="0"/>
                <a:cs typeface="Aldhabi" pitchFamily="2" charset="-78"/>
              </a:rPr>
              <a:t> processing section- 3,boiler- 1, marketing-3,  lab- 1, packaging-1, </a:t>
            </a:r>
            <a:endParaRPr lang="en-US" sz="2400" dirty="0">
              <a:latin typeface="Abadi" panose="020B0604020104020204" pitchFamily="34" charset="0"/>
              <a:cs typeface="Aldhabi" pitchFamily="2" charset="-78"/>
            </a:endParaRPr>
          </a:p>
        </p:txBody>
      </p:sp>
      <p:pic>
        <p:nvPicPr>
          <p:cNvPr id="4" name="Picture 4">
            <a:extLst>
              <a:ext uri="{FF2B5EF4-FFF2-40B4-BE49-F238E27FC236}">
                <a16:creationId xmlns:a16="http://schemas.microsoft.com/office/drawing/2014/main" id="{43F0FCD7-149C-C3AF-B487-69C409A20D0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69136" y="237504"/>
            <a:ext cx="2757745" cy="1473280"/>
          </a:xfrm>
          <a:prstGeom prst="rect">
            <a:avLst/>
          </a:prstGeom>
        </p:spPr>
      </p:pic>
      <p:pic>
        <p:nvPicPr>
          <p:cNvPr id="2" name="Picture 4">
            <a:extLst>
              <a:ext uri="{FF2B5EF4-FFF2-40B4-BE49-F238E27FC236}">
                <a16:creationId xmlns:a16="http://schemas.microsoft.com/office/drawing/2014/main" id="{2805AC24-E1B2-61C0-5818-1665B9ECFA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48237" y="2499385"/>
            <a:ext cx="3199545" cy="1859230"/>
          </a:xfrm>
          <a:prstGeom prst="roundRect">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598821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5EA028-7D8B-ACDA-3CC5-FCE6E92A9EB9}"/>
              </a:ext>
            </a:extLst>
          </p:cNvPr>
          <p:cNvSpPr>
            <a:spLocks noGrp="1"/>
          </p:cNvSpPr>
          <p:nvPr>
            <p:ph idx="1"/>
          </p:nvPr>
        </p:nvSpPr>
        <p:spPr>
          <a:xfrm>
            <a:off x="0" y="0"/>
            <a:ext cx="12192000" cy="6858000"/>
          </a:xfrm>
        </p:spPr>
        <p:txBody>
          <a:bodyPr>
            <a:normAutofit/>
          </a:bodyPr>
          <a:lstStyle/>
          <a:p>
            <a:pPr marL="0" indent="0" algn="ctr">
              <a:buNone/>
            </a:pPr>
            <a:r>
              <a:rPr lang="en-GB" sz="3200" b="1" i="1" u="sng" dirty="0">
                <a:latin typeface="Aharoni" panose="02010803020104030203" pitchFamily="2" charset="-79"/>
                <a:cs typeface="Aharoni" panose="02010803020104030203" pitchFamily="2" charset="-79"/>
              </a:rPr>
              <a:t>SELECTION OF PLANT LAND LOCATION</a:t>
            </a:r>
          </a:p>
          <a:p>
            <a:pPr marL="0" indent="0" algn="ctr">
              <a:buNone/>
            </a:pPr>
            <a:endParaRPr lang="en-US" sz="3200" dirty="0">
              <a:latin typeface="Aharoni" panose="02010803020104030203" pitchFamily="2" charset="-79"/>
              <a:cs typeface="Aharoni" panose="02010803020104030203" pitchFamily="2" charset="-79"/>
            </a:endParaRPr>
          </a:p>
        </p:txBody>
      </p:sp>
      <p:pic>
        <p:nvPicPr>
          <p:cNvPr id="2" name="Picture 3">
            <a:extLst>
              <a:ext uri="{FF2B5EF4-FFF2-40B4-BE49-F238E27FC236}">
                <a16:creationId xmlns:a16="http://schemas.microsoft.com/office/drawing/2014/main" id="{921082BF-7756-A53D-4779-83515A3CAB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1639" y="2872344"/>
            <a:ext cx="8813718" cy="3985656"/>
          </a:xfrm>
          <a:prstGeom prst="rect">
            <a:avLst/>
          </a:prstGeom>
        </p:spPr>
      </p:pic>
      <p:sp>
        <p:nvSpPr>
          <p:cNvPr id="5" name="TextBox 4">
            <a:extLst>
              <a:ext uri="{FF2B5EF4-FFF2-40B4-BE49-F238E27FC236}">
                <a16:creationId xmlns:a16="http://schemas.microsoft.com/office/drawing/2014/main" id="{66911E77-9204-F775-B152-F852E5D5E0D9}"/>
              </a:ext>
            </a:extLst>
          </p:cNvPr>
          <p:cNvSpPr txBox="1"/>
          <p:nvPr/>
        </p:nvSpPr>
        <p:spPr>
          <a:xfrm>
            <a:off x="946933" y="688894"/>
            <a:ext cx="10298133" cy="1938992"/>
          </a:xfrm>
          <a:prstGeom prst="rect">
            <a:avLst/>
          </a:prstGeom>
          <a:noFill/>
        </p:spPr>
        <p:txBody>
          <a:bodyPr wrap="square">
            <a:spAutoFit/>
          </a:bodyPr>
          <a:lstStyle/>
          <a:p>
            <a:r>
              <a:rPr lang="en-US" sz="2400" dirty="0">
                <a:latin typeface="Abadi" panose="020B0604020104020204" pitchFamily="34" charset="0"/>
              </a:rPr>
              <a:t>Establishing a workable</a:t>
            </a:r>
            <a:r>
              <a:rPr lang="en-GB" sz="2400" dirty="0">
                <a:latin typeface="Abadi" panose="020B0604020104020204" pitchFamily="34" charset="0"/>
              </a:rPr>
              <a:t> rice industry </a:t>
            </a:r>
            <a:r>
              <a:rPr lang="en-US" sz="2400" dirty="0">
                <a:latin typeface="Abadi" panose="020B0604020104020204" pitchFamily="34" charset="0"/>
              </a:rPr>
              <a:t>seeks a minimum </a:t>
            </a:r>
            <a:r>
              <a:rPr lang="en-GB" sz="2400" dirty="0">
                <a:latin typeface="Abadi" panose="020B0604020104020204" pitchFamily="34" charset="0"/>
              </a:rPr>
              <a:t>40,000-</a:t>
            </a:r>
            <a:r>
              <a:rPr lang="en-US" sz="2400" dirty="0">
                <a:latin typeface="Abadi" panose="020B0604020104020204" pitchFamily="34" charset="0"/>
              </a:rPr>
              <a:t> </a:t>
            </a:r>
            <a:r>
              <a:rPr lang="en-GB" sz="2400" dirty="0">
                <a:latin typeface="Abadi" panose="020B0604020104020204" pitchFamily="34" charset="0"/>
              </a:rPr>
              <a:t>43,200</a:t>
            </a:r>
            <a:r>
              <a:rPr lang="en-US" sz="2400" dirty="0">
                <a:latin typeface="Abadi" panose="020B0604020104020204" pitchFamily="34" charset="0"/>
              </a:rPr>
              <a:t>SQ FT. The layout of the same should be tweaked in accordance with the equipment to be used in the process to maximize efficacy. If possible, select the location that comes in close proximity to the marketing distribution areas. This way, it will become easier to reduce the overall transportation cost.</a:t>
            </a:r>
          </a:p>
        </p:txBody>
      </p:sp>
    </p:spTree>
    <p:extLst>
      <p:ext uri="{BB962C8B-B14F-4D97-AF65-F5344CB8AC3E}">
        <p14:creationId xmlns:p14="http://schemas.microsoft.com/office/powerpoint/2010/main" val="3691885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F5F851-6EE2-0758-0277-18419595DCF6}"/>
              </a:ext>
            </a:extLst>
          </p:cNvPr>
          <p:cNvSpPr>
            <a:spLocks noGrp="1"/>
          </p:cNvSpPr>
          <p:nvPr>
            <p:ph idx="1"/>
          </p:nvPr>
        </p:nvSpPr>
        <p:spPr>
          <a:xfrm>
            <a:off x="-185552" y="317466"/>
            <a:ext cx="12192000" cy="6858000"/>
          </a:xfrm>
        </p:spPr>
        <p:txBody>
          <a:bodyPr>
            <a:normAutofit/>
          </a:bodyPr>
          <a:lstStyle/>
          <a:p>
            <a:pPr marL="0" indent="0" algn="ctr">
              <a:buNone/>
            </a:pPr>
            <a:r>
              <a:rPr lang="en-GB" sz="3200" i="1" u="sng" dirty="0" err="1">
                <a:latin typeface="Algerian" pitchFamily="82" charset="0"/>
              </a:rPr>
              <a:t>LICENcES</a:t>
            </a:r>
            <a:endParaRPr lang="en-GB" sz="3200" i="1" u="sng" dirty="0">
              <a:latin typeface="Algerian" pitchFamily="82" charset="0"/>
            </a:endParaRPr>
          </a:p>
          <a:p>
            <a:pPr marL="0" indent="0" algn="ctr">
              <a:buNone/>
            </a:pPr>
            <a:endParaRPr lang="en-US" sz="3200" i="1" u="sng" dirty="0">
              <a:latin typeface="Algerian" pitchFamily="82" charset="0"/>
            </a:endParaRPr>
          </a:p>
        </p:txBody>
      </p:sp>
      <p:sp>
        <p:nvSpPr>
          <p:cNvPr id="10" name="Octagon 9">
            <a:extLst>
              <a:ext uri="{FF2B5EF4-FFF2-40B4-BE49-F238E27FC236}">
                <a16:creationId xmlns:a16="http://schemas.microsoft.com/office/drawing/2014/main" id="{60B3319C-0E68-5CCD-595B-EC3D33AC84F6}"/>
              </a:ext>
            </a:extLst>
          </p:cNvPr>
          <p:cNvSpPr/>
          <p:nvPr/>
        </p:nvSpPr>
        <p:spPr>
          <a:xfrm>
            <a:off x="1734925" y="2365497"/>
            <a:ext cx="2933067" cy="1392638"/>
          </a:xfrm>
          <a:prstGeom prst="octag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rPr>
              <a:t>Firm registration</a:t>
            </a:r>
            <a:endParaRPr lang="en-US" sz="2400" b="1" dirty="0"/>
          </a:p>
        </p:txBody>
      </p:sp>
      <p:sp>
        <p:nvSpPr>
          <p:cNvPr id="12" name="Octagon 11">
            <a:extLst>
              <a:ext uri="{FF2B5EF4-FFF2-40B4-BE49-F238E27FC236}">
                <a16:creationId xmlns:a16="http://schemas.microsoft.com/office/drawing/2014/main" id="{F1180C83-F036-DAC7-F5BD-1C7126CB94FC}"/>
              </a:ext>
            </a:extLst>
          </p:cNvPr>
          <p:cNvSpPr/>
          <p:nvPr/>
        </p:nvSpPr>
        <p:spPr>
          <a:xfrm>
            <a:off x="4134332" y="1370585"/>
            <a:ext cx="3552231" cy="1392637"/>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rPr>
              <a:t>Factory licences</a:t>
            </a:r>
            <a:endParaRPr lang="en-US" sz="2400" b="1" dirty="0"/>
          </a:p>
        </p:txBody>
      </p:sp>
      <p:sp>
        <p:nvSpPr>
          <p:cNvPr id="13" name="Octagon 12">
            <a:extLst>
              <a:ext uri="{FF2B5EF4-FFF2-40B4-BE49-F238E27FC236}">
                <a16:creationId xmlns:a16="http://schemas.microsoft.com/office/drawing/2014/main" id="{F949BE63-71CE-4F6C-F1DF-62CCC07B47E0}"/>
              </a:ext>
            </a:extLst>
          </p:cNvPr>
          <p:cNvSpPr/>
          <p:nvPr/>
        </p:nvSpPr>
        <p:spPr>
          <a:xfrm>
            <a:off x="7136507" y="4450134"/>
            <a:ext cx="3542666" cy="1332777"/>
          </a:xfrm>
          <a:prstGeom prst="oct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rPr>
              <a:t>No objection certificate from pollution department </a:t>
            </a:r>
            <a:endParaRPr lang="en-US" sz="2400" b="1" dirty="0"/>
          </a:p>
        </p:txBody>
      </p:sp>
      <p:sp>
        <p:nvSpPr>
          <p:cNvPr id="14" name="Octagon 13">
            <a:extLst>
              <a:ext uri="{FF2B5EF4-FFF2-40B4-BE49-F238E27FC236}">
                <a16:creationId xmlns:a16="http://schemas.microsoft.com/office/drawing/2014/main" id="{508D69AC-FB1D-B3AE-2D23-6895FF368EB0}"/>
              </a:ext>
            </a:extLst>
          </p:cNvPr>
          <p:cNvSpPr/>
          <p:nvPr/>
        </p:nvSpPr>
        <p:spPr>
          <a:xfrm>
            <a:off x="7280186" y="2321601"/>
            <a:ext cx="2491128" cy="1382190"/>
          </a:xfrm>
          <a:prstGeom prst="octago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rPr>
              <a:t>FSSI Certificate </a:t>
            </a:r>
            <a:endParaRPr lang="en-US" sz="2400" b="1" dirty="0"/>
          </a:p>
        </p:txBody>
      </p:sp>
      <p:sp>
        <p:nvSpPr>
          <p:cNvPr id="15" name="Octagon 14">
            <a:extLst>
              <a:ext uri="{FF2B5EF4-FFF2-40B4-BE49-F238E27FC236}">
                <a16:creationId xmlns:a16="http://schemas.microsoft.com/office/drawing/2014/main" id="{ECD9F16E-CD1A-8142-E5E3-3EDBE66E1B40}"/>
              </a:ext>
            </a:extLst>
          </p:cNvPr>
          <p:cNvSpPr/>
          <p:nvPr/>
        </p:nvSpPr>
        <p:spPr>
          <a:xfrm>
            <a:off x="1734925" y="4450134"/>
            <a:ext cx="2933067" cy="1515246"/>
          </a:xfrm>
          <a:prstGeom prst="octag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GST registration</a:t>
            </a:r>
            <a:endParaRPr lang="en-US" sz="2400" b="1" dirty="0">
              <a:solidFill>
                <a:schemeClr val="bg1"/>
              </a:solidFill>
            </a:endParaRPr>
          </a:p>
        </p:txBody>
      </p:sp>
      <p:sp>
        <p:nvSpPr>
          <p:cNvPr id="16" name="Octagon 15">
            <a:extLst>
              <a:ext uri="{FF2B5EF4-FFF2-40B4-BE49-F238E27FC236}">
                <a16:creationId xmlns:a16="http://schemas.microsoft.com/office/drawing/2014/main" id="{357406AC-40D7-9008-AE69-AC87B2461DE4}"/>
              </a:ext>
            </a:extLst>
          </p:cNvPr>
          <p:cNvSpPr/>
          <p:nvPr/>
        </p:nvSpPr>
        <p:spPr>
          <a:xfrm>
            <a:off x="4290549" y="3337156"/>
            <a:ext cx="3367081" cy="1515246"/>
          </a:xfrm>
          <a:prstGeom prst="octagon">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PFA and ESIC  Registration </a:t>
            </a:r>
            <a:endParaRPr lang="en-US" sz="2000" b="1" dirty="0"/>
          </a:p>
        </p:txBody>
      </p:sp>
    </p:spTree>
    <p:extLst>
      <p:ext uri="{BB962C8B-B14F-4D97-AF65-F5344CB8AC3E}">
        <p14:creationId xmlns:p14="http://schemas.microsoft.com/office/powerpoint/2010/main" val="3966349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3A646-1720-1181-4A98-5BD17973C146}"/>
              </a:ext>
            </a:extLst>
          </p:cNvPr>
          <p:cNvSpPr>
            <a:spLocks noGrp="1"/>
          </p:cNvSpPr>
          <p:nvPr>
            <p:ph type="title"/>
          </p:nvPr>
        </p:nvSpPr>
        <p:spPr>
          <a:xfrm>
            <a:off x="2635455" y="148439"/>
            <a:ext cx="6921089" cy="1020537"/>
          </a:xfrm>
        </p:spPr>
        <p:txBody>
          <a:bodyPr/>
          <a:lstStyle/>
          <a:p>
            <a:r>
              <a:rPr lang="en-GB" sz="4400" b="1" i="1" u="sng" dirty="0">
                <a:latin typeface="Aharoni" panose="02010803020104030203" pitchFamily="2" charset="-79"/>
                <a:cs typeface="Aharoni" panose="02010803020104030203" pitchFamily="2" charset="-79"/>
              </a:rPr>
              <a:t>TARGETED CUSTOMERS</a:t>
            </a:r>
            <a:endParaRPr lang="en-US" dirty="0">
              <a:latin typeface="Aharoni" panose="02010803020104030203" pitchFamily="2" charset="-79"/>
              <a:cs typeface="Aharoni" panose="02010803020104030203" pitchFamily="2" charset="-79"/>
            </a:endParaRPr>
          </a:p>
        </p:txBody>
      </p:sp>
      <p:sp>
        <p:nvSpPr>
          <p:cNvPr id="3" name="Content Placeholder 2">
            <a:extLst>
              <a:ext uri="{FF2B5EF4-FFF2-40B4-BE49-F238E27FC236}">
                <a16:creationId xmlns:a16="http://schemas.microsoft.com/office/drawing/2014/main" id="{67E43B55-1A5E-109F-444E-3C663CB0CD00}"/>
              </a:ext>
            </a:extLst>
          </p:cNvPr>
          <p:cNvSpPr>
            <a:spLocks noGrp="1"/>
          </p:cNvSpPr>
          <p:nvPr>
            <p:ph idx="4294967295"/>
          </p:nvPr>
        </p:nvSpPr>
        <p:spPr>
          <a:xfrm>
            <a:off x="2403515" y="1614300"/>
            <a:ext cx="7384967" cy="4546023"/>
          </a:xfrm>
        </p:spPr>
        <p:txBody>
          <a:bodyPr anchor="ctr">
            <a:normAutofit/>
          </a:bodyPr>
          <a:lstStyle/>
          <a:p>
            <a:pPr marL="0" indent="0" algn="ctr">
              <a:buNone/>
            </a:pPr>
            <a:endParaRPr lang="en-GB" sz="3200" b="1" i="1" u="sng" dirty="0">
              <a:latin typeface="Aldhabi" pitchFamily="2" charset="-78"/>
              <a:cs typeface="Aldhabi" pitchFamily="2" charset="-78"/>
            </a:endParaRPr>
          </a:p>
          <a:p>
            <a:pPr algn="ctr"/>
            <a:r>
              <a:rPr lang="en-GB" sz="3600" dirty="0">
                <a:latin typeface="Aldhabi" pitchFamily="2" charset="-78"/>
                <a:cs typeface="Aldhabi" pitchFamily="2" charset="-78"/>
              </a:rPr>
              <a:t>Retailers</a:t>
            </a:r>
          </a:p>
          <a:p>
            <a:pPr algn="ctr"/>
            <a:r>
              <a:rPr lang="en-GB" sz="3600" dirty="0">
                <a:latin typeface="Aldhabi" pitchFamily="2" charset="-78"/>
                <a:cs typeface="Aldhabi" pitchFamily="2" charset="-78"/>
              </a:rPr>
              <a:t>Online </a:t>
            </a:r>
          </a:p>
          <a:p>
            <a:pPr algn="ctr"/>
            <a:r>
              <a:rPr lang="en-GB" sz="3600" dirty="0">
                <a:latin typeface="Aldhabi" pitchFamily="2" charset="-78"/>
                <a:cs typeface="Aldhabi" pitchFamily="2" charset="-78"/>
              </a:rPr>
              <a:t>Super market /sopping hole</a:t>
            </a:r>
          </a:p>
          <a:p>
            <a:pPr algn="ctr"/>
            <a:r>
              <a:rPr lang="en-GB" sz="3600" dirty="0">
                <a:latin typeface="Aldhabi" pitchFamily="2" charset="-78"/>
                <a:cs typeface="Aldhabi" pitchFamily="2" charset="-78"/>
              </a:rPr>
              <a:t>Hotel / restaurant </a:t>
            </a:r>
          </a:p>
          <a:p>
            <a:pPr algn="ctr"/>
            <a:r>
              <a:rPr lang="en-GB" sz="3600" dirty="0">
                <a:latin typeface="Aldhabi" pitchFamily="2" charset="-78"/>
                <a:cs typeface="Aldhabi" pitchFamily="2" charset="-78"/>
              </a:rPr>
              <a:t>Paddy mill</a:t>
            </a:r>
          </a:p>
          <a:p>
            <a:pPr algn="ctr"/>
            <a:r>
              <a:rPr lang="en-GB" sz="3600" dirty="0">
                <a:latin typeface="Aldhabi" pitchFamily="2" charset="-78"/>
                <a:cs typeface="Aldhabi" pitchFamily="2" charset="-78"/>
              </a:rPr>
              <a:t>Others</a:t>
            </a:r>
            <a:endParaRPr lang="en-US" sz="3600" dirty="0">
              <a:latin typeface="Aldhabi" pitchFamily="2" charset="-78"/>
              <a:cs typeface="Aldhabi" pitchFamily="2" charset="-78"/>
            </a:endParaRPr>
          </a:p>
        </p:txBody>
      </p:sp>
    </p:spTree>
    <p:extLst>
      <p:ext uri="{BB962C8B-B14F-4D97-AF65-F5344CB8AC3E}">
        <p14:creationId xmlns:p14="http://schemas.microsoft.com/office/powerpoint/2010/main" val="1951882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9E726-FB3C-19E2-F353-E3B6BCCB1B38}"/>
              </a:ext>
            </a:extLst>
          </p:cNvPr>
          <p:cNvSpPr>
            <a:spLocks noGrp="1"/>
          </p:cNvSpPr>
          <p:nvPr>
            <p:ph type="ctrTitle"/>
          </p:nvPr>
        </p:nvSpPr>
        <p:spPr>
          <a:xfrm>
            <a:off x="1969325" y="0"/>
            <a:ext cx="9144000" cy="1011484"/>
          </a:xfrm>
        </p:spPr>
        <p:txBody>
          <a:bodyPr/>
          <a:lstStyle/>
          <a:p>
            <a:pPr algn="ctr"/>
            <a:r>
              <a:rPr lang="en-GB" b="1" i="1" u="sng" dirty="0">
                <a:latin typeface="Algerian" pitchFamily="82" charset="0"/>
              </a:rPr>
              <a:t>MARKET STRATEGY</a:t>
            </a:r>
            <a:endParaRPr lang="en-US" b="1" i="1" u="sng" dirty="0">
              <a:latin typeface="Algerian" pitchFamily="82" charset="0"/>
            </a:endParaRPr>
          </a:p>
        </p:txBody>
      </p:sp>
      <p:sp>
        <p:nvSpPr>
          <p:cNvPr id="3" name="Subtitle 2">
            <a:extLst>
              <a:ext uri="{FF2B5EF4-FFF2-40B4-BE49-F238E27FC236}">
                <a16:creationId xmlns:a16="http://schemas.microsoft.com/office/drawing/2014/main" id="{9D693695-8261-8EFB-A18C-9C63043705F1}"/>
              </a:ext>
            </a:extLst>
          </p:cNvPr>
          <p:cNvSpPr>
            <a:spLocks noGrp="1"/>
          </p:cNvSpPr>
          <p:nvPr>
            <p:ph type="subTitle" idx="1"/>
          </p:nvPr>
        </p:nvSpPr>
        <p:spPr>
          <a:xfrm>
            <a:off x="1969325" y="1392680"/>
            <a:ext cx="8479726" cy="4072639"/>
          </a:xfrm>
        </p:spPr>
        <p:txBody>
          <a:bodyPr/>
          <a:lstStyle/>
          <a:p>
            <a:pPr marL="342900" indent="-342900">
              <a:buFont typeface="Arial" panose="020B0604020202020204" pitchFamily="34" charset="0"/>
              <a:buChar char="•"/>
            </a:pPr>
            <a:r>
              <a:rPr lang="en-GB" dirty="0"/>
              <a:t>SPECIAL DISCOUNT %</a:t>
            </a:r>
          </a:p>
          <a:p>
            <a:pPr marL="342900" indent="-342900">
              <a:buFont typeface="Arial" panose="020B0604020202020204" pitchFamily="34" charset="0"/>
              <a:buChar char="•"/>
            </a:pPr>
            <a:r>
              <a:rPr lang="en-GB" dirty="0"/>
              <a:t>DIRECT MARKETING</a:t>
            </a:r>
          </a:p>
          <a:p>
            <a:pPr marL="342900" indent="-342900">
              <a:buFont typeface="Arial" panose="020B0604020202020204" pitchFamily="34" charset="0"/>
              <a:buChar char="•"/>
            </a:pPr>
            <a:r>
              <a:rPr lang="en-GB" dirty="0"/>
              <a:t>ADVERTISING </a:t>
            </a:r>
          </a:p>
          <a:p>
            <a:pPr marL="342900" indent="-342900">
              <a:buFont typeface="Arial" panose="020B0604020202020204" pitchFamily="34" charset="0"/>
              <a:buChar char="•"/>
            </a:pPr>
            <a:r>
              <a:rPr lang="en-GB" dirty="0"/>
              <a:t>PUBLICITY</a:t>
            </a:r>
            <a:endParaRPr lang="en-US" dirty="0"/>
          </a:p>
        </p:txBody>
      </p:sp>
    </p:spTree>
    <p:extLst>
      <p:ext uri="{BB962C8B-B14F-4D97-AF65-F5344CB8AC3E}">
        <p14:creationId xmlns:p14="http://schemas.microsoft.com/office/powerpoint/2010/main" val="320714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a:extLst>
              <a:ext uri="{FF2B5EF4-FFF2-40B4-BE49-F238E27FC236}">
                <a16:creationId xmlns:a16="http://schemas.microsoft.com/office/drawing/2014/main" id="{8944446C-F64E-7AEC-E30F-D5CC6B8E071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576603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8E71E-48E7-414D-B0CA-C4ACB48237CF}"/>
              </a:ext>
            </a:extLst>
          </p:cNvPr>
          <p:cNvSpPr>
            <a:spLocks noGrp="1"/>
          </p:cNvSpPr>
          <p:nvPr>
            <p:ph type="title"/>
          </p:nvPr>
        </p:nvSpPr>
        <p:spPr/>
        <p:txBody>
          <a:bodyPr/>
          <a:lstStyle/>
          <a:p>
            <a:r>
              <a:rPr lang="en-US" dirty="0"/>
              <a:t>.</a:t>
            </a:r>
          </a:p>
        </p:txBody>
      </p:sp>
      <p:pic>
        <p:nvPicPr>
          <p:cNvPr id="3" name="Picture 2">
            <a:extLst>
              <a:ext uri="{FF2B5EF4-FFF2-40B4-BE49-F238E27FC236}">
                <a16:creationId xmlns:a16="http://schemas.microsoft.com/office/drawing/2014/main" id="{0FBAB914-55DB-4F26-8A8C-2F2BE2D06E5F}"/>
              </a:ext>
            </a:extLst>
          </p:cNvPr>
          <p:cNvPicPr>
            <a:picLocks noChangeAspect="1"/>
          </p:cNvPicPr>
          <p:nvPr/>
        </p:nvPicPr>
        <p:blipFill>
          <a:blip r:embed="rId2"/>
          <a:stretch>
            <a:fillRect/>
          </a:stretch>
        </p:blipFill>
        <p:spPr>
          <a:xfrm>
            <a:off x="3590969" y="845596"/>
            <a:ext cx="4703591" cy="5526924"/>
          </a:xfrm>
          <a:prstGeom prst="rect">
            <a:avLst/>
          </a:prstGeom>
        </p:spPr>
      </p:pic>
    </p:spTree>
    <p:extLst>
      <p:ext uri="{BB962C8B-B14F-4D97-AF65-F5344CB8AC3E}">
        <p14:creationId xmlns:p14="http://schemas.microsoft.com/office/powerpoint/2010/main" val="4010356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9BE89F-80C1-73C8-177D-88B581198A19}"/>
              </a:ext>
            </a:extLst>
          </p:cNvPr>
          <p:cNvSpPr>
            <a:spLocks noGrp="1"/>
          </p:cNvSpPr>
          <p:nvPr>
            <p:ph idx="1"/>
          </p:nvPr>
        </p:nvSpPr>
        <p:spPr>
          <a:xfrm>
            <a:off x="3433949" y="0"/>
            <a:ext cx="5583876" cy="6858000"/>
          </a:xfrm>
        </p:spPr>
        <p:txBody>
          <a:bodyPr/>
          <a:lstStyle/>
          <a:p>
            <a:pPr marL="0" indent="0" algn="ctr">
              <a:buNone/>
            </a:pPr>
            <a:r>
              <a:rPr lang="en-GB" sz="3200" i="1" u="sng" dirty="0">
                <a:latin typeface="Amasis MT Pro Black" panose="02000000000000000000" pitchFamily="2" charset="0"/>
                <a:ea typeface="Amasis MT Pro Black" panose="02000000000000000000" pitchFamily="2" charset="0"/>
              </a:rPr>
              <a:t>CONTENTS</a:t>
            </a:r>
            <a:r>
              <a:rPr lang="en-GB" dirty="0"/>
              <a:t> </a:t>
            </a:r>
          </a:p>
          <a:p>
            <a:pPr marL="514350" indent="-514350" algn="just">
              <a:buFont typeface="+mj-lt"/>
              <a:buAutoNum type="arabicPeriod"/>
            </a:pPr>
            <a:r>
              <a:rPr lang="en-GB" dirty="0"/>
              <a:t>Why </a:t>
            </a:r>
            <a:r>
              <a:rPr lang="en-GB" dirty="0" err="1"/>
              <a:t>i</a:t>
            </a:r>
            <a:r>
              <a:rPr lang="en-GB" dirty="0"/>
              <a:t> open a rice industry </a:t>
            </a:r>
          </a:p>
          <a:p>
            <a:pPr marL="514350" indent="-514350" algn="just">
              <a:buFont typeface="+mj-lt"/>
              <a:buAutoNum type="arabicPeriod"/>
            </a:pPr>
            <a:r>
              <a:rPr lang="en-GB" dirty="0"/>
              <a:t>Machinery </a:t>
            </a:r>
            <a:r>
              <a:rPr lang="en-GB" dirty="0" err="1"/>
              <a:t>name,cost</a:t>
            </a:r>
            <a:endParaRPr lang="en-GB" dirty="0"/>
          </a:p>
          <a:p>
            <a:pPr marL="514350" indent="-514350" algn="just">
              <a:buFont typeface="+mj-lt"/>
              <a:buAutoNum type="arabicPeriod"/>
            </a:pPr>
            <a:r>
              <a:rPr lang="en-GB" dirty="0"/>
              <a:t>Manufacturing process</a:t>
            </a:r>
          </a:p>
          <a:p>
            <a:pPr marL="514350" indent="-514350" algn="just">
              <a:buFont typeface="+mj-lt"/>
              <a:buAutoNum type="arabicPeriod"/>
            </a:pPr>
            <a:r>
              <a:rPr lang="en-GB" dirty="0"/>
              <a:t>Packaging </a:t>
            </a:r>
          </a:p>
          <a:p>
            <a:pPr marL="514350" indent="-514350" algn="just">
              <a:buFont typeface="+mj-lt"/>
              <a:buAutoNum type="arabicPeriod"/>
            </a:pPr>
            <a:r>
              <a:rPr lang="en-GB" dirty="0"/>
              <a:t>Production and making cost</a:t>
            </a:r>
          </a:p>
          <a:p>
            <a:pPr marL="514350" indent="-514350" algn="just">
              <a:buFont typeface="+mj-lt"/>
              <a:buAutoNum type="arabicPeriod"/>
            </a:pPr>
            <a:r>
              <a:rPr lang="en-GB" dirty="0"/>
              <a:t>Investment, profit, Manpower </a:t>
            </a:r>
          </a:p>
          <a:p>
            <a:pPr marL="514350" indent="-514350" algn="just">
              <a:buFont typeface="+mj-lt"/>
              <a:buAutoNum type="arabicPeriod"/>
            </a:pPr>
            <a:r>
              <a:rPr lang="en-GB" dirty="0"/>
              <a:t>Select industry land location </a:t>
            </a:r>
          </a:p>
          <a:p>
            <a:pPr marL="514350" indent="-514350" algn="just">
              <a:buFont typeface="+mj-lt"/>
              <a:buAutoNum type="arabicPeriod"/>
            </a:pPr>
            <a:r>
              <a:rPr lang="en-GB" dirty="0"/>
              <a:t>Licences </a:t>
            </a:r>
          </a:p>
          <a:p>
            <a:pPr marL="514350" indent="-514350" algn="just">
              <a:buFont typeface="+mj-lt"/>
              <a:buAutoNum type="arabicPeriod"/>
            </a:pPr>
            <a:r>
              <a:rPr lang="en-GB" dirty="0"/>
              <a:t>Targeted customers </a:t>
            </a:r>
          </a:p>
          <a:p>
            <a:pPr marL="514350" indent="-514350" algn="just">
              <a:buFont typeface="+mj-lt"/>
              <a:buAutoNum type="arabicPeriod"/>
            </a:pPr>
            <a:r>
              <a:rPr lang="en-GB" dirty="0"/>
              <a:t>Market Strategies</a:t>
            </a:r>
            <a:endParaRPr lang="en-US" dirty="0"/>
          </a:p>
        </p:txBody>
      </p:sp>
    </p:spTree>
    <p:extLst>
      <p:ext uri="{BB962C8B-B14F-4D97-AF65-F5344CB8AC3E}">
        <p14:creationId xmlns:p14="http://schemas.microsoft.com/office/powerpoint/2010/main" val="1601762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335F0-DE49-7F7F-FC14-C1C4BF7B76C6}"/>
              </a:ext>
            </a:extLst>
          </p:cNvPr>
          <p:cNvSpPr>
            <a:spLocks noGrp="1"/>
          </p:cNvSpPr>
          <p:nvPr>
            <p:ph type="title"/>
          </p:nvPr>
        </p:nvSpPr>
        <p:spPr>
          <a:xfrm>
            <a:off x="3302825" y="1274743"/>
            <a:ext cx="7440633" cy="4000500"/>
          </a:xfrm>
        </p:spPr>
        <p:txBody>
          <a:bodyPr/>
          <a:lstStyle/>
          <a:p>
            <a:r>
              <a:rPr lang="en-GB" dirty="0"/>
              <a:t>1.Production</a:t>
            </a:r>
            <a:br>
              <a:rPr lang="en-GB" dirty="0"/>
            </a:br>
            <a:r>
              <a:rPr lang="en-GB" dirty="0"/>
              <a:t>2.Demand</a:t>
            </a:r>
            <a:br>
              <a:rPr lang="en-GB" dirty="0"/>
            </a:br>
            <a:r>
              <a:rPr lang="en-GB" dirty="0"/>
              <a:t>3.Customer attraction </a:t>
            </a:r>
            <a:br>
              <a:rPr lang="en-GB" dirty="0"/>
            </a:br>
            <a:r>
              <a:rPr lang="en-GB" dirty="0"/>
              <a:t>4. Profit </a:t>
            </a:r>
            <a:br>
              <a:rPr lang="en-GB" dirty="0"/>
            </a:br>
            <a:r>
              <a:rPr lang="en-GB" dirty="0"/>
              <a:t>5. Location </a:t>
            </a:r>
            <a:br>
              <a:rPr lang="en-GB"/>
            </a:br>
            <a:r>
              <a:rPr lang="en-GB"/>
              <a:t>6. </a:t>
            </a:r>
            <a:r>
              <a:rPr lang="en-GB" dirty="0"/>
              <a:t>Electricity supply </a:t>
            </a:r>
            <a:endParaRPr lang="en-US" dirty="0"/>
          </a:p>
        </p:txBody>
      </p:sp>
      <p:sp>
        <p:nvSpPr>
          <p:cNvPr id="3" name="Content Placeholder 2">
            <a:extLst>
              <a:ext uri="{FF2B5EF4-FFF2-40B4-BE49-F238E27FC236}">
                <a16:creationId xmlns:a16="http://schemas.microsoft.com/office/drawing/2014/main" id="{09E29C6E-08F8-B6E9-9C94-3BEE0A398644}"/>
              </a:ext>
            </a:extLst>
          </p:cNvPr>
          <p:cNvSpPr>
            <a:spLocks noGrp="1"/>
          </p:cNvSpPr>
          <p:nvPr>
            <p:ph idx="4294967295"/>
          </p:nvPr>
        </p:nvSpPr>
        <p:spPr>
          <a:xfrm>
            <a:off x="2997591" y="269050"/>
            <a:ext cx="6947993" cy="732931"/>
          </a:xfrm>
        </p:spPr>
        <p:txBody>
          <a:bodyPr>
            <a:normAutofit fontScale="92500"/>
          </a:bodyPr>
          <a:lstStyle/>
          <a:p>
            <a:pPr marL="0" indent="0" algn="ctr">
              <a:buNone/>
            </a:pPr>
            <a:r>
              <a:rPr lang="en-GB" sz="4000" b="1" i="1" u="sng" dirty="0">
                <a:latin typeface="Algerian" pitchFamily="82" charset="0"/>
                <a:cs typeface="Aldhabi" pitchFamily="2" charset="-78"/>
              </a:rPr>
              <a:t>WHY I OPEN A RICE INDUSTRY </a:t>
            </a:r>
          </a:p>
          <a:p>
            <a:pPr marL="0" indent="0" algn="ctr">
              <a:buNone/>
            </a:pPr>
            <a:endParaRPr lang="en-US" sz="3600" dirty="0">
              <a:latin typeface="Aldhabi" pitchFamily="2" charset="-78"/>
              <a:cs typeface="Aldhabi" pitchFamily="2" charset="-78"/>
            </a:endParaRPr>
          </a:p>
        </p:txBody>
      </p:sp>
    </p:spTree>
    <p:extLst>
      <p:ext uri="{BB962C8B-B14F-4D97-AF65-F5344CB8AC3E}">
        <p14:creationId xmlns:p14="http://schemas.microsoft.com/office/powerpoint/2010/main" val="1862336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664D02-EF2F-9898-5F76-C5B4D403531F}"/>
              </a:ext>
            </a:extLst>
          </p:cNvPr>
          <p:cNvSpPr>
            <a:spLocks noGrp="1"/>
          </p:cNvSpPr>
          <p:nvPr>
            <p:ph idx="1"/>
          </p:nvPr>
        </p:nvSpPr>
        <p:spPr>
          <a:xfrm>
            <a:off x="0" y="0"/>
            <a:ext cx="12192000" cy="6858000"/>
          </a:xfrm>
        </p:spPr>
        <p:txBody>
          <a:bodyPr>
            <a:normAutofit/>
          </a:bodyPr>
          <a:lstStyle/>
          <a:p>
            <a:pPr marL="0" indent="0" algn="ctr">
              <a:buNone/>
            </a:pPr>
            <a:r>
              <a:rPr lang="en-GB" sz="3200" b="1" i="1" u="sng" dirty="0">
                <a:latin typeface="Amasis MT Pro Black" panose="02040604050005020304" pitchFamily="18" charset="0"/>
              </a:rPr>
              <a:t>MACHINE NAME AND COST</a:t>
            </a:r>
          </a:p>
          <a:p>
            <a:pPr marL="0" indent="0" algn="ctr">
              <a:buNone/>
            </a:pPr>
            <a:endParaRPr lang="en-US" sz="3200" b="1" i="1" u="sng" dirty="0"/>
          </a:p>
        </p:txBody>
      </p:sp>
      <p:graphicFrame>
        <p:nvGraphicFramePr>
          <p:cNvPr id="9" name="Table 9">
            <a:extLst>
              <a:ext uri="{FF2B5EF4-FFF2-40B4-BE49-F238E27FC236}">
                <a16:creationId xmlns:a16="http://schemas.microsoft.com/office/drawing/2014/main" id="{8C6772D6-237A-EDB3-B906-8DD212BF0C9F}"/>
              </a:ext>
            </a:extLst>
          </p:cNvPr>
          <p:cNvGraphicFramePr>
            <a:graphicFrameLocks noGrp="1"/>
          </p:cNvGraphicFramePr>
          <p:nvPr>
            <p:extLst>
              <p:ext uri="{D42A27DB-BD31-4B8C-83A1-F6EECF244321}">
                <p14:modId xmlns:p14="http://schemas.microsoft.com/office/powerpoint/2010/main" val="1573893058"/>
              </p:ext>
            </p:extLst>
          </p:nvPr>
        </p:nvGraphicFramePr>
        <p:xfrm>
          <a:off x="2589118" y="1097280"/>
          <a:ext cx="7214328" cy="5093685"/>
        </p:xfrm>
        <a:graphic>
          <a:graphicData uri="http://schemas.openxmlformats.org/drawingml/2006/table">
            <a:tbl>
              <a:tblPr firstRow="1" bandRow="1">
                <a:tableStyleId>{284E427A-3D55-4303-BF80-6455036E1DE7}</a:tableStyleId>
              </a:tblPr>
              <a:tblGrid>
                <a:gridCol w="3607164">
                  <a:extLst>
                    <a:ext uri="{9D8B030D-6E8A-4147-A177-3AD203B41FA5}">
                      <a16:colId xmlns:a16="http://schemas.microsoft.com/office/drawing/2014/main" val="1494722089"/>
                    </a:ext>
                  </a:extLst>
                </a:gridCol>
                <a:gridCol w="3607164">
                  <a:extLst>
                    <a:ext uri="{9D8B030D-6E8A-4147-A177-3AD203B41FA5}">
                      <a16:colId xmlns:a16="http://schemas.microsoft.com/office/drawing/2014/main" val="1849023752"/>
                    </a:ext>
                  </a:extLst>
                </a:gridCol>
              </a:tblGrid>
              <a:tr h="5701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Paddy  cleaner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dirty="0"/>
                        <a:t>1,80,000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6408161"/>
                  </a:ext>
                </a:extLst>
              </a:tr>
              <a:tr h="681779">
                <a:tc>
                  <a:txBody>
                    <a:bodyPr/>
                    <a:lstStyle/>
                    <a:p>
                      <a:r>
                        <a:rPr lang="en-GB" dirty="0"/>
                        <a:t>Destoner</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90,000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6294468"/>
                  </a:ext>
                </a:extLst>
              </a:tr>
              <a:tr h="681779">
                <a:tc>
                  <a:txBody>
                    <a:bodyPr/>
                    <a:lstStyle/>
                    <a:p>
                      <a:r>
                        <a:rPr lang="en-GB" dirty="0"/>
                        <a:t>Rice husker</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1,13,000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362886"/>
                  </a:ext>
                </a:extLst>
              </a:tr>
              <a:tr h="394999">
                <a:tc>
                  <a:txBody>
                    <a:bodyPr/>
                    <a:lstStyle/>
                    <a:p>
                      <a:r>
                        <a:rPr lang="en-GB" dirty="0"/>
                        <a:t>Rice polisher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1,64,000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9062082"/>
                  </a:ext>
                </a:extLst>
              </a:tr>
              <a:tr h="394999">
                <a:tc>
                  <a:txBody>
                    <a:bodyPr/>
                    <a:lstStyle/>
                    <a:p>
                      <a:r>
                        <a:rPr lang="en-GB" dirty="0"/>
                        <a:t>Rice grader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60,000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6900801"/>
                  </a:ext>
                </a:extLst>
              </a:tr>
              <a:tr h="394999">
                <a:tc>
                  <a:txBody>
                    <a:bodyPr/>
                    <a:lstStyle/>
                    <a:p>
                      <a:r>
                        <a:rPr lang="en-GB" dirty="0"/>
                        <a:t>Rice whitener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1,93,000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4113707"/>
                  </a:ext>
                </a:extLst>
              </a:tr>
              <a:tr h="394999">
                <a:tc>
                  <a:txBody>
                    <a:bodyPr/>
                    <a:lstStyle/>
                    <a:p>
                      <a:r>
                        <a:rPr lang="en-GB" dirty="0"/>
                        <a:t>Paddy separator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87,000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3651641"/>
                  </a:ext>
                </a:extLst>
              </a:tr>
              <a:tr h="394999">
                <a:tc>
                  <a:txBody>
                    <a:bodyPr/>
                    <a:lstStyle/>
                    <a:p>
                      <a:r>
                        <a:rPr lang="en-GB" dirty="0"/>
                        <a:t>Length grader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70,000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8462024"/>
                  </a:ext>
                </a:extLst>
              </a:tr>
              <a:tr h="394999">
                <a:tc>
                  <a:txBody>
                    <a:bodyPr/>
                    <a:lstStyle/>
                    <a:p>
                      <a:r>
                        <a:rPr lang="en-GB" dirty="0" err="1"/>
                        <a:t>Color</a:t>
                      </a:r>
                      <a:r>
                        <a:rPr lang="en-GB" dirty="0"/>
                        <a:t> sorter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1,43000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4464510"/>
                  </a:ext>
                </a:extLst>
              </a:tr>
              <a:tr h="394999">
                <a:tc>
                  <a:txBody>
                    <a:bodyPr/>
                    <a:lstStyle/>
                    <a:p>
                      <a:r>
                        <a:rPr lang="en-GB" dirty="0"/>
                        <a:t>Thickness grader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1,79000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0031292"/>
                  </a:ext>
                </a:extLst>
              </a:tr>
              <a:tr h="394999">
                <a:tc>
                  <a:txBody>
                    <a:bodyPr/>
                    <a:lstStyle/>
                    <a:p>
                      <a:r>
                        <a:rPr lang="en-GB" dirty="0"/>
                        <a:t>Packaging  machine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45,000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5918903"/>
                  </a:ext>
                </a:extLst>
              </a:tr>
            </a:tbl>
          </a:graphicData>
        </a:graphic>
      </p:graphicFrame>
    </p:spTree>
    <p:extLst>
      <p:ext uri="{BB962C8B-B14F-4D97-AF65-F5344CB8AC3E}">
        <p14:creationId xmlns:p14="http://schemas.microsoft.com/office/powerpoint/2010/main" val="19606330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a:extLst>
              <a:ext uri="{FF2B5EF4-FFF2-40B4-BE49-F238E27FC236}">
                <a16:creationId xmlns:a16="http://schemas.microsoft.com/office/drawing/2014/main" id="{71C68F32-7C73-E921-D3E2-475D8AE5F6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86189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1778CDF3-C859-0A19-5368-385C514AEBF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659" y="1502969"/>
            <a:ext cx="11225893" cy="500248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Scroll: Horizontal 4">
            <a:extLst>
              <a:ext uri="{FF2B5EF4-FFF2-40B4-BE49-F238E27FC236}">
                <a16:creationId xmlns:a16="http://schemas.microsoft.com/office/drawing/2014/main" id="{7F38B052-E27F-A2A2-3F12-58699AE3561D}"/>
              </a:ext>
            </a:extLst>
          </p:cNvPr>
          <p:cNvSpPr/>
          <p:nvPr/>
        </p:nvSpPr>
        <p:spPr>
          <a:xfrm>
            <a:off x="1909328" y="129888"/>
            <a:ext cx="7980591" cy="1168976"/>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u="sng" dirty="0">
                <a:latin typeface="Algerian" pitchFamily="82" charset="0"/>
              </a:rPr>
              <a:t>MANUFACTURING PROCESS OF PADDY</a:t>
            </a:r>
            <a:endParaRPr lang="en-US" sz="2400" b="1" i="1" u="sng" dirty="0">
              <a:latin typeface="Algerian" pitchFamily="82" charset="0"/>
            </a:endParaRPr>
          </a:p>
        </p:txBody>
      </p:sp>
    </p:spTree>
    <p:extLst>
      <p:ext uri="{BB962C8B-B14F-4D97-AF65-F5344CB8AC3E}">
        <p14:creationId xmlns:p14="http://schemas.microsoft.com/office/powerpoint/2010/main" val="3924297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1B07F-9703-C2CC-1EB4-9D8977855800}"/>
              </a:ext>
            </a:extLst>
          </p:cNvPr>
          <p:cNvSpPr>
            <a:spLocks noGrp="1"/>
          </p:cNvSpPr>
          <p:nvPr>
            <p:ph idx="1"/>
          </p:nvPr>
        </p:nvSpPr>
        <p:spPr>
          <a:xfrm>
            <a:off x="0" y="0"/>
            <a:ext cx="12192000" cy="6858000"/>
          </a:xfrm>
        </p:spPr>
        <p:txBody>
          <a:bodyPr/>
          <a:lstStyle/>
          <a:p>
            <a:pPr marL="0" indent="0" algn="ctr">
              <a:buNone/>
            </a:pPr>
            <a:r>
              <a:rPr lang="en-GB" sz="3200" b="1" i="1" u="sng" dirty="0"/>
              <a:t>PACKAGING</a:t>
            </a:r>
            <a:r>
              <a:rPr lang="en-GB" dirty="0"/>
              <a:t> </a:t>
            </a:r>
          </a:p>
          <a:p>
            <a:pPr marL="0" indent="0" algn="ctr">
              <a:buNone/>
            </a:pPr>
            <a:endParaRPr lang="en-US" dirty="0"/>
          </a:p>
        </p:txBody>
      </p:sp>
      <p:sp>
        <p:nvSpPr>
          <p:cNvPr id="6" name="TextBox 5">
            <a:extLst>
              <a:ext uri="{FF2B5EF4-FFF2-40B4-BE49-F238E27FC236}">
                <a16:creationId xmlns:a16="http://schemas.microsoft.com/office/drawing/2014/main" id="{E3664682-C437-60CE-E41B-D68110935226}"/>
              </a:ext>
            </a:extLst>
          </p:cNvPr>
          <p:cNvSpPr txBox="1"/>
          <p:nvPr/>
        </p:nvSpPr>
        <p:spPr>
          <a:xfrm>
            <a:off x="836223" y="4772766"/>
            <a:ext cx="3765466" cy="369332"/>
          </a:xfrm>
          <a:prstGeom prst="rect">
            <a:avLst/>
          </a:prstGeom>
          <a:noFill/>
        </p:spPr>
        <p:txBody>
          <a:bodyPr wrap="square" rtlCol="0">
            <a:spAutoFit/>
          </a:bodyPr>
          <a:lstStyle/>
          <a:p>
            <a:pPr algn="l"/>
            <a:r>
              <a:rPr lang="en-GB" sz="1800" b="1">
                <a:latin typeface="+mj-lt"/>
              </a:rPr>
              <a:t>1Kg GOLDEN RICE = 90</a:t>
            </a:r>
            <a:endParaRPr lang="en-US" dirty="0"/>
          </a:p>
        </p:txBody>
      </p:sp>
      <p:sp>
        <p:nvSpPr>
          <p:cNvPr id="7" name="TextBox 6">
            <a:extLst>
              <a:ext uri="{FF2B5EF4-FFF2-40B4-BE49-F238E27FC236}">
                <a16:creationId xmlns:a16="http://schemas.microsoft.com/office/drawing/2014/main" id="{C1276CFF-D138-24B5-D400-2D9333318438}"/>
              </a:ext>
            </a:extLst>
          </p:cNvPr>
          <p:cNvSpPr txBox="1"/>
          <p:nvPr/>
        </p:nvSpPr>
        <p:spPr>
          <a:xfrm>
            <a:off x="4747300" y="4772767"/>
            <a:ext cx="3195562" cy="369332"/>
          </a:xfrm>
          <a:prstGeom prst="rect">
            <a:avLst/>
          </a:prstGeom>
          <a:noFill/>
        </p:spPr>
        <p:txBody>
          <a:bodyPr wrap="square" rtlCol="0">
            <a:spAutoFit/>
          </a:bodyPr>
          <a:lstStyle/>
          <a:p>
            <a:pPr algn="l"/>
            <a:r>
              <a:rPr lang="en-GB" dirty="0"/>
              <a:t>5KG GOLDEN RICE = 450 </a:t>
            </a:r>
            <a:endParaRPr lang="en-US" dirty="0"/>
          </a:p>
        </p:txBody>
      </p:sp>
      <p:sp>
        <p:nvSpPr>
          <p:cNvPr id="8" name="TextBox 7">
            <a:extLst>
              <a:ext uri="{FF2B5EF4-FFF2-40B4-BE49-F238E27FC236}">
                <a16:creationId xmlns:a16="http://schemas.microsoft.com/office/drawing/2014/main" id="{8B4E8D95-CC18-B605-B6C5-F997D2B1554F}"/>
              </a:ext>
            </a:extLst>
          </p:cNvPr>
          <p:cNvSpPr txBox="1"/>
          <p:nvPr/>
        </p:nvSpPr>
        <p:spPr>
          <a:xfrm rot="10800000" flipV="1">
            <a:off x="8499680" y="4772766"/>
            <a:ext cx="4495556" cy="369332"/>
          </a:xfrm>
          <a:prstGeom prst="rect">
            <a:avLst/>
          </a:prstGeom>
          <a:noFill/>
        </p:spPr>
        <p:txBody>
          <a:bodyPr wrap="square" rtlCol="0">
            <a:spAutoFit/>
          </a:bodyPr>
          <a:lstStyle/>
          <a:p>
            <a:pPr algn="l"/>
            <a:r>
              <a:rPr lang="en-GB" dirty="0"/>
              <a:t>26KG GOLDEN RICE = 2200</a:t>
            </a:r>
            <a:endParaRPr lang="en-US" dirty="0"/>
          </a:p>
        </p:txBody>
      </p:sp>
      <p:pic>
        <p:nvPicPr>
          <p:cNvPr id="2" name="Picture 3">
            <a:extLst>
              <a:ext uri="{FF2B5EF4-FFF2-40B4-BE49-F238E27FC236}">
                <a16:creationId xmlns:a16="http://schemas.microsoft.com/office/drawing/2014/main" id="{0DC0139D-C8EE-93A2-C04C-9CF1AC6297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0827" y="887742"/>
            <a:ext cx="2295485" cy="3435618"/>
          </a:xfrm>
          <a:prstGeom prst="rect">
            <a:avLst/>
          </a:prstGeom>
        </p:spPr>
      </p:pic>
      <p:pic>
        <p:nvPicPr>
          <p:cNvPr id="4" name="Picture 4">
            <a:extLst>
              <a:ext uri="{FF2B5EF4-FFF2-40B4-BE49-F238E27FC236}">
                <a16:creationId xmlns:a16="http://schemas.microsoft.com/office/drawing/2014/main" id="{5E47FE87-AF7F-8B7B-6D63-DE9E56DAE2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1290" y="1354530"/>
            <a:ext cx="2758126" cy="3021424"/>
          </a:xfrm>
          <a:prstGeom prst="rect">
            <a:avLst/>
          </a:prstGeom>
        </p:spPr>
      </p:pic>
      <p:pic>
        <p:nvPicPr>
          <p:cNvPr id="5" name="Picture 8">
            <a:extLst>
              <a:ext uri="{FF2B5EF4-FFF2-40B4-BE49-F238E27FC236}">
                <a16:creationId xmlns:a16="http://schemas.microsoft.com/office/drawing/2014/main" id="{A3773356-435A-F248-8B22-471BB178AF8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6223" y="2260392"/>
            <a:ext cx="2581938" cy="2062968"/>
          </a:xfrm>
          <a:prstGeom prst="rect">
            <a:avLst/>
          </a:prstGeom>
        </p:spPr>
      </p:pic>
    </p:spTree>
    <p:extLst>
      <p:ext uri="{BB962C8B-B14F-4D97-AF65-F5344CB8AC3E}">
        <p14:creationId xmlns:p14="http://schemas.microsoft.com/office/powerpoint/2010/main" val="3731499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4E10E-8688-4EF7-B0D4-4D417C53742E}"/>
              </a:ext>
            </a:extLst>
          </p:cNvPr>
          <p:cNvSpPr>
            <a:spLocks noGrp="1"/>
          </p:cNvSpPr>
          <p:nvPr>
            <p:ph type="title"/>
          </p:nvPr>
        </p:nvSpPr>
        <p:spPr>
          <a:xfrm rot="10800000" flipV="1">
            <a:off x="4541161" y="1844863"/>
            <a:ext cx="4324096" cy="523220"/>
          </a:xfrm>
        </p:spPr>
        <p:txBody>
          <a:bodyPr>
            <a:normAutofit fontScale="90000"/>
          </a:bodyPr>
          <a:lstStyle/>
          <a:p>
            <a:r>
              <a:rPr lang="en-GB" sz="4000" b="1" i="1" u="sng" dirty="0">
                <a:latin typeface="Algerian" pitchFamily="82" charset="0"/>
              </a:rPr>
              <a:t>Making cost </a:t>
            </a:r>
            <a:endParaRPr lang="en-US" sz="4000" b="1" i="1" u="sng" dirty="0">
              <a:latin typeface="Algerian" pitchFamily="82" charset="0"/>
            </a:endParaRPr>
          </a:p>
        </p:txBody>
      </p:sp>
      <p:graphicFrame>
        <p:nvGraphicFramePr>
          <p:cNvPr id="4" name="Table 4">
            <a:extLst>
              <a:ext uri="{FF2B5EF4-FFF2-40B4-BE49-F238E27FC236}">
                <a16:creationId xmlns:a16="http://schemas.microsoft.com/office/drawing/2014/main" id="{F35785E4-6D67-ED51-E1C2-D9818C365286}"/>
              </a:ext>
            </a:extLst>
          </p:cNvPr>
          <p:cNvGraphicFramePr>
            <a:graphicFrameLocks noGrp="1"/>
          </p:cNvGraphicFramePr>
          <p:nvPr>
            <p:extLst>
              <p:ext uri="{D42A27DB-BD31-4B8C-83A1-F6EECF244321}">
                <p14:modId xmlns:p14="http://schemas.microsoft.com/office/powerpoint/2010/main" val="3462592642"/>
              </p:ext>
            </p:extLst>
          </p:nvPr>
        </p:nvGraphicFramePr>
        <p:xfrm>
          <a:off x="3326738" y="2711846"/>
          <a:ext cx="5538520" cy="1752600"/>
        </p:xfrm>
        <a:graphic>
          <a:graphicData uri="http://schemas.openxmlformats.org/drawingml/2006/table">
            <a:tbl>
              <a:tblPr firstRow="1" bandRow="1">
                <a:tableStyleId>{5C22544A-7EE6-4342-B048-85BDC9FD1C3A}</a:tableStyleId>
              </a:tblPr>
              <a:tblGrid>
                <a:gridCol w="5538520">
                  <a:extLst>
                    <a:ext uri="{9D8B030D-6E8A-4147-A177-3AD203B41FA5}">
                      <a16:colId xmlns:a16="http://schemas.microsoft.com/office/drawing/2014/main" val="1175880340"/>
                    </a:ext>
                  </a:extLst>
                </a:gridCol>
              </a:tblGrid>
              <a:tr h="370840">
                <a:tc>
                  <a:txBody>
                    <a:bodyPr/>
                    <a:lstStyle/>
                    <a:p>
                      <a:r>
                        <a:rPr lang="en-GB" dirty="0"/>
                        <a:t>Per day Labour cost= 3000</a:t>
                      </a:r>
                      <a:endParaRPr lang="en-US" dirty="0"/>
                    </a:p>
                  </a:txBody>
                  <a:tcPr/>
                </a:tc>
                <a:extLst>
                  <a:ext uri="{0D108BD9-81ED-4DB2-BD59-A6C34878D82A}">
                    <a16:rowId xmlns:a16="http://schemas.microsoft.com/office/drawing/2014/main" val="304157966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Per day  electricity cost= 2000</a:t>
                      </a:r>
                      <a:endParaRPr lang="en-US" dirty="0"/>
                    </a:p>
                    <a:p>
                      <a:endParaRPr lang="en-US" dirty="0"/>
                    </a:p>
                  </a:txBody>
                  <a:tcPr/>
                </a:tc>
                <a:extLst>
                  <a:ext uri="{0D108BD9-81ED-4DB2-BD59-A6C34878D82A}">
                    <a16:rowId xmlns:a16="http://schemas.microsoft.com/office/drawing/2014/main" val="653446603"/>
                  </a:ext>
                </a:extLst>
              </a:tr>
              <a:tr h="370840">
                <a:tc>
                  <a:txBody>
                    <a:bodyPr/>
                    <a:lstStyle/>
                    <a:p>
                      <a:r>
                        <a:rPr lang="en-GB" dirty="0"/>
                        <a:t>Packaging cost= 20000</a:t>
                      </a:r>
                      <a:endParaRPr lang="en-US" dirty="0"/>
                    </a:p>
                  </a:txBody>
                  <a:tcPr/>
                </a:tc>
                <a:extLst>
                  <a:ext uri="{0D108BD9-81ED-4DB2-BD59-A6C34878D82A}">
                    <a16:rowId xmlns:a16="http://schemas.microsoft.com/office/drawing/2014/main" val="3247554081"/>
                  </a:ext>
                </a:extLst>
              </a:tr>
              <a:tr h="370840">
                <a:tc>
                  <a:txBody>
                    <a:bodyPr/>
                    <a:lstStyle/>
                    <a:p>
                      <a:r>
                        <a:rPr lang="en-GB" dirty="0"/>
                        <a:t>Total making cost= 25000</a:t>
                      </a:r>
                      <a:endParaRPr lang="en-US" dirty="0"/>
                    </a:p>
                  </a:txBody>
                  <a:tcPr/>
                </a:tc>
                <a:extLst>
                  <a:ext uri="{0D108BD9-81ED-4DB2-BD59-A6C34878D82A}">
                    <a16:rowId xmlns:a16="http://schemas.microsoft.com/office/drawing/2014/main" val="284295811"/>
                  </a:ext>
                </a:extLst>
              </a:tr>
            </a:tbl>
          </a:graphicData>
        </a:graphic>
      </p:graphicFrame>
      <p:graphicFrame>
        <p:nvGraphicFramePr>
          <p:cNvPr id="3" name="Table 4">
            <a:extLst>
              <a:ext uri="{FF2B5EF4-FFF2-40B4-BE49-F238E27FC236}">
                <a16:creationId xmlns:a16="http://schemas.microsoft.com/office/drawing/2014/main" id="{1D21754D-09DA-FE8C-01DB-5E7C9403B6FF}"/>
              </a:ext>
            </a:extLst>
          </p:cNvPr>
          <p:cNvGraphicFramePr>
            <a:graphicFrameLocks noGrp="1"/>
          </p:cNvGraphicFramePr>
          <p:nvPr>
            <p:extLst>
              <p:ext uri="{D42A27DB-BD31-4B8C-83A1-F6EECF244321}">
                <p14:modId xmlns:p14="http://schemas.microsoft.com/office/powerpoint/2010/main" val="2917569833"/>
              </p:ext>
            </p:extLst>
          </p:nvPr>
        </p:nvGraphicFramePr>
        <p:xfrm>
          <a:off x="2031999" y="4682272"/>
          <a:ext cx="8127999" cy="148336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749640776"/>
                    </a:ext>
                  </a:extLst>
                </a:gridCol>
                <a:gridCol w="2709333">
                  <a:extLst>
                    <a:ext uri="{9D8B030D-6E8A-4147-A177-3AD203B41FA5}">
                      <a16:colId xmlns:a16="http://schemas.microsoft.com/office/drawing/2014/main" val="3007272587"/>
                    </a:ext>
                  </a:extLst>
                </a:gridCol>
                <a:gridCol w="2709333">
                  <a:extLst>
                    <a:ext uri="{9D8B030D-6E8A-4147-A177-3AD203B41FA5}">
                      <a16:colId xmlns:a16="http://schemas.microsoft.com/office/drawing/2014/main" val="1416253014"/>
                    </a:ext>
                  </a:extLst>
                </a:gridCol>
              </a:tblGrid>
              <a:tr h="370840">
                <a:tc>
                  <a:txBody>
                    <a:bodyPr/>
                    <a:lstStyle/>
                    <a:p>
                      <a:r>
                        <a:rPr lang="en-GB" dirty="0"/>
                        <a:t>1kg</a:t>
                      </a:r>
                      <a:endParaRPr lang="en-US" dirty="0"/>
                    </a:p>
                  </a:txBody>
                  <a:tcPr/>
                </a:tc>
                <a:tc>
                  <a:txBody>
                    <a:bodyPr/>
                    <a:lstStyle/>
                    <a:p>
                      <a:r>
                        <a:rPr lang="en-GB" dirty="0"/>
                        <a:t>5kg</a:t>
                      </a:r>
                      <a:endParaRPr lang="en-US" dirty="0"/>
                    </a:p>
                  </a:txBody>
                  <a:tcPr/>
                </a:tc>
                <a:tc>
                  <a:txBody>
                    <a:bodyPr/>
                    <a:lstStyle/>
                    <a:p>
                      <a:r>
                        <a:rPr lang="en-GB" dirty="0"/>
                        <a:t>26kg</a:t>
                      </a:r>
                      <a:endParaRPr lang="en-US" dirty="0"/>
                    </a:p>
                  </a:txBody>
                  <a:tcPr/>
                </a:tc>
                <a:extLst>
                  <a:ext uri="{0D108BD9-81ED-4DB2-BD59-A6C34878D82A}">
                    <a16:rowId xmlns:a16="http://schemas.microsoft.com/office/drawing/2014/main" val="1644846181"/>
                  </a:ext>
                </a:extLst>
              </a:tr>
              <a:tr h="370840">
                <a:tc>
                  <a:txBody>
                    <a:bodyPr/>
                    <a:lstStyle/>
                    <a:p>
                      <a:r>
                        <a:rPr lang="en-GB" dirty="0"/>
                        <a:t>Rice making cost= 31.50</a:t>
                      </a:r>
                      <a:endParaRPr lang="en-US" dirty="0"/>
                    </a:p>
                  </a:txBody>
                  <a:tcPr/>
                </a:tc>
                <a:tc>
                  <a:txBody>
                    <a:bodyPr/>
                    <a:lstStyle/>
                    <a:p>
                      <a:r>
                        <a:rPr lang="en-GB" dirty="0"/>
                        <a:t>Rice making cost= 151.50</a:t>
                      </a:r>
                      <a:endParaRPr lang="en-US" dirty="0"/>
                    </a:p>
                  </a:txBody>
                  <a:tcPr/>
                </a:tc>
                <a:tc>
                  <a:txBody>
                    <a:bodyPr/>
                    <a:lstStyle/>
                    <a:p>
                      <a:r>
                        <a:rPr lang="en-GB" dirty="0"/>
                        <a:t>Rice making cost= 780.50</a:t>
                      </a:r>
                      <a:endParaRPr lang="en-US" dirty="0"/>
                    </a:p>
                  </a:txBody>
                  <a:tcPr/>
                </a:tc>
                <a:extLst>
                  <a:ext uri="{0D108BD9-81ED-4DB2-BD59-A6C34878D82A}">
                    <a16:rowId xmlns:a16="http://schemas.microsoft.com/office/drawing/2014/main" val="2421487144"/>
                  </a:ext>
                </a:extLst>
              </a:tr>
              <a:tr h="370840">
                <a:tc>
                  <a:txBody>
                    <a:bodyPr/>
                    <a:lstStyle/>
                    <a:p>
                      <a:r>
                        <a:rPr lang="en-GB" dirty="0"/>
                        <a:t>Retailers cost= 33</a:t>
                      </a:r>
                      <a:endParaRPr lang="en-US" dirty="0"/>
                    </a:p>
                  </a:txBody>
                  <a:tcPr/>
                </a:tc>
                <a:tc>
                  <a:txBody>
                    <a:bodyPr/>
                    <a:lstStyle/>
                    <a:p>
                      <a:r>
                        <a:rPr lang="en-GB" dirty="0"/>
                        <a:t>Retailers cost= 154</a:t>
                      </a:r>
                      <a:endParaRPr lang="en-US" dirty="0"/>
                    </a:p>
                  </a:txBody>
                  <a:tcPr/>
                </a:tc>
                <a:tc>
                  <a:txBody>
                    <a:bodyPr/>
                    <a:lstStyle/>
                    <a:p>
                      <a:r>
                        <a:rPr lang="en-GB" dirty="0"/>
                        <a:t>Retailers cost= 783.70</a:t>
                      </a:r>
                      <a:endParaRPr lang="en-US" dirty="0"/>
                    </a:p>
                  </a:txBody>
                  <a:tcPr/>
                </a:tc>
                <a:extLst>
                  <a:ext uri="{0D108BD9-81ED-4DB2-BD59-A6C34878D82A}">
                    <a16:rowId xmlns:a16="http://schemas.microsoft.com/office/drawing/2014/main" val="3342663999"/>
                  </a:ext>
                </a:extLst>
              </a:tr>
              <a:tr h="370840">
                <a:tc>
                  <a:txBody>
                    <a:bodyPr/>
                    <a:lstStyle/>
                    <a:p>
                      <a:r>
                        <a:rPr lang="en-GB" dirty="0"/>
                        <a:t>Market price =34.50-35</a:t>
                      </a:r>
                      <a:endParaRPr lang="en-US" dirty="0"/>
                    </a:p>
                  </a:txBody>
                  <a:tcPr/>
                </a:tc>
                <a:tc>
                  <a:txBody>
                    <a:bodyPr/>
                    <a:lstStyle/>
                    <a:p>
                      <a:r>
                        <a:rPr lang="en-GB" dirty="0"/>
                        <a:t>Market price= 155.50</a:t>
                      </a:r>
                      <a:endParaRPr lang="en-US" dirty="0"/>
                    </a:p>
                  </a:txBody>
                  <a:tcPr/>
                </a:tc>
                <a:tc>
                  <a:txBody>
                    <a:bodyPr/>
                    <a:lstStyle/>
                    <a:p>
                      <a:r>
                        <a:rPr lang="en-GB" dirty="0"/>
                        <a:t>Market price= 784.50- 785</a:t>
                      </a:r>
                      <a:endParaRPr lang="en-US" dirty="0"/>
                    </a:p>
                  </a:txBody>
                  <a:tcPr/>
                </a:tc>
                <a:extLst>
                  <a:ext uri="{0D108BD9-81ED-4DB2-BD59-A6C34878D82A}">
                    <a16:rowId xmlns:a16="http://schemas.microsoft.com/office/drawing/2014/main" val="322059830"/>
                  </a:ext>
                </a:extLst>
              </a:tr>
            </a:tbl>
          </a:graphicData>
        </a:graphic>
      </p:graphicFrame>
      <p:sp>
        <p:nvSpPr>
          <p:cNvPr id="5" name="TextBox 4">
            <a:extLst>
              <a:ext uri="{FF2B5EF4-FFF2-40B4-BE49-F238E27FC236}">
                <a16:creationId xmlns:a16="http://schemas.microsoft.com/office/drawing/2014/main" id="{66824E13-66E9-0B2C-1DAC-3DCFDBFC88F9}"/>
              </a:ext>
            </a:extLst>
          </p:cNvPr>
          <p:cNvSpPr txBox="1"/>
          <p:nvPr/>
        </p:nvSpPr>
        <p:spPr>
          <a:xfrm>
            <a:off x="3642985" y="7843"/>
            <a:ext cx="5222273" cy="646331"/>
          </a:xfrm>
          <a:prstGeom prst="rect">
            <a:avLst/>
          </a:prstGeom>
          <a:noFill/>
        </p:spPr>
        <p:txBody>
          <a:bodyPr wrap="square" rtlCol="0">
            <a:spAutoFit/>
          </a:bodyPr>
          <a:lstStyle/>
          <a:p>
            <a:pPr algn="l"/>
            <a:r>
              <a:rPr lang="en-GB" sz="3600" b="1" i="1" u="sng" dirty="0">
                <a:latin typeface="Algerian" pitchFamily="82" charset="0"/>
              </a:rPr>
              <a:t>Production per day -</a:t>
            </a:r>
            <a:endParaRPr lang="en-US" sz="3600" b="1" i="1" u="sng" dirty="0">
              <a:latin typeface="Algerian" pitchFamily="82" charset="0"/>
            </a:endParaRPr>
          </a:p>
        </p:txBody>
      </p:sp>
      <p:sp>
        <p:nvSpPr>
          <p:cNvPr id="6" name="TextBox 5">
            <a:extLst>
              <a:ext uri="{FF2B5EF4-FFF2-40B4-BE49-F238E27FC236}">
                <a16:creationId xmlns:a16="http://schemas.microsoft.com/office/drawing/2014/main" id="{36597318-D7DA-2AAD-D9AA-7177CD992D9F}"/>
              </a:ext>
            </a:extLst>
          </p:cNvPr>
          <p:cNvSpPr txBox="1"/>
          <p:nvPr/>
        </p:nvSpPr>
        <p:spPr>
          <a:xfrm>
            <a:off x="4541161" y="872000"/>
            <a:ext cx="4324097" cy="523220"/>
          </a:xfrm>
          <a:prstGeom prst="rect">
            <a:avLst/>
          </a:prstGeom>
          <a:noFill/>
        </p:spPr>
        <p:txBody>
          <a:bodyPr wrap="square" rtlCol="0">
            <a:spAutoFit/>
          </a:bodyPr>
          <a:lstStyle/>
          <a:p>
            <a:pPr algn="l"/>
            <a:r>
              <a:rPr lang="en-GB" sz="2800" dirty="0"/>
              <a:t>20matric tone(200 kuintal)</a:t>
            </a:r>
            <a:endParaRPr lang="en-US" sz="2800" dirty="0"/>
          </a:p>
        </p:txBody>
      </p:sp>
    </p:spTree>
    <p:extLst>
      <p:ext uri="{BB962C8B-B14F-4D97-AF65-F5344CB8AC3E}">
        <p14:creationId xmlns:p14="http://schemas.microsoft.com/office/powerpoint/2010/main" val="35937812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394</Words>
  <Application>Microsoft Office PowerPoint</Application>
  <PresentationFormat>Widescreen</PresentationFormat>
  <Paragraphs>104</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Abadi</vt:lpstr>
      <vt:lpstr>Aharoni</vt:lpstr>
      <vt:lpstr>Aldhabi</vt:lpstr>
      <vt:lpstr>Algerian</vt:lpstr>
      <vt:lpstr>Amasis MT Pro Black</vt:lpstr>
      <vt:lpstr>Arial</vt:lpstr>
      <vt:lpstr>Calibri</vt:lpstr>
      <vt:lpstr>Calibri Light</vt:lpstr>
      <vt:lpstr>Office Theme</vt:lpstr>
      <vt:lpstr>PowerPoint Presentation</vt:lpstr>
      <vt:lpstr>.</vt:lpstr>
      <vt:lpstr>PowerPoint Presentation</vt:lpstr>
      <vt:lpstr>1.Production 2.Demand 3.Customer attraction  4. Profit  5. Location  6. Electricity supply </vt:lpstr>
      <vt:lpstr>PowerPoint Presentation</vt:lpstr>
      <vt:lpstr>PowerPoint Presentation</vt:lpstr>
      <vt:lpstr>PowerPoint Presentation</vt:lpstr>
      <vt:lpstr>PowerPoint Presentation</vt:lpstr>
      <vt:lpstr>Making cost </vt:lpstr>
      <vt:lpstr>PowerPoint Presentation</vt:lpstr>
      <vt:lpstr>PowerPoint Presentation</vt:lpstr>
      <vt:lpstr>PowerPoint Presentation</vt:lpstr>
      <vt:lpstr>TARGETED CUSTOMERS</vt:lpstr>
      <vt:lpstr>MARKET STRATEGY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ghosh98pritam@gmail.com</dc:creator>
  <cp:lastModifiedBy>Ayan</cp:lastModifiedBy>
  <cp:revision>67</cp:revision>
  <dcterms:created xsi:type="dcterms:W3CDTF">2023-02-21T13:48:07Z</dcterms:created>
  <dcterms:modified xsi:type="dcterms:W3CDTF">2023-12-29T04:56:18Z</dcterms:modified>
</cp:coreProperties>
</file>