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26"/>
  </p:notesMasterIdLst>
  <p:sldIdLst>
    <p:sldId id="269" r:id="rId2"/>
    <p:sldId id="294" r:id="rId3"/>
    <p:sldId id="279" r:id="rId4"/>
    <p:sldId id="271" r:id="rId5"/>
    <p:sldId id="282" r:id="rId6"/>
    <p:sldId id="274" r:id="rId7"/>
    <p:sldId id="275" r:id="rId8"/>
    <p:sldId id="276" r:id="rId9"/>
    <p:sldId id="289" r:id="rId10"/>
    <p:sldId id="291" r:id="rId11"/>
    <p:sldId id="272" r:id="rId12"/>
    <p:sldId id="287" r:id="rId13"/>
    <p:sldId id="290" r:id="rId14"/>
    <p:sldId id="273" r:id="rId15"/>
    <p:sldId id="285" r:id="rId16"/>
    <p:sldId id="281" r:id="rId17"/>
    <p:sldId id="277" r:id="rId18"/>
    <p:sldId id="278" r:id="rId19"/>
    <p:sldId id="288" r:id="rId20"/>
    <p:sldId id="283" r:id="rId21"/>
    <p:sldId id="270" r:id="rId22"/>
    <p:sldId id="264" r:id="rId23"/>
    <p:sldId id="292"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FB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F28E6-74D9-4194-95EB-6E8654568162}" v="3" dt="2023-01-05T04:27:35.148"/>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3969" autoAdjust="0"/>
  </p:normalViewPr>
  <p:slideViewPr>
    <p:cSldViewPr snapToGrid="0">
      <p:cViewPr varScale="1">
        <p:scale>
          <a:sx n="80" d="100"/>
          <a:sy n="80" d="100"/>
        </p:scale>
        <p:origin x="92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ukta bhanja" userId="309ff94df6a3fa7b" providerId="LiveId" clId="{A52F28E6-74D9-4194-95EB-6E8654568162}"/>
    <pc:docChg chg="custSel addSld modSld">
      <pc:chgData name="Sanjukta bhanja" userId="309ff94df6a3fa7b" providerId="LiveId" clId="{A52F28E6-74D9-4194-95EB-6E8654568162}" dt="2023-01-05T04:38:03.735" v="353" actId="207"/>
      <pc:docMkLst>
        <pc:docMk/>
      </pc:docMkLst>
      <pc:sldChg chg="addSp delSp modSp mod">
        <pc:chgData name="Sanjukta bhanja" userId="309ff94df6a3fa7b" providerId="LiveId" clId="{A52F28E6-74D9-4194-95EB-6E8654568162}" dt="2023-01-05T04:35:18.993" v="327" actId="1076"/>
        <pc:sldMkLst>
          <pc:docMk/>
          <pc:sldMk cId="3002732899" sldId="260"/>
        </pc:sldMkLst>
        <pc:spChg chg="mod">
          <ac:chgData name="Sanjukta bhanja" userId="309ff94df6a3fa7b" providerId="LiveId" clId="{A52F28E6-74D9-4194-95EB-6E8654568162}" dt="2023-01-05T04:35:13.865" v="326" actId="255"/>
          <ac:spMkLst>
            <pc:docMk/>
            <pc:sldMk cId="3002732899" sldId="260"/>
            <ac:spMk id="3" creationId="{11545809-2EE1-4945-BF93-A4C956B3276D}"/>
          </ac:spMkLst>
        </pc:spChg>
        <pc:spChg chg="add del mod">
          <ac:chgData name="Sanjukta bhanja" userId="309ff94df6a3fa7b" providerId="LiveId" clId="{A52F28E6-74D9-4194-95EB-6E8654568162}" dt="2023-01-05T04:30:54.228" v="171"/>
          <ac:spMkLst>
            <pc:docMk/>
            <pc:sldMk cId="3002732899" sldId="260"/>
            <ac:spMk id="4" creationId="{D553C453-A1A8-EF17-0DAD-F270A3D6E359}"/>
          </ac:spMkLst>
        </pc:spChg>
        <pc:spChg chg="add mod">
          <ac:chgData name="Sanjukta bhanja" userId="309ff94df6a3fa7b" providerId="LiveId" clId="{A52F28E6-74D9-4194-95EB-6E8654568162}" dt="2023-01-05T04:35:18.993" v="327" actId="1076"/>
          <ac:spMkLst>
            <pc:docMk/>
            <pc:sldMk cId="3002732899" sldId="260"/>
            <ac:spMk id="5" creationId="{8CC89AE8-9949-243D-A427-858725C5C8C2}"/>
          </ac:spMkLst>
        </pc:spChg>
      </pc:sldChg>
      <pc:sldChg chg="new">
        <pc:chgData name="Sanjukta bhanja" userId="309ff94df6a3fa7b" providerId="LiveId" clId="{A52F28E6-74D9-4194-95EB-6E8654568162}" dt="2023-01-05T04:35:42.542" v="328" actId="680"/>
        <pc:sldMkLst>
          <pc:docMk/>
          <pc:sldMk cId="1956338486" sldId="263"/>
        </pc:sldMkLst>
      </pc:sldChg>
      <pc:sldChg chg="addSp modSp new mod">
        <pc:chgData name="Sanjukta bhanja" userId="309ff94df6a3fa7b" providerId="LiveId" clId="{A52F28E6-74D9-4194-95EB-6E8654568162}" dt="2023-01-05T04:38:03.735" v="353" actId="207"/>
        <pc:sldMkLst>
          <pc:docMk/>
          <pc:sldMk cId="3673498571" sldId="264"/>
        </pc:sldMkLst>
        <pc:spChg chg="add mod">
          <ac:chgData name="Sanjukta bhanja" userId="309ff94df6a3fa7b" providerId="LiveId" clId="{A52F28E6-74D9-4194-95EB-6E8654568162}" dt="2023-01-05T04:38:03.735" v="353" actId="207"/>
          <ac:spMkLst>
            <pc:docMk/>
            <pc:sldMk cId="3673498571" sldId="264"/>
            <ac:spMk id="2" creationId="{3C1C4077-2FAC-6165-C6C7-80FE9F9A9DAC}"/>
          </ac:spMkLst>
        </pc:spChg>
      </pc:sldChg>
      <pc:sldChg chg="new">
        <pc:chgData name="Sanjukta bhanja" userId="309ff94df6a3fa7b" providerId="LiveId" clId="{A52F28E6-74D9-4194-95EB-6E8654568162}" dt="2023-01-05T04:35:52.678" v="330" actId="680"/>
        <pc:sldMkLst>
          <pc:docMk/>
          <pc:sldMk cId="2018153619" sldId="265"/>
        </pc:sldMkLst>
      </pc:sldChg>
      <pc:sldChg chg="new">
        <pc:chgData name="Sanjukta bhanja" userId="309ff94df6a3fa7b" providerId="LiveId" clId="{A52F28E6-74D9-4194-95EB-6E8654568162}" dt="2023-01-05T04:35:55.764" v="331" actId="680"/>
        <pc:sldMkLst>
          <pc:docMk/>
          <pc:sldMk cId="347303842" sldId="266"/>
        </pc:sldMkLst>
      </pc:sldChg>
      <pc:sldChg chg="new">
        <pc:chgData name="Sanjukta bhanja" userId="309ff94df6a3fa7b" providerId="LiveId" clId="{A52F28E6-74D9-4194-95EB-6E8654568162}" dt="2023-01-05T04:35:58.873" v="332" actId="680"/>
        <pc:sldMkLst>
          <pc:docMk/>
          <pc:sldMk cId="2072239559" sldId="267"/>
        </pc:sldMkLst>
      </pc:sldChg>
      <pc:sldChg chg="new">
        <pc:chgData name="Sanjukta bhanja" userId="309ff94df6a3fa7b" providerId="LiveId" clId="{A52F28E6-74D9-4194-95EB-6E8654568162}" dt="2023-01-05T04:36:01.843" v="333" actId="680"/>
        <pc:sldMkLst>
          <pc:docMk/>
          <pc:sldMk cId="2983591916" sldId="268"/>
        </pc:sldMkLst>
      </pc:sldChg>
      <pc:sldChg chg="new">
        <pc:chgData name="Sanjukta bhanja" userId="309ff94df6a3fa7b" providerId="LiveId" clId="{A52F28E6-74D9-4194-95EB-6E8654568162}" dt="2023-01-05T04:36:04.025" v="334" actId="680"/>
        <pc:sldMkLst>
          <pc:docMk/>
          <pc:sldMk cId="24337726" sldId="269"/>
        </pc:sldMkLst>
      </pc:sldChg>
      <pc:sldChg chg="new">
        <pc:chgData name="Sanjukta bhanja" userId="309ff94df6a3fa7b" providerId="LiveId" clId="{A52F28E6-74D9-4194-95EB-6E8654568162}" dt="2023-01-05T04:36:09.758" v="335" actId="680"/>
        <pc:sldMkLst>
          <pc:docMk/>
          <pc:sldMk cId="801488218" sldId="270"/>
        </pc:sldMkLst>
      </pc:sldChg>
      <pc:sldChg chg="new">
        <pc:chgData name="Sanjukta bhanja" userId="309ff94df6a3fa7b" providerId="LiveId" clId="{A52F28E6-74D9-4194-95EB-6E8654568162}" dt="2023-01-05T04:36:10.542" v="336" actId="680"/>
        <pc:sldMkLst>
          <pc:docMk/>
          <pc:sldMk cId="1879982076" sldId="271"/>
        </pc:sldMkLst>
      </pc:sldChg>
      <pc:sldChg chg="new">
        <pc:chgData name="Sanjukta bhanja" userId="309ff94df6a3fa7b" providerId="LiveId" clId="{A52F28E6-74D9-4194-95EB-6E8654568162}" dt="2023-01-05T04:36:11.249" v="337" actId="680"/>
        <pc:sldMkLst>
          <pc:docMk/>
          <pc:sldMk cId="3747472366" sldId="272"/>
        </pc:sldMkLst>
      </pc:sldChg>
      <pc:sldChg chg="new">
        <pc:chgData name="Sanjukta bhanja" userId="309ff94df6a3fa7b" providerId="LiveId" clId="{A52F28E6-74D9-4194-95EB-6E8654568162}" dt="2023-01-05T04:36:11.484" v="338" actId="680"/>
        <pc:sldMkLst>
          <pc:docMk/>
          <pc:sldMk cId="1310072391" sldId="273"/>
        </pc:sldMkLst>
      </pc:sldChg>
      <pc:sldChg chg="new">
        <pc:chgData name="Sanjukta bhanja" userId="309ff94df6a3fa7b" providerId="LiveId" clId="{A52F28E6-74D9-4194-95EB-6E8654568162}" dt="2023-01-05T04:36:11.688" v="339" actId="680"/>
        <pc:sldMkLst>
          <pc:docMk/>
          <pc:sldMk cId="316382172" sldId="274"/>
        </pc:sldMkLst>
      </pc:sldChg>
      <pc:sldChg chg="new">
        <pc:chgData name="Sanjukta bhanja" userId="309ff94df6a3fa7b" providerId="LiveId" clId="{A52F28E6-74D9-4194-95EB-6E8654568162}" dt="2023-01-05T04:36:12.063" v="340" actId="680"/>
        <pc:sldMkLst>
          <pc:docMk/>
          <pc:sldMk cId="3807961843" sldId="275"/>
        </pc:sldMkLst>
      </pc:sldChg>
      <pc:sldChg chg="new">
        <pc:chgData name="Sanjukta bhanja" userId="309ff94df6a3fa7b" providerId="LiveId" clId="{A52F28E6-74D9-4194-95EB-6E8654568162}" dt="2023-01-05T04:36:12.329" v="341" actId="680"/>
        <pc:sldMkLst>
          <pc:docMk/>
          <pc:sldMk cId="2965386926" sldId="276"/>
        </pc:sldMkLst>
      </pc:sldChg>
      <pc:sldChg chg="new">
        <pc:chgData name="Sanjukta bhanja" userId="309ff94df6a3fa7b" providerId="LiveId" clId="{A52F28E6-74D9-4194-95EB-6E8654568162}" dt="2023-01-05T04:36:12.534" v="342" actId="680"/>
        <pc:sldMkLst>
          <pc:docMk/>
          <pc:sldMk cId="3165129723" sldId="277"/>
        </pc:sldMkLst>
      </pc:sldChg>
      <pc:sldChg chg="new">
        <pc:chgData name="Sanjukta bhanja" userId="309ff94df6a3fa7b" providerId="LiveId" clId="{A52F28E6-74D9-4194-95EB-6E8654568162}" dt="2023-01-05T04:36:13.395" v="343" actId="680"/>
        <pc:sldMkLst>
          <pc:docMk/>
          <pc:sldMk cId="2221552858"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DED73-E03E-4875-9D23-6095C39B547A}" type="datetimeFigureOut">
              <a:rPr lang="en-US" smtClean="0"/>
              <a:pPr/>
              <a:t>12/29/2023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F0E6D-5523-4866-AE02-CF33C3F4ECAC}" type="slidenum">
              <a:rPr lang="en-US" smtClean="0"/>
              <a:pPr/>
              <a:t>‹#›</a:t>
            </a:fld>
            <a:endParaRPr lang="en-US" dirty="0"/>
          </a:p>
        </p:txBody>
      </p:sp>
    </p:spTree>
    <p:extLst>
      <p:ext uri="{BB962C8B-B14F-4D97-AF65-F5344CB8AC3E}">
        <p14:creationId xmlns:p14="http://schemas.microsoft.com/office/powerpoint/2010/main" val="82525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142479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380694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79394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184742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E875FEF-B824-4A29-A237-E83C9A97FB5A}" type="datetimeFigureOut">
              <a:rPr lang="en-US" smtClean="0"/>
              <a:pPr/>
              <a:t>12/29/2023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84860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42589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35435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329881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228846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75FEF-B824-4A29-A237-E83C9A97FB5A}" type="datetimeFigureOut">
              <a:rPr lang="en-US" smtClean="0"/>
              <a:pPr/>
              <a:t>12/29/2023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220556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75FEF-B824-4A29-A237-E83C9A97FB5A}" type="datetimeFigureOut">
              <a:rPr lang="en-US" smtClean="0"/>
              <a:pPr/>
              <a:t>12/29/2023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422534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E875FEF-B824-4A29-A237-E83C9A97FB5A}" type="datetimeFigureOut">
              <a:rPr lang="en-US" smtClean="0"/>
              <a:pPr/>
              <a:t>12/29/2023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6BFEA00-7196-4321-BDC3-E8AB8E7DDEA7}" type="slidenum">
              <a:rPr lang="en-US" smtClean="0"/>
              <a:pPr/>
              <a:t>‹#›</a:t>
            </a:fld>
            <a:endParaRPr lang="en-US" dirty="0"/>
          </a:p>
        </p:txBody>
      </p:sp>
    </p:spTree>
    <p:extLst>
      <p:ext uri="{BB962C8B-B14F-4D97-AF65-F5344CB8AC3E}">
        <p14:creationId xmlns:p14="http://schemas.microsoft.com/office/powerpoint/2010/main" val="315773116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6672"/>
            <a:ext cx="12192000" cy="646331"/>
          </a:xfrm>
          <a:prstGeom prst="rect">
            <a:avLst/>
          </a:prstGeom>
          <a:noFill/>
          <a:ln>
            <a:noFill/>
          </a:ln>
        </p:spPr>
        <p:txBody>
          <a:bodyPr wrap="square" rtlCol="0">
            <a:spAutoFit/>
            <a:scene3d>
              <a:camera prst="orthographicFront"/>
              <a:lightRig rig="threePt" dir="t"/>
            </a:scene3d>
            <a:sp3d extrusionH="57150">
              <a:bevelT w="38100" h="38100"/>
            </a:sp3d>
          </a:bodyPr>
          <a:lstStyle/>
          <a:p>
            <a:pPr algn="ctr"/>
            <a:r>
              <a:rPr lang="en-US" sz="36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DEVLOPMENT   OF  COCONUT  JELLY  PLANT</a:t>
            </a:r>
          </a:p>
        </p:txBody>
      </p:sp>
      <p:sp>
        <p:nvSpPr>
          <p:cNvPr id="3" name="TextBox 2"/>
          <p:cNvSpPr txBox="1"/>
          <p:nvPr/>
        </p:nvSpPr>
        <p:spPr>
          <a:xfrm>
            <a:off x="0" y="281352"/>
            <a:ext cx="12192000" cy="584775"/>
          </a:xfrm>
          <a:prstGeom prst="rect">
            <a:avLst/>
          </a:prstGeom>
          <a:solidFill>
            <a:schemeClr val="accent4">
              <a:lumMod val="40000"/>
              <a:lumOff val="60000"/>
            </a:schemeClr>
          </a:solidFill>
        </p:spPr>
        <p:txBody>
          <a:bodyPr wrap="square" rtlCol="0">
            <a:spAutoFit/>
          </a:bodyPr>
          <a:lstStyle/>
          <a:p>
            <a:pPr algn="ctr"/>
            <a:r>
              <a:rPr lang="en-US" sz="3200" dirty="0"/>
              <a:t>PROJECT ON ENTERPRENEURSHIP</a:t>
            </a:r>
          </a:p>
        </p:txBody>
      </p:sp>
      <p:pic>
        <p:nvPicPr>
          <p:cNvPr id="4" name="Picture 3" descr="WhatsApp Image 2023-02-13 at 9.23.01 PM.jpeg"/>
          <p:cNvPicPr>
            <a:picLocks noChangeAspect="1"/>
          </p:cNvPicPr>
          <p:nvPr/>
        </p:nvPicPr>
        <p:blipFill>
          <a:blip r:embed="rId2"/>
          <a:srcRect t="11548"/>
          <a:stretch>
            <a:fillRect/>
          </a:stretch>
        </p:blipFill>
        <p:spPr>
          <a:xfrm>
            <a:off x="3685735" y="1519304"/>
            <a:ext cx="4979963" cy="2895966"/>
          </a:xfrm>
          <a:prstGeom prst="rect">
            <a:avLst/>
          </a:prstGeom>
        </p:spPr>
      </p:pic>
      <p:sp>
        <p:nvSpPr>
          <p:cNvPr id="6" name="Rectangle 5"/>
          <p:cNvSpPr/>
          <p:nvPr/>
        </p:nvSpPr>
        <p:spPr>
          <a:xfrm>
            <a:off x="11197888" y="5950637"/>
            <a:ext cx="970671" cy="886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0AC0D6-74EB-A181-F8DA-8CA1A5F25BA1}"/>
              </a:ext>
            </a:extLst>
          </p:cNvPr>
          <p:cNvSpPr txBox="1"/>
          <p:nvPr/>
        </p:nvSpPr>
        <p:spPr>
          <a:xfrm>
            <a:off x="595086" y="3584961"/>
            <a:ext cx="3751831" cy="2144177"/>
          </a:xfrm>
          <a:prstGeom prst="rect">
            <a:avLst/>
          </a:prstGeom>
          <a:noFill/>
        </p:spPr>
        <p:txBody>
          <a:bodyPr wrap="square" rtlCol="0">
            <a:spAutoFit/>
          </a:bodyPr>
          <a:lstStyle/>
          <a:p>
            <a:r>
              <a:rPr lang="en-US" sz="2000" b="1" u="sng" dirty="0">
                <a:latin typeface="Times New Roman" panose="02020603050405020304" pitchFamily="18" charset="0"/>
                <a:cs typeface="Times New Roman" panose="02020603050405020304" pitchFamily="18" charset="0"/>
              </a:rPr>
              <a:t>GUIDE BY:</a:t>
            </a:r>
          </a:p>
          <a:p>
            <a:r>
              <a:rPr lang="en-US" sz="2000" b="1" dirty="0">
                <a:latin typeface="Times New Roman" panose="02020603050405020304" pitchFamily="18" charset="0"/>
                <a:cs typeface="Times New Roman" panose="02020603050405020304" pitchFamily="18" charset="0"/>
              </a:rPr>
              <a:t>	DR.  APURBA GIRI</a:t>
            </a:r>
            <a:r>
              <a:rPr lang="en-US" sz="2000" b="1" baseline="30000"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AYAN MONDAL</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(Head of Nutrition 	department </a:t>
            </a:r>
            <a:r>
              <a:rPr lang="en-US" sz="2000" b="1" baseline="30000"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 ),</a:t>
            </a:r>
            <a:endParaRPr lang="en-US" sz="2000" b="1" baseline="30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(Assistant professor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a:t>
            </a:r>
            <a:endParaRPr lang="en-US" sz="2000" b="1" baseline="30000" dirty="0">
              <a:latin typeface="Times New Roman" panose="02020603050405020304" pitchFamily="18" charset="0"/>
              <a:cs typeface="Times New Roman" panose="02020603050405020304" pitchFamily="18" charset="0"/>
            </a:endParaRPr>
          </a:p>
          <a:p>
            <a:endParaRPr lang="en-US" sz="2000" b="1"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0C58DE0-D259-3B2C-C749-3799B5F711D8}"/>
              </a:ext>
            </a:extLst>
          </p:cNvPr>
          <p:cNvSpPr txBox="1"/>
          <p:nvPr/>
        </p:nvSpPr>
        <p:spPr>
          <a:xfrm>
            <a:off x="7950031" y="3802878"/>
            <a:ext cx="4037429" cy="1631216"/>
          </a:xfrm>
          <a:prstGeom prst="rect">
            <a:avLst/>
          </a:prstGeom>
          <a:noFill/>
        </p:spPr>
        <p:txBody>
          <a:bodyPr wrap="square" rtlCol="0">
            <a:spAutoFit/>
          </a:bodyPr>
          <a:lstStyle/>
          <a:p>
            <a:pPr algn="just"/>
            <a:r>
              <a:rPr lang="en-US" sz="2000" b="1" u="sng" dirty="0">
                <a:latin typeface="Times New Roman" panose="02020603050405020304" pitchFamily="18" charset="0"/>
                <a:cs typeface="Times New Roman" panose="02020603050405020304" pitchFamily="18" charset="0"/>
              </a:rPr>
              <a:t>PROJECTED BY:</a:t>
            </a:r>
          </a:p>
          <a:p>
            <a:pPr algn="just"/>
            <a:r>
              <a:rPr lang="en-US" sz="2000" b="1" dirty="0">
                <a:latin typeface="Times New Roman" panose="02020603050405020304" pitchFamily="18" charset="0"/>
                <a:cs typeface="Times New Roman" panose="02020603050405020304" pitchFamily="18" charset="0"/>
              </a:rPr>
              <a:t>	JEET SENAPATI,</a:t>
            </a:r>
          </a:p>
          <a:p>
            <a:pPr algn="just"/>
            <a:r>
              <a:rPr lang="en-US" sz="2000" b="1" dirty="0">
                <a:latin typeface="Times New Roman" panose="02020603050405020304" pitchFamily="18" charset="0"/>
                <a:cs typeface="Times New Roman" panose="02020603050405020304" pitchFamily="18" charset="0"/>
              </a:rPr>
              <a:t>	(Student of </a:t>
            </a:r>
            <a:r>
              <a:rPr lang="en-US" sz="2000" b="1" dirty="0" err="1">
                <a:latin typeface="Times New Roman" panose="02020603050405020304" pitchFamily="18" charset="0"/>
                <a:cs typeface="Times New Roman" panose="02020603050405020304" pitchFamily="18" charset="0"/>
              </a:rPr>
              <a:t>B.Voc</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	Food Processing,  6</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sem</a:t>
            </a:r>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Dept. of Nutrition)</a:t>
            </a:r>
          </a:p>
        </p:txBody>
      </p:sp>
      <p:pic>
        <p:nvPicPr>
          <p:cNvPr id="9" name="Picture 8">
            <a:extLst>
              <a:ext uri="{FF2B5EF4-FFF2-40B4-BE49-F238E27FC236}">
                <a16:creationId xmlns:a16="http://schemas.microsoft.com/office/drawing/2014/main" id="{A0BCC7E1-337B-AE9B-E362-ED07D8DA400B}"/>
              </a:ext>
            </a:extLst>
          </p:cNvPr>
          <p:cNvPicPr>
            <a:picLocks noChangeAspect="1"/>
          </p:cNvPicPr>
          <p:nvPr/>
        </p:nvPicPr>
        <p:blipFill>
          <a:blip r:embed="rId3"/>
          <a:stretch>
            <a:fillRect/>
          </a:stretch>
        </p:blipFill>
        <p:spPr>
          <a:xfrm>
            <a:off x="5209735" y="4312872"/>
            <a:ext cx="1579419" cy="1558171"/>
          </a:xfrm>
          <a:prstGeom prst="rect">
            <a:avLst/>
          </a:prstGeom>
        </p:spPr>
      </p:pic>
      <p:sp>
        <p:nvSpPr>
          <p:cNvPr id="10" name="TextBox 9">
            <a:extLst>
              <a:ext uri="{FF2B5EF4-FFF2-40B4-BE49-F238E27FC236}">
                <a16:creationId xmlns:a16="http://schemas.microsoft.com/office/drawing/2014/main" id="{50CDB3C4-9658-8372-0A31-34C7EF639A08}"/>
              </a:ext>
            </a:extLst>
          </p:cNvPr>
          <p:cNvSpPr txBox="1"/>
          <p:nvPr/>
        </p:nvSpPr>
        <p:spPr>
          <a:xfrm>
            <a:off x="-14064" y="5447677"/>
            <a:ext cx="611051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MUGBERIA GANGADHAR MAHAVIDYALAYA</a:t>
            </a:r>
          </a:p>
        </p:txBody>
      </p:sp>
      <p:sp>
        <p:nvSpPr>
          <p:cNvPr id="11" name="TextBox 10">
            <a:extLst>
              <a:ext uri="{FF2B5EF4-FFF2-40B4-BE49-F238E27FC236}">
                <a16:creationId xmlns:a16="http://schemas.microsoft.com/office/drawing/2014/main" id="{50CDB3C4-9658-8372-0A31-34C7EF639A08}"/>
              </a:ext>
            </a:extLst>
          </p:cNvPr>
          <p:cNvSpPr txBox="1"/>
          <p:nvPr/>
        </p:nvSpPr>
        <p:spPr>
          <a:xfrm>
            <a:off x="6081486" y="5446801"/>
            <a:ext cx="6110514" cy="369332"/>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MUGBERIA GANGADHAR MAHAVIDYALAYA</a:t>
            </a:r>
          </a:p>
        </p:txBody>
      </p:sp>
    </p:spTree>
    <p:extLst>
      <p:ext uri="{BB962C8B-B14F-4D97-AF65-F5344CB8AC3E}">
        <p14:creationId xmlns:p14="http://schemas.microsoft.com/office/powerpoint/2010/main" val="2433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A37A9A-51E5-B779-98B5-F7EC5FE2930C}"/>
              </a:ext>
            </a:extLst>
          </p:cNvPr>
          <p:cNvSpPr/>
          <p:nvPr/>
        </p:nvSpPr>
        <p:spPr>
          <a:xfrm>
            <a:off x="0" y="191810"/>
            <a:ext cx="12192000" cy="478971"/>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MACHINARY</a:t>
            </a:r>
          </a:p>
        </p:txBody>
      </p:sp>
      <p:pic>
        <p:nvPicPr>
          <p:cNvPr id="5" name="Picture 4" descr="filter 2000-3000.jpeg"/>
          <p:cNvPicPr>
            <a:picLocks noChangeAspect="1"/>
          </p:cNvPicPr>
          <p:nvPr/>
        </p:nvPicPr>
        <p:blipFill>
          <a:blip r:embed="rId2"/>
          <a:stretch>
            <a:fillRect/>
          </a:stretch>
        </p:blipFill>
        <p:spPr>
          <a:xfrm>
            <a:off x="140675" y="3938954"/>
            <a:ext cx="2630659" cy="2328190"/>
          </a:xfrm>
          <a:prstGeom prst="rect">
            <a:avLst/>
          </a:prstGeom>
        </p:spPr>
      </p:pic>
      <p:pic>
        <p:nvPicPr>
          <p:cNvPr id="6" name="Picture 5" descr="Juice mixing.jpeg"/>
          <p:cNvPicPr>
            <a:picLocks noChangeAspect="1"/>
          </p:cNvPicPr>
          <p:nvPr/>
        </p:nvPicPr>
        <p:blipFill>
          <a:blip r:embed="rId3"/>
          <a:stretch>
            <a:fillRect/>
          </a:stretch>
        </p:blipFill>
        <p:spPr>
          <a:xfrm>
            <a:off x="9129932" y="888257"/>
            <a:ext cx="2546270" cy="2164428"/>
          </a:xfrm>
          <a:prstGeom prst="rect">
            <a:avLst/>
          </a:prstGeom>
        </p:spPr>
      </p:pic>
      <p:pic>
        <p:nvPicPr>
          <p:cNvPr id="7" name="Picture 6" descr="Peeler 600pec p h.jpeg"/>
          <p:cNvPicPr>
            <a:picLocks noChangeAspect="1"/>
          </p:cNvPicPr>
          <p:nvPr/>
        </p:nvPicPr>
        <p:blipFill>
          <a:blip r:embed="rId4"/>
          <a:srcRect l="4021" t="14531" r="3524" b="14281"/>
          <a:stretch>
            <a:fillRect/>
          </a:stretch>
        </p:blipFill>
        <p:spPr>
          <a:xfrm>
            <a:off x="267293" y="872198"/>
            <a:ext cx="2433704" cy="2155504"/>
          </a:xfrm>
          <a:prstGeom prst="rect">
            <a:avLst/>
          </a:prstGeom>
        </p:spPr>
      </p:pic>
      <p:pic>
        <p:nvPicPr>
          <p:cNvPr id="8" name="Picture 7" descr="storage tank 10000L.jpeg"/>
          <p:cNvPicPr>
            <a:picLocks noChangeAspect="1"/>
          </p:cNvPicPr>
          <p:nvPr/>
        </p:nvPicPr>
        <p:blipFill>
          <a:blip r:embed="rId5"/>
          <a:srcRect t="10200" b="10341"/>
          <a:stretch>
            <a:fillRect/>
          </a:stretch>
        </p:blipFill>
        <p:spPr>
          <a:xfrm>
            <a:off x="4417256" y="4023360"/>
            <a:ext cx="3066757" cy="2194561"/>
          </a:xfrm>
          <a:prstGeom prst="rect">
            <a:avLst/>
          </a:prstGeom>
        </p:spPr>
      </p:pic>
      <p:pic>
        <p:nvPicPr>
          <p:cNvPr id="9" name="Picture 8" descr="Dg 4L(2).jpeg"/>
          <p:cNvPicPr>
            <a:picLocks noChangeAspect="1"/>
          </p:cNvPicPr>
          <p:nvPr/>
        </p:nvPicPr>
        <p:blipFill>
          <a:blip r:embed="rId6" cstate="print"/>
          <a:stretch>
            <a:fillRect/>
          </a:stretch>
        </p:blipFill>
        <p:spPr>
          <a:xfrm>
            <a:off x="8820445" y="4004224"/>
            <a:ext cx="3038502" cy="2312177"/>
          </a:xfrm>
          <a:prstGeom prst="rect">
            <a:avLst/>
          </a:prstGeom>
        </p:spPr>
      </p:pic>
      <p:pic>
        <p:nvPicPr>
          <p:cNvPr id="10" name="Picture 9" descr="MINJHLG65DR4W.jpg"/>
          <p:cNvPicPr>
            <a:picLocks noChangeAspect="1"/>
          </p:cNvPicPr>
          <p:nvPr/>
        </p:nvPicPr>
        <p:blipFill>
          <a:blip r:embed="rId7" cstate="print"/>
          <a:stretch>
            <a:fillRect/>
          </a:stretch>
        </p:blipFill>
        <p:spPr>
          <a:xfrm>
            <a:off x="6476814" y="886265"/>
            <a:ext cx="2174817" cy="2264898"/>
          </a:xfrm>
          <a:prstGeom prst="rect">
            <a:avLst/>
          </a:prstGeom>
        </p:spPr>
      </p:pic>
      <p:pic>
        <p:nvPicPr>
          <p:cNvPr id="11" name="Picture 10" descr="WhatsApp Image 2023-03-13 at 7.43.25 PM.jpeg"/>
          <p:cNvPicPr>
            <a:picLocks noChangeAspect="1"/>
          </p:cNvPicPr>
          <p:nvPr/>
        </p:nvPicPr>
        <p:blipFill>
          <a:blip r:embed="rId8"/>
          <a:stretch>
            <a:fillRect/>
          </a:stretch>
        </p:blipFill>
        <p:spPr>
          <a:xfrm>
            <a:off x="3643533" y="808598"/>
            <a:ext cx="2278966" cy="2342564"/>
          </a:xfrm>
          <a:prstGeom prst="rect">
            <a:avLst/>
          </a:prstGeom>
        </p:spPr>
      </p:pic>
      <p:sp>
        <p:nvSpPr>
          <p:cNvPr id="12" name="TextBox 11"/>
          <p:cNvSpPr txBox="1"/>
          <p:nvPr/>
        </p:nvSpPr>
        <p:spPr>
          <a:xfrm>
            <a:off x="9045526" y="6316396"/>
            <a:ext cx="2827605" cy="369332"/>
          </a:xfrm>
          <a:prstGeom prst="rect">
            <a:avLst/>
          </a:prstGeom>
          <a:solidFill>
            <a:schemeClr val="bg1"/>
          </a:solidFill>
        </p:spPr>
        <p:txBody>
          <a:bodyPr wrap="square" rtlCol="0">
            <a:spAutoFit/>
          </a:bodyPr>
          <a:lstStyle/>
          <a:p>
            <a:pPr algn="ctr"/>
            <a:r>
              <a:rPr lang="en-US" dirty="0"/>
              <a:t>D.G.  (2p)(2 L)</a:t>
            </a:r>
          </a:p>
        </p:txBody>
      </p:sp>
      <p:sp>
        <p:nvSpPr>
          <p:cNvPr id="13" name="TextBox 12"/>
          <p:cNvSpPr txBox="1"/>
          <p:nvPr/>
        </p:nvSpPr>
        <p:spPr>
          <a:xfrm>
            <a:off x="4093699" y="3179299"/>
            <a:ext cx="1519311" cy="646331"/>
          </a:xfrm>
          <a:prstGeom prst="rect">
            <a:avLst/>
          </a:prstGeom>
          <a:noFill/>
        </p:spPr>
        <p:txBody>
          <a:bodyPr wrap="square" rtlCol="0">
            <a:spAutoFit/>
          </a:bodyPr>
          <a:lstStyle/>
          <a:p>
            <a:pPr algn="ctr"/>
            <a:r>
              <a:rPr lang="en-US" dirty="0"/>
              <a:t>Strainer(1p)</a:t>
            </a:r>
          </a:p>
          <a:p>
            <a:pPr algn="ctr"/>
            <a:r>
              <a:rPr lang="en-US" dirty="0"/>
              <a:t>(20,000/-)</a:t>
            </a:r>
          </a:p>
        </p:txBody>
      </p:sp>
      <p:sp>
        <p:nvSpPr>
          <p:cNvPr id="14" name="TextBox 13"/>
          <p:cNvSpPr txBox="1"/>
          <p:nvPr/>
        </p:nvSpPr>
        <p:spPr>
          <a:xfrm>
            <a:off x="309489" y="6260123"/>
            <a:ext cx="2067951" cy="369332"/>
          </a:xfrm>
          <a:prstGeom prst="rect">
            <a:avLst/>
          </a:prstGeom>
          <a:noFill/>
        </p:spPr>
        <p:txBody>
          <a:bodyPr wrap="square" rtlCol="0">
            <a:spAutoFit/>
          </a:bodyPr>
          <a:lstStyle/>
          <a:p>
            <a:pPr algn="ctr"/>
            <a:r>
              <a:rPr lang="en-US" dirty="0"/>
              <a:t>Filter (1.75 L)</a:t>
            </a:r>
          </a:p>
        </p:txBody>
      </p:sp>
      <p:sp>
        <p:nvSpPr>
          <p:cNvPr id="15" name="TextBox 14"/>
          <p:cNvSpPr txBox="1"/>
          <p:nvPr/>
        </p:nvSpPr>
        <p:spPr>
          <a:xfrm>
            <a:off x="6471138" y="3123028"/>
            <a:ext cx="2194560" cy="523220"/>
          </a:xfrm>
          <a:prstGeom prst="rect">
            <a:avLst/>
          </a:prstGeom>
          <a:noFill/>
        </p:spPr>
        <p:txBody>
          <a:bodyPr wrap="square" rtlCol="0">
            <a:spAutoFit/>
          </a:bodyPr>
          <a:lstStyle/>
          <a:p>
            <a:pPr algn="ctr"/>
            <a:r>
              <a:rPr lang="en-US" sz="1400" dirty="0"/>
              <a:t>Weighing machine (2p)</a:t>
            </a:r>
          </a:p>
          <a:p>
            <a:pPr algn="ctr"/>
            <a:r>
              <a:rPr lang="en-US" sz="1400" dirty="0"/>
              <a:t>(10,000/-)</a:t>
            </a:r>
          </a:p>
        </p:txBody>
      </p:sp>
      <p:sp>
        <p:nvSpPr>
          <p:cNvPr id="16" name="TextBox 15"/>
          <p:cNvSpPr txBox="1"/>
          <p:nvPr/>
        </p:nvSpPr>
        <p:spPr>
          <a:xfrm>
            <a:off x="9791115" y="3123028"/>
            <a:ext cx="1519311" cy="646331"/>
          </a:xfrm>
          <a:prstGeom prst="rect">
            <a:avLst/>
          </a:prstGeom>
          <a:noFill/>
        </p:spPr>
        <p:txBody>
          <a:bodyPr wrap="square" rtlCol="0">
            <a:spAutoFit/>
          </a:bodyPr>
          <a:lstStyle/>
          <a:p>
            <a:pPr algn="ctr"/>
            <a:r>
              <a:rPr lang="en-US" dirty="0"/>
              <a:t>Mixing (2p)</a:t>
            </a:r>
          </a:p>
          <a:p>
            <a:pPr algn="ctr"/>
            <a:r>
              <a:rPr lang="en-US" dirty="0"/>
              <a:t>(25,000/-) </a:t>
            </a:r>
          </a:p>
        </p:txBody>
      </p:sp>
      <p:sp>
        <p:nvSpPr>
          <p:cNvPr id="17" name="TextBox 16"/>
          <p:cNvSpPr txBox="1"/>
          <p:nvPr/>
        </p:nvSpPr>
        <p:spPr>
          <a:xfrm>
            <a:off x="717453" y="3059723"/>
            <a:ext cx="1519311" cy="646331"/>
          </a:xfrm>
          <a:prstGeom prst="rect">
            <a:avLst/>
          </a:prstGeom>
          <a:noFill/>
        </p:spPr>
        <p:txBody>
          <a:bodyPr wrap="square" rtlCol="0">
            <a:spAutoFit/>
          </a:bodyPr>
          <a:lstStyle/>
          <a:p>
            <a:pPr algn="ctr"/>
            <a:r>
              <a:rPr lang="en-US" dirty="0"/>
              <a:t>Peeler (2p)</a:t>
            </a:r>
          </a:p>
          <a:p>
            <a:pPr algn="ctr"/>
            <a:r>
              <a:rPr lang="en-US" dirty="0"/>
              <a:t>(4.25 L)</a:t>
            </a:r>
          </a:p>
        </p:txBody>
      </p:sp>
      <p:sp>
        <p:nvSpPr>
          <p:cNvPr id="18" name="TextBox 17"/>
          <p:cNvSpPr txBox="1"/>
          <p:nvPr/>
        </p:nvSpPr>
        <p:spPr>
          <a:xfrm>
            <a:off x="4726744" y="6263586"/>
            <a:ext cx="2729132" cy="369332"/>
          </a:xfrm>
          <a:prstGeom prst="rect">
            <a:avLst/>
          </a:prstGeom>
          <a:solidFill>
            <a:schemeClr val="bg1"/>
          </a:solidFill>
        </p:spPr>
        <p:txBody>
          <a:bodyPr wrap="square" rtlCol="0">
            <a:spAutoFit/>
          </a:bodyPr>
          <a:lstStyle/>
          <a:p>
            <a:pPr algn="ctr"/>
            <a:r>
              <a:rPr lang="en-US" dirty="0"/>
              <a:t>Storage tank  (3 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chemeClr val="tx1"/>
                  </a:solidFill>
                </a:ln>
                <a:effectLst/>
                <a:latin typeface="Times New Roman" pitchFamily="18" charset="0"/>
                <a:cs typeface="Times New Roman" pitchFamily="18" charset="0"/>
              </a:rPr>
              <a:t>Plant layout</a:t>
            </a:r>
          </a:p>
        </p:txBody>
      </p:sp>
      <p:sp>
        <p:nvSpPr>
          <p:cNvPr id="4" name="Rectangle 3"/>
          <p:cNvSpPr/>
          <p:nvPr/>
        </p:nvSpPr>
        <p:spPr>
          <a:xfrm>
            <a:off x="0" y="717452"/>
            <a:ext cx="12192000" cy="745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 y="1814732"/>
            <a:ext cx="11774658" cy="48533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15913" y="1477089"/>
            <a:ext cx="604910" cy="63304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81354" y="1941342"/>
            <a:ext cx="604911" cy="8299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3219" y="3179298"/>
            <a:ext cx="604911" cy="8299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7286" y="6288258"/>
            <a:ext cx="604911" cy="3516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282290" y="6035041"/>
            <a:ext cx="604911" cy="6189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6744" y="1828799"/>
            <a:ext cx="3291840" cy="534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03520" y="2560318"/>
            <a:ext cx="2138289" cy="11113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343338" y="5148775"/>
            <a:ext cx="393893" cy="8862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124222" y="3052687"/>
            <a:ext cx="8229601" cy="3137098"/>
            <a:chOff x="2124222" y="3123027"/>
            <a:chExt cx="8229601" cy="3137098"/>
          </a:xfrm>
        </p:grpSpPr>
        <p:sp>
          <p:nvSpPr>
            <p:cNvPr id="15" name="Rectangle 14"/>
            <p:cNvSpPr/>
            <p:nvPr/>
          </p:nvSpPr>
          <p:spPr>
            <a:xfrm>
              <a:off x="2124223" y="4192173"/>
              <a:ext cx="8229600" cy="1899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24222" y="3123027"/>
              <a:ext cx="1505242" cy="1055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848580" y="3123028"/>
              <a:ext cx="1505242" cy="1055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615396" y="3123028"/>
              <a:ext cx="168813" cy="10691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65697" y="3123028"/>
              <a:ext cx="168813" cy="10691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98277" y="3995225"/>
              <a:ext cx="4853352"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214338" y="3123028"/>
              <a:ext cx="1125416" cy="2940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18918" y="3573194"/>
              <a:ext cx="295421" cy="88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214338" y="5247249"/>
              <a:ext cx="1125416" cy="82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8289" y="4192172"/>
              <a:ext cx="1491175" cy="1899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629465" y="4206240"/>
              <a:ext cx="2208627" cy="1899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852176" y="4206240"/>
              <a:ext cx="1491175" cy="1899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57404" y="4206240"/>
              <a:ext cx="1491175" cy="1899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357409" y="4192173"/>
              <a:ext cx="1491175" cy="1012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29465" y="6091311"/>
              <a:ext cx="6724356" cy="16881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3924886" y="6400801"/>
            <a:ext cx="886265" cy="267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231988" y="6400801"/>
            <a:ext cx="886265" cy="267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98807" y="1645920"/>
            <a:ext cx="253219" cy="22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02523" y="2968284"/>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035143">
            <a:off x="1856935" y="3404381"/>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6035143">
            <a:off x="7076050" y="4571999"/>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6035143">
            <a:off x="8553158" y="4501662"/>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035143">
            <a:off x="7154387" y="5643629"/>
            <a:ext cx="371669" cy="12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088923" y="5894360"/>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6035143">
            <a:off x="9039458" y="5432615"/>
            <a:ext cx="371669" cy="12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6035143">
            <a:off x="9039458" y="4546350"/>
            <a:ext cx="371669" cy="12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6035143">
            <a:off x="9081661" y="3575679"/>
            <a:ext cx="371669" cy="12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6035143">
            <a:off x="8852056" y="2997785"/>
            <a:ext cx="371669" cy="295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7285" y="4783012"/>
            <a:ext cx="506437" cy="128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1354" y="5824024"/>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67286" y="5584874"/>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67286" y="5345723"/>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67286" y="5120642"/>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7286" y="4881491"/>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1451100" y="2363369"/>
            <a:ext cx="506438" cy="1280161"/>
            <a:chOff x="267285" y="4783012"/>
            <a:chExt cx="506438" cy="1280161"/>
          </a:xfrm>
        </p:grpSpPr>
        <p:sp>
          <p:nvSpPr>
            <p:cNvPr id="60" name="Rectangle 59"/>
            <p:cNvSpPr/>
            <p:nvPr/>
          </p:nvSpPr>
          <p:spPr>
            <a:xfrm>
              <a:off x="267285" y="4783012"/>
              <a:ext cx="506437" cy="128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7286" y="5838092"/>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67286" y="5584874"/>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67286" y="5345723"/>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7286" y="5120642"/>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67286" y="4881491"/>
              <a:ext cx="506437" cy="225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67286" y="3756074"/>
            <a:ext cx="590843" cy="239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652825" y="1828802"/>
            <a:ext cx="365760" cy="520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26744" y="1828802"/>
            <a:ext cx="759655" cy="520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602523" y="4023361"/>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3376248" y="4923693"/>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5400000">
            <a:off x="5598943" y="4965896"/>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0800000">
            <a:off x="4178103" y="5894366"/>
            <a:ext cx="942534" cy="19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10800000">
            <a:off x="4206239" y="4065566"/>
            <a:ext cx="942534" cy="19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10800000">
            <a:off x="6091309" y="4107769"/>
            <a:ext cx="942534" cy="19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10800000">
            <a:off x="6105377" y="5894367"/>
            <a:ext cx="942534" cy="19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419643" y="3362178"/>
            <a:ext cx="900332" cy="307777"/>
          </a:xfrm>
          <a:prstGeom prst="rect">
            <a:avLst/>
          </a:prstGeom>
          <a:noFill/>
        </p:spPr>
        <p:txBody>
          <a:bodyPr wrap="square" rtlCol="0">
            <a:spAutoFit/>
          </a:bodyPr>
          <a:lstStyle/>
          <a:p>
            <a:r>
              <a:rPr lang="en-US" sz="1400" dirty="0">
                <a:latin typeface="Bell MT" pitchFamily="18" charset="0"/>
              </a:rPr>
              <a:t>Receiving</a:t>
            </a:r>
          </a:p>
        </p:txBody>
      </p:sp>
      <p:sp>
        <p:nvSpPr>
          <p:cNvPr id="77" name="TextBox 76"/>
          <p:cNvSpPr txBox="1"/>
          <p:nvPr/>
        </p:nvSpPr>
        <p:spPr>
          <a:xfrm>
            <a:off x="2307101" y="4783015"/>
            <a:ext cx="900332" cy="738664"/>
          </a:xfrm>
          <a:prstGeom prst="rect">
            <a:avLst/>
          </a:prstGeom>
          <a:noFill/>
        </p:spPr>
        <p:txBody>
          <a:bodyPr wrap="square" rtlCol="0">
            <a:spAutoFit/>
          </a:bodyPr>
          <a:lstStyle/>
          <a:p>
            <a:pPr algn="ctr"/>
            <a:r>
              <a:rPr lang="en-US" sz="1400" dirty="0">
                <a:latin typeface="Bell MT" pitchFamily="18" charset="0"/>
              </a:rPr>
              <a:t>Raw material store</a:t>
            </a:r>
          </a:p>
        </p:txBody>
      </p:sp>
      <p:sp>
        <p:nvSpPr>
          <p:cNvPr id="78" name="TextBox 77"/>
          <p:cNvSpPr txBox="1"/>
          <p:nvPr/>
        </p:nvSpPr>
        <p:spPr>
          <a:xfrm>
            <a:off x="4192172" y="4923691"/>
            <a:ext cx="1041010" cy="307777"/>
          </a:xfrm>
          <a:prstGeom prst="rect">
            <a:avLst/>
          </a:prstGeom>
          <a:noFill/>
        </p:spPr>
        <p:txBody>
          <a:bodyPr wrap="square" rtlCol="0">
            <a:spAutoFit/>
          </a:bodyPr>
          <a:lstStyle/>
          <a:p>
            <a:pPr algn="ctr"/>
            <a:r>
              <a:rPr lang="en-US" sz="1400" dirty="0">
                <a:latin typeface="Bell MT" pitchFamily="18" charset="0"/>
              </a:rPr>
              <a:t>Processing</a:t>
            </a:r>
          </a:p>
        </p:txBody>
      </p:sp>
      <p:sp>
        <p:nvSpPr>
          <p:cNvPr id="79" name="TextBox 78"/>
          <p:cNvSpPr txBox="1"/>
          <p:nvPr/>
        </p:nvSpPr>
        <p:spPr>
          <a:xfrm>
            <a:off x="5992836" y="4909623"/>
            <a:ext cx="1041010" cy="307777"/>
          </a:xfrm>
          <a:prstGeom prst="rect">
            <a:avLst/>
          </a:prstGeom>
          <a:noFill/>
        </p:spPr>
        <p:txBody>
          <a:bodyPr wrap="square" rtlCol="0">
            <a:spAutoFit/>
          </a:bodyPr>
          <a:lstStyle/>
          <a:p>
            <a:pPr algn="ctr"/>
            <a:r>
              <a:rPr lang="en-US" sz="1400" dirty="0">
                <a:latin typeface="Bell MT" pitchFamily="18" charset="0"/>
              </a:rPr>
              <a:t>Packaging</a:t>
            </a:r>
          </a:p>
        </p:txBody>
      </p:sp>
      <p:sp>
        <p:nvSpPr>
          <p:cNvPr id="80" name="TextBox 79"/>
          <p:cNvSpPr txBox="1"/>
          <p:nvPr/>
        </p:nvSpPr>
        <p:spPr>
          <a:xfrm>
            <a:off x="7512147" y="4529796"/>
            <a:ext cx="1041010" cy="307777"/>
          </a:xfrm>
          <a:prstGeom prst="rect">
            <a:avLst/>
          </a:prstGeom>
          <a:noFill/>
        </p:spPr>
        <p:txBody>
          <a:bodyPr wrap="square" rtlCol="0">
            <a:spAutoFit/>
          </a:bodyPr>
          <a:lstStyle/>
          <a:p>
            <a:pPr algn="ctr"/>
            <a:r>
              <a:rPr lang="en-US" sz="1400" dirty="0">
                <a:latin typeface="Bell MT" pitchFamily="18" charset="0"/>
              </a:rPr>
              <a:t>Set room</a:t>
            </a:r>
          </a:p>
        </p:txBody>
      </p:sp>
      <p:sp>
        <p:nvSpPr>
          <p:cNvPr id="81" name="TextBox 80"/>
          <p:cNvSpPr txBox="1"/>
          <p:nvPr/>
        </p:nvSpPr>
        <p:spPr>
          <a:xfrm rot="16200000">
            <a:off x="7033866" y="5528601"/>
            <a:ext cx="1041010" cy="307777"/>
          </a:xfrm>
          <a:prstGeom prst="rect">
            <a:avLst/>
          </a:prstGeom>
          <a:noFill/>
        </p:spPr>
        <p:txBody>
          <a:bodyPr wrap="square" rtlCol="0">
            <a:spAutoFit/>
          </a:bodyPr>
          <a:lstStyle/>
          <a:p>
            <a:pPr algn="ctr"/>
            <a:r>
              <a:rPr lang="en-US" sz="1400" dirty="0">
                <a:latin typeface="Bell MT" pitchFamily="18" charset="0"/>
              </a:rPr>
              <a:t>Lab</a:t>
            </a:r>
          </a:p>
        </p:txBody>
      </p:sp>
      <p:sp>
        <p:nvSpPr>
          <p:cNvPr id="82" name="TextBox 81"/>
          <p:cNvSpPr txBox="1"/>
          <p:nvPr/>
        </p:nvSpPr>
        <p:spPr>
          <a:xfrm>
            <a:off x="7793500" y="5331655"/>
            <a:ext cx="1041010" cy="523220"/>
          </a:xfrm>
          <a:prstGeom prst="rect">
            <a:avLst/>
          </a:prstGeom>
          <a:noFill/>
        </p:spPr>
        <p:txBody>
          <a:bodyPr wrap="square" rtlCol="0">
            <a:spAutoFit/>
          </a:bodyPr>
          <a:lstStyle/>
          <a:p>
            <a:pPr algn="ctr"/>
            <a:r>
              <a:rPr lang="en-US" sz="1400" dirty="0">
                <a:latin typeface="Bell MT" pitchFamily="18" charset="0"/>
              </a:rPr>
              <a:t>Store</a:t>
            </a:r>
          </a:p>
          <a:p>
            <a:pPr algn="ctr"/>
            <a:r>
              <a:rPr lang="en-US" sz="1400" dirty="0">
                <a:latin typeface="Bell MT" pitchFamily="18" charset="0"/>
              </a:rPr>
              <a:t>Room</a:t>
            </a:r>
          </a:p>
        </p:txBody>
      </p:sp>
      <p:sp>
        <p:nvSpPr>
          <p:cNvPr id="83" name="TextBox 82"/>
          <p:cNvSpPr txBox="1"/>
          <p:nvPr/>
        </p:nvSpPr>
        <p:spPr>
          <a:xfrm>
            <a:off x="9242472" y="3291840"/>
            <a:ext cx="1041010" cy="523220"/>
          </a:xfrm>
          <a:prstGeom prst="rect">
            <a:avLst/>
          </a:prstGeom>
          <a:noFill/>
        </p:spPr>
        <p:txBody>
          <a:bodyPr wrap="square" rtlCol="0">
            <a:spAutoFit/>
          </a:bodyPr>
          <a:lstStyle/>
          <a:p>
            <a:pPr algn="ctr"/>
            <a:r>
              <a:rPr lang="en-US" sz="1400" dirty="0">
                <a:latin typeface="Bell MT" pitchFamily="18" charset="0"/>
              </a:rPr>
              <a:t>Storage room 1</a:t>
            </a:r>
          </a:p>
        </p:txBody>
      </p:sp>
      <p:sp>
        <p:nvSpPr>
          <p:cNvPr id="84" name="TextBox 83"/>
          <p:cNvSpPr txBox="1"/>
          <p:nvPr/>
        </p:nvSpPr>
        <p:spPr>
          <a:xfrm>
            <a:off x="9256540" y="4346917"/>
            <a:ext cx="1041010" cy="523220"/>
          </a:xfrm>
          <a:prstGeom prst="rect">
            <a:avLst/>
          </a:prstGeom>
          <a:noFill/>
        </p:spPr>
        <p:txBody>
          <a:bodyPr wrap="square" rtlCol="0">
            <a:spAutoFit/>
          </a:bodyPr>
          <a:lstStyle/>
          <a:p>
            <a:pPr algn="ctr"/>
            <a:r>
              <a:rPr lang="en-US" sz="1400" dirty="0">
                <a:latin typeface="Bell MT" pitchFamily="18" charset="0"/>
              </a:rPr>
              <a:t>Storage room 2</a:t>
            </a:r>
          </a:p>
        </p:txBody>
      </p:sp>
      <p:sp>
        <p:nvSpPr>
          <p:cNvPr id="85" name="TextBox 84"/>
          <p:cNvSpPr txBox="1"/>
          <p:nvPr/>
        </p:nvSpPr>
        <p:spPr>
          <a:xfrm>
            <a:off x="9270608" y="5303520"/>
            <a:ext cx="1041010" cy="523220"/>
          </a:xfrm>
          <a:prstGeom prst="rect">
            <a:avLst/>
          </a:prstGeom>
          <a:noFill/>
        </p:spPr>
        <p:txBody>
          <a:bodyPr wrap="square" rtlCol="0">
            <a:spAutoFit/>
          </a:bodyPr>
          <a:lstStyle/>
          <a:p>
            <a:pPr algn="ctr"/>
            <a:r>
              <a:rPr lang="en-US" sz="1400" dirty="0">
                <a:latin typeface="Bell MT" pitchFamily="18" charset="0"/>
              </a:rPr>
              <a:t>Storage room 3</a:t>
            </a:r>
          </a:p>
        </p:txBody>
      </p:sp>
      <p:sp>
        <p:nvSpPr>
          <p:cNvPr id="87" name="TextBox 86"/>
          <p:cNvSpPr txBox="1"/>
          <p:nvPr/>
        </p:nvSpPr>
        <p:spPr>
          <a:xfrm>
            <a:off x="5866226" y="2996415"/>
            <a:ext cx="1041010" cy="307777"/>
          </a:xfrm>
          <a:prstGeom prst="rect">
            <a:avLst/>
          </a:prstGeom>
          <a:noFill/>
        </p:spPr>
        <p:txBody>
          <a:bodyPr wrap="square" rtlCol="0">
            <a:spAutoFit/>
          </a:bodyPr>
          <a:lstStyle/>
          <a:p>
            <a:pPr algn="ctr"/>
            <a:r>
              <a:rPr lang="en-US" sz="1400" dirty="0">
                <a:latin typeface="Bell MT" pitchFamily="18" charset="0"/>
              </a:rPr>
              <a:t>Gardening</a:t>
            </a:r>
          </a:p>
        </p:txBody>
      </p:sp>
      <p:sp>
        <p:nvSpPr>
          <p:cNvPr id="88" name="TextBox 87"/>
          <p:cNvSpPr txBox="1"/>
          <p:nvPr/>
        </p:nvSpPr>
        <p:spPr>
          <a:xfrm>
            <a:off x="5978768" y="1969475"/>
            <a:ext cx="1041010" cy="307777"/>
          </a:xfrm>
          <a:prstGeom prst="rect">
            <a:avLst/>
          </a:prstGeom>
          <a:noFill/>
        </p:spPr>
        <p:txBody>
          <a:bodyPr wrap="square" rtlCol="0">
            <a:spAutoFit/>
          </a:bodyPr>
          <a:lstStyle/>
          <a:p>
            <a:pPr algn="ctr"/>
            <a:r>
              <a:rPr lang="en-US" sz="1400" dirty="0">
                <a:latin typeface="Bell MT" pitchFamily="18" charset="0"/>
              </a:rPr>
              <a:t>Office</a:t>
            </a:r>
          </a:p>
        </p:txBody>
      </p:sp>
      <p:sp>
        <p:nvSpPr>
          <p:cNvPr id="89" name="TextBox 88"/>
          <p:cNvSpPr txBox="1"/>
          <p:nvPr/>
        </p:nvSpPr>
        <p:spPr>
          <a:xfrm rot="16200000">
            <a:off x="7329267" y="1941339"/>
            <a:ext cx="1041010" cy="307777"/>
          </a:xfrm>
          <a:prstGeom prst="rect">
            <a:avLst/>
          </a:prstGeom>
          <a:noFill/>
        </p:spPr>
        <p:txBody>
          <a:bodyPr wrap="square" rtlCol="0">
            <a:spAutoFit/>
          </a:bodyPr>
          <a:lstStyle/>
          <a:p>
            <a:pPr algn="ctr"/>
            <a:r>
              <a:rPr lang="en-US" sz="1400" dirty="0">
                <a:latin typeface="Bell MT" pitchFamily="18" charset="0"/>
              </a:rPr>
              <a:t>Toilet</a:t>
            </a:r>
          </a:p>
        </p:txBody>
      </p:sp>
      <p:sp>
        <p:nvSpPr>
          <p:cNvPr id="91" name="TextBox 90"/>
          <p:cNvSpPr txBox="1"/>
          <p:nvPr/>
        </p:nvSpPr>
        <p:spPr>
          <a:xfrm>
            <a:off x="4642337" y="1856931"/>
            <a:ext cx="1041010" cy="523220"/>
          </a:xfrm>
          <a:prstGeom prst="rect">
            <a:avLst/>
          </a:prstGeom>
          <a:noFill/>
        </p:spPr>
        <p:txBody>
          <a:bodyPr wrap="square" rtlCol="0">
            <a:spAutoFit/>
          </a:bodyPr>
          <a:lstStyle/>
          <a:p>
            <a:pPr algn="ctr"/>
            <a:r>
              <a:rPr lang="en-US" sz="1400" dirty="0">
                <a:latin typeface="Bell MT" pitchFamily="18" charset="0"/>
              </a:rPr>
              <a:t>Locker room</a:t>
            </a:r>
          </a:p>
        </p:txBody>
      </p:sp>
      <p:sp>
        <p:nvSpPr>
          <p:cNvPr id="92" name="TextBox 91"/>
          <p:cNvSpPr txBox="1"/>
          <p:nvPr/>
        </p:nvSpPr>
        <p:spPr>
          <a:xfrm>
            <a:off x="11099414" y="6203854"/>
            <a:ext cx="1041010" cy="307777"/>
          </a:xfrm>
          <a:prstGeom prst="rect">
            <a:avLst/>
          </a:prstGeom>
          <a:noFill/>
        </p:spPr>
        <p:txBody>
          <a:bodyPr wrap="square" rtlCol="0">
            <a:spAutoFit/>
          </a:bodyPr>
          <a:lstStyle/>
          <a:p>
            <a:pPr algn="ctr"/>
            <a:r>
              <a:rPr lang="en-US" sz="1400" dirty="0">
                <a:latin typeface="Bell MT" pitchFamily="18" charset="0"/>
              </a:rPr>
              <a:t>ETP</a:t>
            </a:r>
          </a:p>
        </p:txBody>
      </p:sp>
      <p:sp>
        <p:nvSpPr>
          <p:cNvPr id="93" name="TextBox 92"/>
          <p:cNvSpPr txBox="1"/>
          <p:nvPr/>
        </p:nvSpPr>
        <p:spPr>
          <a:xfrm>
            <a:off x="6147586" y="6400804"/>
            <a:ext cx="1041010" cy="307777"/>
          </a:xfrm>
          <a:prstGeom prst="rect">
            <a:avLst/>
          </a:prstGeom>
          <a:noFill/>
        </p:spPr>
        <p:txBody>
          <a:bodyPr wrap="square" rtlCol="0">
            <a:spAutoFit/>
          </a:bodyPr>
          <a:lstStyle/>
          <a:p>
            <a:pPr algn="ctr"/>
            <a:r>
              <a:rPr lang="en-US" sz="1400" dirty="0">
                <a:latin typeface="Bell MT" pitchFamily="18" charset="0"/>
              </a:rPr>
              <a:t>IBT</a:t>
            </a:r>
          </a:p>
        </p:txBody>
      </p:sp>
      <p:sp>
        <p:nvSpPr>
          <p:cNvPr id="94" name="TextBox 93"/>
          <p:cNvSpPr txBox="1"/>
          <p:nvPr/>
        </p:nvSpPr>
        <p:spPr>
          <a:xfrm>
            <a:off x="56248" y="3742008"/>
            <a:ext cx="1041010" cy="307777"/>
          </a:xfrm>
          <a:prstGeom prst="rect">
            <a:avLst/>
          </a:prstGeom>
          <a:noFill/>
        </p:spPr>
        <p:txBody>
          <a:bodyPr wrap="square" rtlCol="0">
            <a:spAutoFit/>
          </a:bodyPr>
          <a:lstStyle/>
          <a:p>
            <a:pPr algn="ctr"/>
            <a:r>
              <a:rPr lang="en-US" sz="1400" dirty="0">
                <a:latin typeface="Bell MT" pitchFamily="18" charset="0"/>
              </a:rPr>
              <a:t>Toilet</a:t>
            </a:r>
          </a:p>
        </p:txBody>
      </p:sp>
      <p:sp>
        <p:nvSpPr>
          <p:cNvPr id="95" name="TextBox 94"/>
          <p:cNvSpPr txBox="1"/>
          <p:nvPr/>
        </p:nvSpPr>
        <p:spPr>
          <a:xfrm rot="16200000">
            <a:off x="0" y="2222697"/>
            <a:ext cx="1041010" cy="307777"/>
          </a:xfrm>
          <a:prstGeom prst="rect">
            <a:avLst/>
          </a:prstGeom>
          <a:noFill/>
        </p:spPr>
        <p:txBody>
          <a:bodyPr wrap="square" rtlCol="0">
            <a:spAutoFit/>
          </a:bodyPr>
          <a:lstStyle/>
          <a:p>
            <a:pPr algn="ctr"/>
            <a:r>
              <a:rPr lang="en-US" sz="1400" dirty="0">
                <a:latin typeface="Bell MT" pitchFamily="18" charset="0"/>
              </a:rPr>
              <a:t>Security</a:t>
            </a:r>
          </a:p>
        </p:txBody>
      </p:sp>
      <p:sp>
        <p:nvSpPr>
          <p:cNvPr id="96" name="TextBox 95"/>
          <p:cNvSpPr txBox="1"/>
          <p:nvPr/>
        </p:nvSpPr>
        <p:spPr>
          <a:xfrm>
            <a:off x="0" y="3193361"/>
            <a:ext cx="1041010" cy="523220"/>
          </a:xfrm>
          <a:prstGeom prst="rect">
            <a:avLst/>
          </a:prstGeom>
          <a:noFill/>
        </p:spPr>
        <p:txBody>
          <a:bodyPr wrap="square" rtlCol="0">
            <a:spAutoFit/>
          </a:bodyPr>
          <a:lstStyle/>
          <a:p>
            <a:pPr algn="ctr"/>
            <a:r>
              <a:rPr lang="en-US" sz="1400" dirty="0">
                <a:latin typeface="Bell MT" pitchFamily="18" charset="0"/>
              </a:rPr>
              <a:t>Rest</a:t>
            </a:r>
          </a:p>
          <a:p>
            <a:pPr algn="ctr"/>
            <a:r>
              <a:rPr lang="en-US" sz="1400" dirty="0">
                <a:latin typeface="Bell MT" pitchFamily="18" charset="0"/>
              </a:rPr>
              <a:t> room</a:t>
            </a:r>
          </a:p>
        </p:txBody>
      </p:sp>
      <p:sp>
        <p:nvSpPr>
          <p:cNvPr id="97" name="TextBox 96"/>
          <p:cNvSpPr txBox="1"/>
          <p:nvPr/>
        </p:nvSpPr>
        <p:spPr>
          <a:xfrm rot="16200000">
            <a:off x="422029" y="5275381"/>
            <a:ext cx="1041010" cy="307777"/>
          </a:xfrm>
          <a:prstGeom prst="rect">
            <a:avLst/>
          </a:prstGeom>
          <a:noFill/>
        </p:spPr>
        <p:txBody>
          <a:bodyPr wrap="square" rtlCol="0">
            <a:spAutoFit/>
          </a:bodyPr>
          <a:lstStyle/>
          <a:p>
            <a:pPr algn="ctr"/>
            <a:r>
              <a:rPr lang="en-US" sz="1400" dirty="0">
                <a:latin typeface="Bell MT" pitchFamily="18" charset="0"/>
              </a:rPr>
              <a:t>Parking</a:t>
            </a:r>
          </a:p>
        </p:txBody>
      </p:sp>
      <p:sp>
        <p:nvSpPr>
          <p:cNvPr id="98" name="TextBox 97"/>
          <p:cNvSpPr txBox="1"/>
          <p:nvPr/>
        </p:nvSpPr>
        <p:spPr>
          <a:xfrm rot="16200000">
            <a:off x="10761784" y="2883874"/>
            <a:ext cx="1041010" cy="307777"/>
          </a:xfrm>
          <a:prstGeom prst="rect">
            <a:avLst/>
          </a:prstGeom>
          <a:noFill/>
        </p:spPr>
        <p:txBody>
          <a:bodyPr wrap="square" rtlCol="0">
            <a:spAutoFit/>
          </a:bodyPr>
          <a:lstStyle/>
          <a:p>
            <a:pPr algn="ctr"/>
            <a:r>
              <a:rPr lang="en-US" sz="1400" dirty="0">
                <a:latin typeface="Bell MT" pitchFamily="18" charset="0"/>
              </a:rPr>
              <a:t>Parking</a:t>
            </a:r>
          </a:p>
        </p:txBody>
      </p:sp>
      <p:sp>
        <p:nvSpPr>
          <p:cNvPr id="99" name="TextBox 98"/>
          <p:cNvSpPr txBox="1"/>
          <p:nvPr/>
        </p:nvSpPr>
        <p:spPr>
          <a:xfrm rot="16200000">
            <a:off x="590842" y="1631852"/>
            <a:ext cx="1041010" cy="307777"/>
          </a:xfrm>
          <a:prstGeom prst="rect">
            <a:avLst/>
          </a:prstGeom>
          <a:noFill/>
        </p:spPr>
        <p:txBody>
          <a:bodyPr wrap="square" rtlCol="0">
            <a:spAutoFit/>
          </a:bodyPr>
          <a:lstStyle/>
          <a:p>
            <a:pPr algn="ctr"/>
            <a:r>
              <a:rPr lang="en-US" sz="1400" dirty="0">
                <a:latin typeface="Bell MT" pitchFamily="18" charset="0"/>
              </a:rPr>
              <a:t>Entry</a:t>
            </a:r>
          </a:p>
        </p:txBody>
      </p:sp>
      <p:sp>
        <p:nvSpPr>
          <p:cNvPr id="101" name="TextBox 100"/>
          <p:cNvSpPr txBox="1"/>
          <p:nvPr/>
        </p:nvSpPr>
        <p:spPr>
          <a:xfrm>
            <a:off x="3854553" y="6400806"/>
            <a:ext cx="1041010" cy="307777"/>
          </a:xfrm>
          <a:prstGeom prst="rect">
            <a:avLst/>
          </a:prstGeom>
          <a:noFill/>
        </p:spPr>
        <p:txBody>
          <a:bodyPr wrap="square" rtlCol="0">
            <a:spAutoFit/>
          </a:bodyPr>
          <a:lstStyle/>
          <a:p>
            <a:pPr algn="ctr"/>
            <a:r>
              <a:rPr lang="en-US" sz="1400" dirty="0">
                <a:latin typeface="Bell MT" pitchFamily="18" charset="0"/>
              </a:rPr>
              <a:t>Boiler</a:t>
            </a:r>
          </a:p>
        </p:txBody>
      </p:sp>
      <p:sp>
        <p:nvSpPr>
          <p:cNvPr id="103" name="TextBox 102"/>
          <p:cNvSpPr txBox="1"/>
          <p:nvPr/>
        </p:nvSpPr>
        <p:spPr>
          <a:xfrm>
            <a:off x="4248457" y="5978770"/>
            <a:ext cx="4783014" cy="307777"/>
          </a:xfrm>
          <a:prstGeom prst="rect">
            <a:avLst/>
          </a:prstGeom>
          <a:noFill/>
        </p:spPr>
        <p:txBody>
          <a:bodyPr wrap="square" rtlCol="0">
            <a:spAutoFit/>
          </a:bodyPr>
          <a:lstStyle/>
          <a:p>
            <a:pPr algn="ctr"/>
            <a:r>
              <a:rPr lang="en-US" sz="1400" dirty="0">
                <a:latin typeface="Bell MT" pitchFamily="18" charset="0"/>
              </a:rPr>
              <a:t>D        O        C      K            S        I       D       E</a:t>
            </a:r>
          </a:p>
        </p:txBody>
      </p:sp>
      <p:sp>
        <p:nvSpPr>
          <p:cNvPr id="104" name="TextBox 103"/>
          <p:cNvSpPr txBox="1"/>
          <p:nvPr/>
        </p:nvSpPr>
        <p:spPr>
          <a:xfrm>
            <a:off x="0" y="6330468"/>
            <a:ext cx="1041010" cy="307777"/>
          </a:xfrm>
          <a:prstGeom prst="rect">
            <a:avLst/>
          </a:prstGeom>
          <a:noFill/>
        </p:spPr>
        <p:txBody>
          <a:bodyPr wrap="square" rtlCol="0">
            <a:spAutoFit/>
          </a:bodyPr>
          <a:lstStyle/>
          <a:p>
            <a:pPr algn="ctr"/>
            <a:r>
              <a:rPr lang="en-US" sz="1400" dirty="0">
                <a:latin typeface="Bell MT" pitchFamily="18" charset="0"/>
              </a:rPr>
              <a:t>D. G.</a:t>
            </a:r>
          </a:p>
        </p:txBody>
      </p:sp>
      <p:sp>
        <p:nvSpPr>
          <p:cNvPr id="105" name="Parallelogram 104"/>
          <p:cNvSpPr/>
          <p:nvPr/>
        </p:nvSpPr>
        <p:spPr>
          <a:xfrm>
            <a:off x="0"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arallelogram 105"/>
          <p:cNvSpPr/>
          <p:nvPr/>
        </p:nvSpPr>
        <p:spPr>
          <a:xfrm>
            <a:off x="548640" y="717452"/>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arallelogram 106"/>
          <p:cNvSpPr/>
          <p:nvPr/>
        </p:nvSpPr>
        <p:spPr>
          <a:xfrm>
            <a:off x="1055077" y="717452"/>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arallelogram 107"/>
          <p:cNvSpPr/>
          <p:nvPr/>
        </p:nvSpPr>
        <p:spPr>
          <a:xfrm>
            <a:off x="1561514"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arallelogram 108"/>
          <p:cNvSpPr/>
          <p:nvPr/>
        </p:nvSpPr>
        <p:spPr>
          <a:xfrm>
            <a:off x="2082019"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p>
        </p:txBody>
      </p:sp>
      <p:sp>
        <p:nvSpPr>
          <p:cNvPr id="110" name="Parallelogram 109"/>
          <p:cNvSpPr/>
          <p:nvPr/>
        </p:nvSpPr>
        <p:spPr>
          <a:xfrm>
            <a:off x="2574388"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arallelogram 110"/>
          <p:cNvSpPr/>
          <p:nvPr/>
        </p:nvSpPr>
        <p:spPr>
          <a:xfrm>
            <a:off x="3123028"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arallelogram 111"/>
          <p:cNvSpPr/>
          <p:nvPr/>
        </p:nvSpPr>
        <p:spPr>
          <a:xfrm>
            <a:off x="3643533"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arallelogram 112"/>
          <p:cNvSpPr/>
          <p:nvPr/>
        </p:nvSpPr>
        <p:spPr>
          <a:xfrm>
            <a:off x="4206241"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a:t>
            </a:r>
          </a:p>
        </p:txBody>
      </p:sp>
      <p:sp>
        <p:nvSpPr>
          <p:cNvPr id="114" name="Parallelogram 113"/>
          <p:cNvSpPr/>
          <p:nvPr/>
        </p:nvSpPr>
        <p:spPr>
          <a:xfrm>
            <a:off x="4712678"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arallelogram 114"/>
          <p:cNvSpPr/>
          <p:nvPr/>
        </p:nvSpPr>
        <p:spPr>
          <a:xfrm>
            <a:off x="5205047"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arallelogram 115"/>
          <p:cNvSpPr/>
          <p:nvPr/>
        </p:nvSpPr>
        <p:spPr>
          <a:xfrm>
            <a:off x="5753687"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arallelogram 116"/>
          <p:cNvSpPr/>
          <p:nvPr/>
        </p:nvSpPr>
        <p:spPr>
          <a:xfrm>
            <a:off x="6246056"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p:txBody>
      </p:sp>
      <p:sp>
        <p:nvSpPr>
          <p:cNvPr id="118" name="Parallelogram 117"/>
          <p:cNvSpPr/>
          <p:nvPr/>
        </p:nvSpPr>
        <p:spPr>
          <a:xfrm>
            <a:off x="6752493"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arallelogram 118"/>
          <p:cNvSpPr/>
          <p:nvPr/>
        </p:nvSpPr>
        <p:spPr>
          <a:xfrm>
            <a:off x="7230794"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arallelogram 119"/>
          <p:cNvSpPr/>
          <p:nvPr/>
        </p:nvSpPr>
        <p:spPr>
          <a:xfrm>
            <a:off x="7709096"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arallelogram 120"/>
          <p:cNvSpPr/>
          <p:nvPr/>
        </p:nvSpPr>
        <p:spPr>
          <a:xfrm>
            <a:off x="8257737"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arallelogram 121"/>
          <p:cNvSpPr/>
          <p:nvPr/>
        </p:nvSpPr>
        <p:spPr>
          <a:xfrm>
            <a:off x="8848581"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sp>
        <p:nvSpPr>
          <p:cNvPr id="123" name="Parallelogram 122"/>
          <p:cNvSpPr/>
          <p:nvPr/>
        </p:nvSpPr>
        <p:spPr>
          <a:xfrm>
            <a:off x="9425358"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arallelogram 123"/>
          <p:cNvSpPr/>
          <p:nvPr/>
        </p:nvSpPr>
        <p:spPr>
          <a:xfrm>
            <a:off x="10044338" y="717455"/>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arallelogram 124"/>
          <p:cNvSpPr/>
          <p:nvPr/>
        </p:nvSpPr>
        <p:spPr>
          <a:xfrm>
            <a:off x="11183818"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arallelogram 125"/>
          <p:cNvSpPr/>
          <p:nvPr/>
        </p:nvSpPr>
        <p:spPr>
          <a:xfrm>
            <a:off x="11685563" y="717453"/>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arallelogram 128"/>
          <p:cNvSpPr/>
          <p:nvPr/>
        </p:nvSpPr>
        <p:spPr>
          <a:xfrm>
            <a:off x="10592977" y="717452"/>
            <a:ext cx="506437" cy="745587"/>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10480417" y="1181661"/>
            <a:ext cx="604910" cy="63304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rot="16200000">
            <a:off x="10255350" y="1463027"/>
            <a:ext cx="1041010" cy="307777"/>
          </a:xfrm>
          <a:prstGeom prst="rect">
            <a:avLst/>
          </a:prstGeom>
          <a:noFill/>
        </p:spPr>
        <p:txBody>
          <a:bodyPr wrap="square" rtlCol="0">
            <a:spAutoFit/>
          </a:bodyPr>
          <a:lstStyle/>
          <a:p>
            <a:pPr algn="ctr"/>
            <a:r>
              <a:rPr lang="en-US" sz="1400" dirty="0">
                <a:latin typeface="Bell MT" pitchFamily="18" charset="0"/>
              </a:rPr>
              <a:t>Exit</a:t>
            </a:r>
          </a:p>
        </p:txBody>
      </p:sp>
      <p:sp>
        <p:nvSpPr>
          <p:cNvPr id="130" name="Rectangle 129"/>
          <p:cNvSpPr/>
          <p:nvPr/>
        </p:nvSpPr>
        <p:spPr>
          <a:xfrm>
            <a:off x="2110154" y="6372665"/>
            <a:ext cx="618978" cy="295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1941334" y="6372671"/>
            <a:ext cx="1041010" cy="307777"/>
          </a:xfrm>
          <a:prstGeom prst="rect">
            <a:avLst/>
          </a:prstGeom>
          <a:noFill/>
        </p:spPr>
        <p:txBody>
          <a:bodyPr wrap="square" rtlCol="0">
            <a:spAutoFit/>
          </a:bodyPr>
          <a:lstStyle/>
          <a:p>
            <a:pPr algn="ctr"/>
            <a:r>
              <a:rPr lang="en-US" sz="1400" dirty="0">
                <a:latin typeface="Bell MT" pitchFamily="18" charset="0"/>
              </a:rPr>
              <a:t>Pump</a:t>
            </a:r>
          </a:p>
        </p:txBody>
      </p:sp>
      <p:sp>
        <p:nvSpPr>
          <p:cNvPr id="42" name="Rectangle 41"/>
          <p:cNvSpPr/>
          <p:nvPr/>
        </p:nvSpPr>
        <p:spPr>
          <a:xfrm>
            <a:off x="8665698" y="2883876"/>
            <a:ext cx="1688124" cy="15474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840481" y="3882683"/>
            <a:ext cx="4783014" cy="307777"/>
          </a:xfrm>
          <a:prstGeom prst="rect">
            <a:avLst/>
          </a:prstGeom>
          <a:noFill/>
        </p:spPr>
        <p:txBody>
          <a:bodyPr wrap="square" rtlCol="0">
            <a:spAutoFit/>
          </a:bodyPr>
          <a:lstStyle/>
          <a:p>
            <a:pPr algn="ctr"/>
            <a:r>
              <a:rPr lang="en-US" sz="1400" dirty="0">
                <a:latin typeface="Bell MT" pitchFamily="18" charset="0"/>
              </a:rPr>
              <a:t>D        O        C      K            S        I       D       E</a:t>
            </a:r>
          </a:p>
        </p:txBody>
      </p:sp>
      <p:sp>
        <p:nvSpPr>
          <p:cNvPr id="133" name="Rectangle 132"/>
          <p:cNvSpPr/>
          <p:nvPr/>
        </p:nvSpPr>
        <p:spPr>
          <a:xfrm>
            <a:off x="6189785" y="2264899"/>
            <a:ext cx="548640" cy="19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C53609A-2E14-0037-B673-D8B981B2516C}"/>
              </a:ext>
            </a:extLst>
          </p:cNvPr>
          <p:cNvCxnSpPr/>
          <p:nvPr/>
        </p:nvCxnSpPr>
        <p:spPr>
          <a:xfrm>
            <a:off x="3364945" y="4747847"/>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08D5A77-5BE1-6546-C4DF-EFA84D4B543A}"/>
              </a:ext>
            </a:extLst>
          </p:cNvPr>
          <p:cNvCxnSpPr/>
          <p:nvPr/>
        </p:nvCxnSpPr>
        <p:spPr>
          <a:xfrm>
            <a:off x="3336466" y="5269505"/>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384BE1F-DF3A-80F2-38B3-4094BE8DB6C3}"/>
              </a:ext>
            </a:extLst>
          </p:cNvPr>
          <p:cNvCxnSpPr/>
          <p:nvPr/>
        </p:nvCxnSpPr>
        <p:spPr>
          <a:xfrm>
            <a:off x="5545092" y="5338690"/>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3396FFC-D54F-0926-B1B1-4C1123A43FDA}"/>
              </a:ext>
            </a:extLst>
          </p:cNvPr>
          <p:cNvCxnSpPr/>
          <p:nvPr/>
        </p:nvCxnSpPr>
        <p:spPr>
          <a:xfrm>
            <a:off x="5555813" y="4799278"/>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7C2225C-BE26-9209-4162-4A9B346C557B}"/>
              </a:ext>
            </a:extLst>
          </p:cNvPr>
          <p:cNvCxnSpPr/>
          <p:nvPr/>
        </p:nvCxnSpPr>
        <p:spPr>
          <a:xfrm>
            <a:off x="7090115" y="4389907"/>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8E8B5A7-D848-696C-8C68-DB79460E65C1}"/>
              </a:ext>
            </a:extLst>
          </p:cNvPr>
          <p:cNvCxnSpPr/>
          <p:nvPr/>
        </p:nvCxnSpPr>
        <p:spPr>
          <a:xfrm>
            <a:off x="7043297" y="4938681"/>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2325CA9-EA16-C20B-DBDB-10D8841CEC63}"/>
              </a:ext>
            </a:extLst>
          </p:cNvPr>
          <p:cNvCxnSpPr/>
          <p:nvPr/>
        </p:nvCxnSpPr>
        <p:spPr>
          <a:xfrm>
            <a:off x="7076049" y="5510613"/>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F07BA250-5EB4-4360-BA93-E50DCBD9AA45}"/>
              </a:ext>
            </a:extLst>
          </p:cNvPr>
          <p:cNvCxnSpPr/>
          <p:nvPr/>
        </p:nvCxnSpPr>
        <p:spPr>
          <a:xfrm>
            <a:off x="7059211" y="5879507"/>
            <a:ext cx="534578" cy="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50F2A80A-37EB-EB27-3F47-AAAB24103560}"/>
              </a:ext>
            </a:extLst>
          </p:cNvPr>
          <p:cNvCxnSpPr>
            <a:cxnSpLocks/>
          </p:cNvCxnSpPr>
          <p:nvPr/>
        </p:nvCxnSpPr>
        <p:spPr>
          <a:xfrm>
            <a:off x="9198628" y="3422215"/>
            <a:ext cx="166770" cy="362865"/>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6C7DEBC9-1A1E-F588-6B7D-9F655296C426}"/>
              </a:ext>
            </a:extLst>
          </p:cNvPr>
          <p:cNvCxnSpPr>
            <a:cxnSpLocks/>
          </p:cNvCxnSpPr>
          <p:nvPr/>
        </p:nvCxnSpPr>
        <p:spPr>
          <a:xfrm>
            <a:off x="9198628" y="4397073"/>
            <a:ext cx="166770" cy="362865"/>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D1148716-5607-68A5-FB95-9AC4D230E58E}"/>
              </a:ext>
            </a:extLst>
          </p:cNvPr>
          <p:cNvCxnSpPr>
            <a:cxnSpLocks/>
          </p:cNvCxnSpPr>
          <p:nvPr/>
        </p:nvCxnSpPr>
        <p:spPr>
          <a:xfrm>
            <a:off x="9199100" y="5296687"/>
            <a:ext cx="166770" cy="362865"/>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12B7BD99-AD58-5CC2-5906-8EE4A4A3D4D3}"/>
              </a:ext>
            </a:extLst>
          </p:cNvPr>
          <p:cNvCxnSpPr>
            <a:cxnSpLocks/>
          </p:cNvCxnSpPr>
          <p:nvPr/>
        </p:nvCxnSpPr>
        <p:spPr>
          <a:xfrm>
            <a:off x="2573769" y="4082542"/>
            <a:ext cx="264901" cy="447254"/>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6951C7B-7E9B-5870-F203-92FAA5D5F5E5}"/>
              </a:ext>
            </a:extLst>
          </p:cNvPr>
          <p:cNvCxnSpPr/>
          <p:nvPr/>
        </p:nvCxnSpPr>
        <p:spPr>
          <a:xfrm>
            <a:off x="4149970" y="4107764"/>
            <a:ext cx="1055077" cy="140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1" name="Straight Connector 140">
            <a:extLst>
              <a:ext uri="{FF2B5EF4-FFF2-40B4-BE49-F238E27FC236}">
                <a16:creationId xmlns:a16="http://schemas.microsoft.com/office/drawing/2014/main" id="{DC9A307B-BEDF-E559-95F4-0DB3A91FC725}"/>
              </a:ext>
            </a:extLst>
          </p:cNvPr>
          <p:cNvCxnSpPr/>
          <p:nvPr/>
        </p:nvCxnSpPr>
        <p:spPr>
          <a:xfrm>
            <a:off x="5992836" y="4107764"/>
            <a:ext cx="1055077" cy="140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2" name="Straight Connector 141">
            <a:extLst>
              <a:ext uri="{FF2B5EF4-FFF2-40B4-BE49-F238E27FC236}">
                <a16:creationId xmlns:a16="http://schemas.microsoft.com/office/drawing/2014/main" id="{324BEDDA-9F35-48D6-C841-6D412411499F}"/>
              </a:ext>
            </a:extLst>
          </p:cNvPr>
          <p:cNvCxnSpPr/>
          <p:nvPr/>
        </p:nvCxnSpPr>
        <p:spPr>
          <a:xfrm>
            <a:off x="4106510" y="6028458"/>
            <a:ext cx="1055077" cy="140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3" name="Straight Connector 142">
            <a:extLst>
              <a:ext uri="{FF2B5EF4-FFF2-40B4-BE49-F238E27FC236}">
                <a16:creationId xmlns:a16="http://schemas.microsoft.com/office/drawing/2014/main" id="{9EE189CC-4844-A118-9820-C57ECC0C1E7D}"/>
              </a:ext>
            </a:extLst>
          </p:cNvPr>
          <p:cNvCxnSpPr/>
          <p:nvPr/>
        </p:nvCxnSpPr>
        <p:spPr>
          <a:xfrm>
            <a:off x="6008477" y="6028643"/>
            <a:ext cx="1055077" cy="140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5" name="Rounded Rectangle 7">
            <a:extLst>
              <a:ext uri="{FF2B5EF4-FFF2-40B4-BE49-F238E27FC236}">
                <a16:creationId xmlns:a16="http://schemas.microsoft.com/office/drawing/2014/main" id="{17890DE2-9797-D463-3FEE-5C6BA5B886AD}"/>
              </a:ext>
            </a:extLst>
          </p:cNvPr>
          <p:cNvSpPr/>
          <p:nvPr/>
        </p:nvSpPr>
        <p:spPr>
          <a:xfrm rot="5400000">
            <a:off x="11251711" y="1673192"/>
            <a:ext cx="428245" cy="8299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9D13A4D8-D928-4934-102E-37B1DB740754}"/>
              </a:ext>
            </a:extLst>
          </p:cNvPr>
          <p:cNvSpPr txBox="1"/>
          <p:nvPr/>
        </p:nvSpPr>
        <p:spPr>
          <a:xfrm>
            <a:off x="10987723" y="1927245"/>
            <a:ext cx="1041010" cy="307777"/>
          </a:xfrm>
          <a:prstGeom prst="rect">
            <a:avLst/>
          </a:prstGeom>
          <a:noFill/>
        </p:spPr>
        <p:txBody>
          <a:bodyPr wrap="square" rtlCol="0">
            <a:spAutoFit/>
          </a:bodyPr>
          <a:lstStyle/>
          <a:p>
            <a:pPr algn="ctr"/>
            <a:r>
              <a:rPr lang="en-US" sz="1400" dirty="0">
                <a:latin typeface="Bell MT" pitchFamily="18" charset="0"/>
              </a:rPr>
              <a:t>Security</a:t>
            </a:r>
          </a:p>
        </p:txBody>
      </p:sp>
    </p:spTree>
    <p:extLst>
      <p:ext uri="{BB962C8B-B14F-4D97-AF65-F5344CB8AC3E}">
        <p14:creationId xmlns:p14="http://schemas.microsoft.com/office/powerpoint/2010/main" val="374747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697D71-61B0-5BA0-5727-F9EE7A43BB99}"/>
              </a:ext>
            </a:extLst>
          </p:cNvPr>
          <p:cNvSpPr/>
          <p:nvPr/>
        </p:nvSpPr>
        <p:spPr>
          <a:xfrm>
            <a:off x="0" y="164874"/>
            <a:ext cx="12192000" cy="3651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LAB TEST</a:t>
            </a:r>
          </a:p>
        </p:txBody>
      </p:sp>
      <p:sp>
        <p:nvSpPr>
          <p:cNvPr id="5" name="TextBox 4"/>
          <p:cNvSpPr txBox="1"/>
          <p:nvPr/>
        </p:nvSpPr>
        <p:spPr>
          <a:xfrm>
            <a:off x="576775" y="942535"/>
            <a:ext cx="11043139" cy="5355312"/>
          </a:xfrm>
          <a:prstGeom prst="rect">
            <a:avLst/>
          </a:prstGeom>
          <a:noFill/>
        </p:spPr>
        <p:txBody>
          <a:bodyPr wrap="square" rtlCol="0">
            <a:spAutoFit/>
          </a:bodyPr>
          <a:lstStyle/>
          <a:p>
            <a:pPr algn="just">
              <a:buFont typeface="Wingdings" pitchFamily="2" charset="2"/>
              <a:buChar char="Ø"/>
            </a:pPr>
            <a:r>
              <a:rPr lang="en-US" dirty="0"/>
              <a:t> </a:t>
            </a:r>
            <a:r>
              <a:rPr lang="en-US" b="1" dirty="0"/>
              <a:t>Moisture content: </a:t>
            </a:r>
            <a:r>
              <a:rPr lang="en-US" dirty="0"/>
              <a:t>This test determines the amount of moisture present in the coconut jelly. It is important to maintain a specific moisture content to ensure the quality and shelf-life of the product.</a:t>
            </a:r>
          </a:p>
          <a:p>
            <a:pPr algn="just"/>
            <a:endParaRPr lang="en-US" dirty="0"/>
          </a:p>
          <a:p>
            <a:pPr algn="just">
              <a:buFont typeface="Wingdings" pitchFamily="2" charset="2"/>
              <a:buChar char="Ø"/>
            </a:pPr>
            <a:r>
              <a:rPr lang="en-US" b="1" dirty="0"/>
              <a:t>pH level: </a:t>
            </a:r>
            <a:r>
              <a:rPr lang="en-US" dirty="0"/>
              <a:t>pH level testing is done to ensure that the coconut jelly has the correct acidity level. This is important for both taste and safety reasons.</a:t>
            </a:r>
          </a:p>
          <a:p>
            <a:pPr algn="just"/>
            <a:endParaRPr lang="en-US" dirty="0"/>
          </a:p>
          <a:p>
            <a:pPr algn="just">
              <a:buFont typeface="Wingdings" pitchFamily="2" charset="2"/>
              <a:buChar char="Ø"/>
            </a:pPr>
            <a:r>
              <a:rPr lang="en-US" b="1" dirty="0"/>
              <a:t>Total soluble solids (TSS): </a:t>
            </a:r>
            <a:r>
              <a:rPr lang="en-US" dirty="0"/>
              <a:t>TSS is a measure of the concentration of all soluble substances in the coconut jelly, including sugar and other components. This test is important to ensure consistent product quality and sweetness.</a:t>
            </a:r>
          </a:p>
          <a:p>
            <a:pPr algn="just"/>
            <a:r>
              <a:rPr lang="en-US" dirty="0"/>
              <a:t>.</a:t>
            </a:r>
          </a:p>
          <a:p>
            <a:pPr algn="just">
              <a:buFont typeface="Wingdings" pitchFamily="2" charset="2"/>
              <a:buChar char="Ø"/>
            </a:pPr>
            <a:r>
              <a:rPr lang="en-US" b="1" dirty="0"/>
              <a:t>Microbiological testing: </a:t>
            </a:r>
            <a:r>
              <a:rPr lang="en-US" dirty="0"/>
              <a:t>This involves testing for the presence of microorganisms such as bacteria and yeast. This test is essential to ensure that the coconut jelly is safe for consumption.</a:t>
            </a:r>
          </a:p>
          <a:p>
            <a:pPr algn="just"/>
            <a:endParaRPr lang="en-US" dirty="0"/>
          </a:p>
          <a:p>
            <a:pPr algn="just">
              <a:buFont typeface="Wingdings" pitchFamily="2" charset="2"/>
              <a:buChar char="Ø"/>
            </a:pPr>
            <a:r>
              <a:rPr lang="en-US" b="1" dirty="0"/>
              <a:t>Chemical analysis: </a:t>
            </a:r>
            <a:r>
              <a:rPr lang="en-US" dirty="0"/>
              <a:t>This includes testing for the presence of contaminants such as heavy metals, pesticides, and other harmful substances.</a:t>
            </a:r>
          </a:p>
          <a:p>
            <a:pPr algn="just"/>
            <a:endParaRPr lang="en-US" dirty="0"/>
          </a:p>
          <a:p>
            <a:pPr algn="just">
              <a:buFont typeface="Wingdings" pitchFamily="2" charset="2"/>
              <a:buChar char="Ø"/>
            </a:pPr>
            <a:r>
              <a:rPr lang="en-US" b="1" dirty="0"/>
              <a:t>Texture analysis: </a:t>
            </a:r>
            <a:r>
              <a:rPr lang="en-US" dirty="0"/>
              <a:t>This test is done to evaluate the texture of the coconut jelly, including its firmness, cohesiveness, and springiness.</a:t>
            </a:r>
          </a:p>
          <a:p>
            <a:pPr algn="just">
              <a:buFont typeface="Wingdings" pitchFamily="2" charset="2"/>
              <a:buChar char="Ø"/>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00px-2020_Refraktometr.jpg"/>
          <p:cNvPicPr>
            <a:picLocks noChangeAspect="1"/>
          </p:cNvPicPr>
          <p:nvPr/>
        </p:nvPicPr>
        <p:blipFill>
          <a:blip r:embed="rId2" cstate="print"/>
          <a:stretch>
            <a:fillRect/>
          </a:stretch>
        </p:blipFill>
        <p:spPr>
          <a:xfrm>
            <a:off x="196952" y="1040994"/>
            <a:ext cx="3137092" cy="2110155"/>
          </a:xfrm>
          <a:prstGeom prst="rect">
            <a:avLst/>
          </a:prstGeom>
        </p:spPr>
      </p:pic>
      <p:pic>
        <p:nvPicPr>
          <p:cNvPr id="4" name="Picture 3" descr="download.jpg"/>
          <p:cNvPicPr>
            <a:picLocks noChangeAspect="1"/>
          </p:cNvPicPr>
          <p:nvPr/>
        </p:nvPicPr>
        <p:blipFill>
          <a:blip r:embed="rId3"/>
          <a:stretch>
            <a:fillRect/>
          </a:stretch>
        </p:blipFill>
        <p:spPr>
          <a:xfrm>
            <a:off x="4206246" y="4178094"/>
            <a:ext cx="3671667" cy="1856880"/>
          </a:xfrm>
          <a:prstGeom prst="rect">
            <a:avLst/>
          </a:prstGeom>
        </p:spPr>
      </p:pic>
      <p:pic>
        <p:nvPicPr>
          <p:cNvPr id="6" name="Picture 5" descr="WhatsApp Image 2023-03-14 at 8.31.48 AM.jpeg"/>
          <p:cNvPicPr>
            <a:picLocks noChangeAspect="1"/>
          </p:cNvPicPr>
          <p:nvPr/>
        </p:nvPicPr>
        <p:blipFill>
          <a:blip r:embed="rId4"/>
          <a:stretch>
            <a:fillRect/>
          </a:stretch>
        </p:blipFill>
        <p:spPr>
          <a:xfrm>
            <a:off x="8886805" y="450994"/>
            <a:ext cx="3305195" cy="2897118"/>
          </a:xfrm>
          <a:prstGeom prst="rect">
            <a:avLst/>
          </a:prstGeom>
        </p:spPr>
      </p:pic>
      <p:pic>
        <p:nvPicPr>
          <p:cNvPr id="7" name="Picture 6" descr="WhatsApp Image 2023-03-14 at 8.38.41 AM.jpeg"/>
          <p:cNvPicPr>
            <a:picLocks noChangeAspect="1"/>
          </p:cNvPicPr>
          <p:nvPr/>
        </p:nvPicPr>
        <p:blipFill>
          <a:blip r:embed="rId5"/>
          <a:stretch>
            <a:fillRect/>
          </a:stretch>
        </p:blipFill>
        <p:spPr>
          <a:xfrm>
            <a:off x="4791105" y="803023"/>
            <a:ext cx="2552260" cy="2305937"/>
          </a:xfrm>
          <a:prstGeom prst="rect">
            <a:avLst/>
          </a:prstGeom>
        </p:spPr>
      </p:pic>
      <p:sp>
        <p:nvSpPr>
          <p:cNvPr id="8" name="Rectangle 7">
            <a:extLst>
              <a:ext uri="{FF2B5EF4-FFF2-40B4-BE49-F238E27FC236}">
                <a16:creationId xmlns:a16="http://schemas.microsoft.com/office/drawing/2014/main" id="{F4697D71-61B0-5BA0-5727-F9EE7A43BB99}"/>
              </a:ext>
            </a:extLst>
          </p:cNvPr>
          <p:cNvSpPr/>
          <p:nvPr/>
        </p:nvSpPr>
        <p:spPr>
          <a:xfrm>
            <a:off x="0" y="164874"/>
            <a:ext cx="12192000" cy="3651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latin typeface="Times New Roman" panose="02020603050405020304" pitchFamily="18" charset="0"/>
                <a:cs typeface="Times New Roman" panose="02020603050405020304" pitchFamily="18" charset="0"/>
              </a:rPr>
              <a:t>LAB TEST MACHINERY </a:t>
            </a:r>
          </a:p>
        </p:txBody>
      </p:sp>
      <p:sp>
        <p:nvSpPr>
          <p:cNvPr id="9" name="TextBox 8"/>
          <p:cNvSpPr txBox="1"/>
          <p:nvPr/>
        </p:nvSpPr>
        <p:spPr>
          <a:xfrm>
            <a:off x="717452" y="3446576"/>
            <a:ext cx="2349304" cy="646331"/>
          </a:xfrm>
          <a:prstGeom prst="rect">
            <a:avLst/>
          </a:prstGeom>
          <a:noFill/>
        </p:spPr>
        <p:txBody>
          <a:bodyPr wrap="square" rtlCol="0">
            <a:spAutoFit/>
          </a:bodyPr>
          <a:lstStyle/>
          <a:p>
            <a:pPr algn="ctr"/>
            <a:r>
              <a:rPr lang="en-US" dirty="0" err="1"/>
              <a:t>Refracto</a:t>
            </a:r>
            <a:r>
              <a:rPr lang="en-US" dirty="0"/>
              <a:t> meter</a:t>
            </a:r>
          </a:p>
          <a:p>
            <a:pPr algn="ctr"/>
            <a:r>
              <a:rPr lang="en-US" dirty="0"/>
              <a:t>(17,000/-)</a:t>
            </a:r>
          </a:p>
        </p:txBody>
      </p:sp>
      <p:sp>
        <p:nvSpPr>
          <p:cNvPr id="10" name="TextBox 9"/>
          <p:cNvSpPr txBox="1"/>
          <p:nvPr/>
        </p:nvSpPr>
        <p:spPr>
          <a:xfrm>
            <a:off x="4853348" y="3305899"/>
            <a:ext cx="2349304" cy="646331"/>
          </a:xfrm>
          <a:prstGeom prst="rect">
            <a:avLst/>
          </a:prstGeom>
          <a:noFill/>
        </p:spPr>
        <p:txBody>
          <a:bodyPr wrap="square" rtlCol="0">
            <a:spAutoFit/>
          </a:bodyPr>
          <a:lstStyle/>
          <a:p>
            <a:pPr algn="ctr"/>
            <a:r>
              <a:rPr lang="en-US" dirty="0"/>
              <a:t>Weighing machine</a:t>
            </a:r>
          </a:p>
          <a:p>
            <a:pPr algn="ctr"/>
            <a:r>
              <a:rPr lang="en-US" dirty="0"/>
              <a:t>(2,500/-)</a:t>
            </a:r>
          </a:p>
        </p:txBody>
      </p:sp>
      <p:sp>
        <p:nvSpPr>
          <p:cNvPr id="11" name="TextBox 10"/>
          <p:cNvSpPr txBox="1"/>
          <p:nvPr/>
        </p:nvSpPr>
        <p:spPr>
          <a:xfrm>
            <a:off x="9608235" y="3390300"/>
            <a:ext cx="2349304" cy="646331"/>
          </a:xfrm>
          <a:prstGeom prst="rect">
            <a:avLst/>
          </a:prstGeom>
          <a:noFill/>
        </p:spPr>
        <p:txBody>
          <a:bodyPr wrap="square" rtlCol="0">
            <a:spAutoFit/>
          </a:bodyPr>
          <a:lstStyle/>
          <a:p>
            <a:pPr algn="ctr"/>
            <a:r>
              <a:rPr lang="en-US" dirty="0"/>
              <a:t>Hot air oven</a:t>
            </a:r>
          </a:p>
          <a:p>
            <a:pPr algn="ctr"/>
            <a:r>
              <a:rPr lang="en-US" dirty="0"/>
              <a:t>(35,000/-)</a:t>
            </a:r>
          </a:p>
        </p:txBody>
      </p:sp>
      <p:sp>
        <p:nvSpPr>
          <p:cNvPr id="12" name="TextBox 11"/>
          <p:cNvSpPr txBox="1"/>
          <p:nvPr/>
        </p:nvSpPr>
        <p:spPr>
          <a:xfrm>
            <a:off x="4768948" y="6056921"/>
            <a:ext cx="2349304" cy="646331"/>
          </a:xfrm>
          <a:prstGeom prst="rect">
            <a:avLst/>
          </a:prstGeom>
          <a:noFill/>
        </p:spPr>
        <p:txBody>
          <a:bodyPr wrap="square" rtlCol="0">
            <a:spAutoFit/>
          </a:bodyPr>
          <a:lstStyle/>
          <a:p>
            <a:pPr algn="ctr"/>
            <a:r>
              <a:rPr lang="en-US" dirty="0"/>
              <a:t>PH testing kit</a:t>
            </a:r>
          </a:p>
          <a:p>
            <a:pPr algn="ctr"/>
            <a:r>
              <a:rPr lang="en-US" dirty="0"/>
              <a:t>(650/-)</a:t>
            </a:r>
          </a:p>
        </p:txBody>
      </p:sp>
      <p:pic>
        <p:nvPicPr>
          <p:cNvPr id="13" name="Picture 12" descr="growing-bacteria-11.jpg"/>
          <p:cNvPicPr>
            <a:picLocks noChangeAspect="1"/>
          </p:cNvPicPr>
          <p:nvPr/>
        </p:nvPicPr>
        <p:blipFill>
          <a:blip r:embed="rId6" cstate="print"/>
          <a:stretch>
            <a:fillRect/>
          </a:stretch>
        </p:blipFill>
        <p:spPr>
          <a:xfrm>
            <a:off x="365760" y="4366456"/>
            <a:ext cx="2940148" cy="1598246"/>
          </a:xfrm>
          <a:prstGeom prst="rect">
            <a:avLst/>
          </a:prstGeom>
        </p:spPr>
      </p:pic>
      <p:pic>
        <p:nvPicPr>
          <p:cNvPr id="14" name="Picture 13" descr="H2c80c924a7dc463497e044f1de0594bbu.png"/>
          <p:cNvPicPr>
            <a:picLocks noChangeAspect="1"/>
          </p:cNvPicPr>
          <p:nvPr/>
        </p:nvPicPr>
        <p:blipFill>
          <a:blip r:embed="rId7"/>
          <a:stretch>
            <a:fillRect/>
          </a:stretch>
        </p:blipFill>
        <p:spPr>
          <a:xfrm>
            <a:off x="9569497" y="4149963"/>
            <a:ext cx="2373978" cy="2052582"/>
          </a:xfrm>
          <a:prstGeom prst="rect">
            <a:avLst/>
          </a:prstGeom>
        </p:spPr>
      </p:pic>
      <p:sp>
        <p:nvSpPr>
          <p:cNvPr id="15" name="TextBox 14"/>
          <p:cNvSpPr txBox="1"/>
          <p:nvPr/>
        </p:nvSpPr>
        <p:spPr>
          <a:xfrm>
            <a:off x="759655" y="5986583"/>
            <a:ext cx="2349304" cy="646331"/>
          </a:xfrm>
          <a:prstGeom prst="rect">
            <a:avLst/>
          </a:prstGeom>
          <a:noFill/>
        </p:spPr>
        <p:txBody>
          <a:bodyPr wrap="square" rtlCol="0">
            <a:spAutoFit/>
          </a:bodyPr>
          <a:lstStyle/>
          <a:p>
            <a:pPr algn="ctr"/>
            <a:r>
              <a:rPr lang="en-US" dirty="0"/>
              <a:t>Petri Dishes</a:t>
            </a:r>
          </a:p>
          <a:p>
            <a:pPr algn="ctr"/>
            <a:r>
              <a:rPr lang="en-US" dirty="0"/>
              <a:t>(2000/-)</a:t>
            </a:r>
          </a:p>
        </p:txBody>
      </p:sp>
      <p:sp>
        <p:nvSpPr>
          <p:cNvPr id="16" name="TextBox 15"/>
          <p:cNvSpPr txBox="1"/>
          <p:nvPr/>
        </p:nvSpPr>
        <p:spPr>
          <a:xfrm>
            <a:off x="9636369" y="6211669"/>
            <a:ext cx="2349304" cy="646331"/>
          </a:xfrm>
          <a:prstGeom prst="rect">
            <a:avLst/>
          </a:prstGeom>
          <a:solidFill>
            <a:schemeClr val="bg1"/>
          </a:solidFill>
        </p:spPr>
        <p:txBody>
          <a:bodyPr wrap="square" rtlCol="0">
            <a:spAutoFit/>
          </a:bodyPr>
          <a:lstStyle/>
          <a:p>
            <a:pPr algn="ctr"/>
            <a:r>
              <a:rPr lang="en-US" dirty="0"/>
              <a:t>Texture Analyzer</a:t>
            </a:r>
          </a:p>
          <a:p>
            <a:pPr algn="ctr"/>
            <a:r>
              <a:rPr lang="en-US" dirty="0"/>
              <a:t>(75,000/-)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90AE11-7E83-EBC3-0B7F-75325AFC212D}"/>
              </a:ext>
            </a:extLst>
          </p:cNvPr>
          <p:cNvSpPr txBox="1"/>
          <p:nvPr/>
        </p:nvSpPr>
        <p:spPr>
          <a:xfrm>
            <a:off x="545935" y="907329"/>
            <a:ext cx="1828801" cy="523220"/>
          </a:xfrm>
          <a:prstGeom prst="rect">
            <a:avLst/>
          </a:prstGeom>
          <a:solidFill>
            <a:schemeClr val="accent3">
              <a:lumMod val="40000"/>
              <a:lumOff val="60000"/>
            </a:schemeClr>
          </a:solidFill>
        </p:spPr>
        <p:txBody>
          <a:bodyPr wrap="square" rtlCol="0">
            <a:spAutoFit/>
          </a:bodyPr>
          <a:lstStyle/>
          <a:p>
            <a:pPr algn="l"/>
            <a:r>
              <a:rPr lang="en-US" sz="2800" b="1" dirty="0">
                <a:latin typeface="Times New Roman" panose="02020603050405020304" pitchFamily="18" charset="0"/>
                <a:cs typeface="Times New Roman" panose="02020603050405020304" pitchFamily="18" charset="0"/>
              </a:rPr>
              <a:t>A. </a:t>
            </a:r>
            <a:r>
              <a:rPr lang="en-US" sz="2800" b="1" i="0" u="sng" dirty="0">
                <a:effectLst/>
                <a:latin typeface="Times New Roman" panose="02020603050405020304" pitchFamily="18" charset="0"/>
                <a:cs typeface="Times New Roman" panose="02020603050405020304" pitchFamily="18" charset="0"/>
              </a:rPr>
              <a:t>Area:</a:t>
            </a:r>
          </a:p>
        </p:txBody>
      </p:sp>
      <p:sp>
        <p:nvSpPr>
          <p:cNvPr id="3" name="TextBox 2">
            <a:extLst>
              <a:ext uri="{FF2B5EF4-FFF2-40B4-BE49-F238E27FC236}">
                <a16:creationId xmlns:a16="http://schemas.microsoft.com/office/drawing/2014/main" id="{BDB8DE2B-5B0B-0C0F-77F3-2B0A0136FF16}"/>
              </a:ext>
            </a:extLst>
          </p:cNvPr>
          <p:cNvSpPr txBox="1"/>
          <p:nvPr/>
        </p:nvSpPr>
        <p:spPr>
          <a:xfrm>
            <a:off x="1041401" y="1449973"/>
            <a:ext cx="10043941" cy="830997"/>
          </a:xfrm>
          <a:prstGeom prst="rect">
            <a:avLst/>
          </a:prstGeom>
          <a:noFill/>
        </p:spPr>
        <p:txBody>
          <a:bodyPr wrap="square" rtlCol="0">
            <a:spAutoFit/>
          </a:bodyPr>
          <a:lstStyle/>
          <a:p>
            <a:pPr algn="l"/>
            <a:r>
              <a:rPr lang="en-US" sz="2400" i="0" dirty="0">
                <a:effectLst/>
                <a:latin typeface="Times New Roman" panose="02020603050405020304" pitchFamily="18" charset="0"/>
                <a:cs typeface="Times New Roman" panose="02020603050405020304" pitchFamily="18" charset="0"/>
              </a:rPr>
              <a:t>The total area also requirement for the envisaged project is estimated at </a:t>
            </a:r>
            <a:r>
              <a:rPr lang="en-US" sz="2400" dirty="0">
                <a:latin typeface="Times New Roman" panose="02020603050405020304" pitchFamily="18" charset="0"/>
                <a:cs typeface="Times New Roman" panose="02020603050405020304" pitchFamily="18" charset="0"/>
              </a:rPr>
              <a:t>20</a:t>
            </a:r>
            <a:r>
              <a:rPr lang="en-US" sz="2400" i="0" dirty="0">
                <a:effectLst/>
                <a:latin typeface="Times New Roman" panose="02020603050405020304" pitchFamily="18" charset="0"/>
                <a:cs typeface="Times New Roman" panose="02020603050405020304" pitchFamily="18" charset="0"/>
              </a:rPr>
              <a:t>000-22000 square </a:t>
            </a:r>
            <a:r>
              <a:rPr lang="en-US" sz="2000" i="0" dirty="0">
                <a:effectLst/>
                <a:latin typeface="Times New Roman" panose="02020603050405020304" pitchFamily="18" charset="0"/>
                <a:cs typeface="Times New Roman" panose="02020603050405020304" pitchFamily="18" charset="0"/>
              </a:rPr>
              <a:t>feet.</a:t>
            </a:r>
          </a:p>
        </p:txBody>
      </p:sp>
      <p:sp>
        <p:nvSpPr>
          <p:cNvPr id="4" name="TextBox 3">
            <a:extLst>
              <a:ext uri="{FF2B5EF4-FFF2-40B4-BE49-F238E27FC236}">
                <a16:creationId xmlns:a16="http://schemas.microsoft.com/office/drawing/2014/main" id="{0A181782-CB6E-060E-8745-9EFE6CD1D7D7}"/>
              </a:ext>
            </a:extLst>
          </p:cNvPr>
          <p:cNvSpPr txBox="1"/>
          <p:nvPr/>
        </p:nvSpPr>
        <p:spPr>
          <a:xfrm>
            <a:off x="545936" y="2387336"/>
            <a:ext cx="1961738" cy="523220"/>
          </a:xfrm>
          <a:prstGeom prst="rect">
            <a:avLst/>
          </a:prstGeom>
          <a:solidFill>
            <a:schemeClr val="accent3">
              <a:lumMod val="40000"/>
              <a:lumOff val="6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u="sng" dirty="0">
                <a:latin typeface="Times New Roman" panose="02020603050405020304" pitchFamily="18" charset="0"/>
                <a:cs typeface="Times New Roman" panose="02020603050405020304" pitchFamily="18" charset="0"/>
              </a:rPr>
              <a:t>Capacity</a:t>
            </a:r>
          </a:p>
        </p:txBody>
      </p:sp>
      <p:sp>
        <p:nvSpPr>
          <p:cNvPr id="5" name="TextBox 4">
            <a:extLst>
              <a:ext uri="{FF2B5EF4-FFF2-40B4-BE49-F238E27FC236}">
                <a16:creationId xmlns:a16="http://schemas.microsoft.com/office/drawing/2014/main" id="{10D1DC6B-D702-29D2-B229-747735A144B9}"/>
              </a:ext>
            </a:extLst>
          </p:cNvPr>
          <p:cNvSpPr txBox="1"/>
          <p:nvPr/>
        </p:nvSpPr>
        <p:spPr>
          <a:xfrm>
            <a:off x="1041401" y="2923571"/>
            <a:ext cx="9818857" cy="830997"/>
          </a:xfrm>
          <a:prstGeom prst="rect">
            <a:avLst/>
          </a:prstGeom>
          <a:noFill/>
        </p:spPr>
        <p:txBody>
          <a:bodyPr wrap="square" rtlCol="0">
            <a:spAutoFit/>
          </a:bodyPr>
          <a:lstStyle/>
          <a:p>
            <a:pPr algn="l"/>
            <a:r>
              <a:rPr lang="en-US" sz="2400" i="0" dirty="0">
                <a:effectLst/>
                <a:latin typeface="Times New Roman" panose="02020603050405020304" pitchFamily="18" charset="0"/>
                <a:cs typeface="Times New Roman" panose="02020603050405020304" pitchFamily="18" charset="0"/>
              </a:rPr>
              <a:t>Firstly, The establishment of a plant for the production of coconut jelly with a capacity of 2000-2500 pcs/ day. </a:t>
            </a:r>
          </a:p>
        </p:txBody>
      </p:sp>
      <p:sp>
        <p:nvSpPr>
          <p:cNvPr id="6" name="TextBox 5">
            <a:extLst>
              <a:ext uri="{FF2B5EF4-FFF2-40B4-BE49-F238E27FC236}">
                <a16:creationId xmlns:a16="http://schemas.microsoft.com/office/drawing/2014/main" id="{BA6AF8F5-664A-E6A2-A7F7-DC1A8C0CDD24}"/>
              </a:ext>
            </a:extLst>
          </p:cNvPr>
          <p:cNvSpPr txBox="1"/>
          <p:nvPr/>
        </p:nvSpPr>
        <p:spPr>
          <a:xfrm>
            <a:off x="566038" y="4055962"/>
            <a:ext cx="1961738" cy="523220"/>
          </a:xfrm>
          <a:prstGeom prst="rect">
            <a:avLst/>
          </a:prstGeom>
          <a:solidFill>
            <a:schemeClr val="accent3">
              <a:lumMod val="40000"/>
              <a:lumOff val="6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a:t>
            </a:r>
            <a:r>
              <a:rPr lang="en-US" sz="2800" b="1" u="sng" dirty="0">
                <a:latin typeface="Times New Roman" panose="02020603050405020304" pitchFamily="18" charset="0"/>
                <a:cs typeface="Times New Roman" panose="02020603050405020304" pitchFamily="18" charset="0"/>
              </a:rPr>
              <a:t>Location</a:t>
            </a:r>
          </a:p>
        </p:txBody>
      </p:sp>
      <p:pic>
        <p:nvPicPr>
          <p:cNvPr id="7" name="Picture 6">
            <a:extLst>
              <a:ext uri="{FF2B5EF4-FFF2-40B4-BE49-F238E27FC236}">
                <a16:creationId xmlns:a16="http://schemas.microsoft.com/office/drawing/2014/main" id="{B2AD01A8-3E1E-0FA2-9D09-A9A0548FA920}"/>
              </a:ext>
            </a:extLst>
          </p:cNvPr>
          <p:cNvPicPr>
            <a:picLocks noChangeAspect="1"/>
          </p:cNvPicPr>
          <p:nvPr/>
        </p:nvPicPr>
        <p:blipFill>
          <a:blip r:embed="rId2"/>
          <a:stretch>
            <a:fillRect/>
          </a:stretch>
        </p:blipFill>
        <p:spPr>
          <a:xfrm>
            <a:off x="7329269" y="3891619"/>
            <a:ext cx="4862732" cy="2966381"/>
          </a:xfrm>
          <a:prstGeom prst="rect">
            <a:avLst/>
          </a:prstGeom>
          <a:noFill/>
        </p:spPr>
      </p:pic>
      <p:sp>
        <p:nvSpPr>
          <p:cNvPr id="9" name="TextBox 8">
            <a:extLst>
              <a:ext uri="{FF2B5EF4-FFF2-40B4-BE49-F238E27FC236}">
                <a16:creationId xmlns:a16="http://schemas.microsoft.com/office/drawing/2014/main" id="{040F56D2-AA92-5892-5988-A27078238E10}"/>
              </a:ext>
            </a:extLst>
          </p:cNvPr>
          <p:cNvSpPr txBox="1"/>
          <p:nvPr/>
        </p:nvSpPr>
        <p:spPr>
          <a:xfrm>
            <a:off x="2846978" y="4708526"/>
            <a:ext cx="523552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Bajkul</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Contai</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168812"/>
            <a:ext cx="12192000" cy="523220"/>
          </a:xfrm>
          <a:prstGeom prst="rect">
            <a:avLst/>
          </a:prstGeom>
          <a:solidFill>
            <a:srgbClr val="FFFF00"/>
          </a:solidFill>
          <a:ln>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cap="all" dirty="0">
                <a:ln w="0">
                  <a:solidFill>
                    <a:schemeClr val="tx1"/>
                  </a:solidFill>
                </a:ln>
                <a:effectLst/>
                <a:latin typeface="Times New Roman" pitchFamily="18" charset="0"/>
                <a:cs typeface="Times New Roman" pitchFamily="18" charset="0"/>
              </a:rPr>
              <a:t>Area, capacity &amp; location</a:t>
            </a:r>
          </a:p>
        </p:txBody>
      </p:sp>
    </p:spTree>
    <p:extLst>
      <p:ext uri="{BB962C8B-B14F-4D97-AF65-F5344CB8AC3E}">
        <p14:creationId xmlns:p14="http://schemas.microsoft.com/office/powerpoint/2010/main" val="131007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4D8147C9-A098-2F17-5759-D0D5247EA354}"/>
              </a:ext>
            </a:extLst>
          </p:cNvPr>
          <p:cNvGraphicFramePr>
            <a:graphicFrameLocks noGrp="1"/>
          </p:cNvGraphicFramePr>
          <p:nvPr>
            <p:extLst>
              <p:ext uri="{D42A27DB-BD31-4B8C-83A1-F6EECF244321}">
                <p14:modId xmlns:p14="http://schemas.microsoft.com/office/powerpoint/2010/main" val="3128880660"/>
              </p:ext>
            </p:extLst>
          </p:nvPr>
        </p:nvGraphicFramePr>
        <p:xfrm>
          <a:off x="1307891" y="852136"/>
          <a:ext cx="9366953" cy="5893808"/>
        </p:xfrm>
        <a:graphic>
          <a:graphicData uri="http://schemas.openxmlformats.org/drawingml/2006/table">
            <a:tbl>
              <a:tblPr firstRow="1" bandRow="1">
                <a:tableStyleId>{8799B23B-EC83-4686-B30A-512413B5E67A}</a:tableStyleId>
              </a:tblPr>
              <a:tblGrid>
                <a:gridCol w="1471187">
                  <a:extLst>
                    <a:ext uri="{9D8B030D-6E8A-4147-A177-3AD203B41FA5}">
                      <a16:colId xmlns:a16="http://schemas.microsoft.com/office/drawing/2014/main" val="1335373335"/>
                    </a:ext>
                  </a:extLst>
                </a:gridCol>
                <a:gridCol w="1471187">
                  <a:extLst>
                    <a:ext uri="{9D8B030D-6E8A-4147-A177-3AD203B41FA5}">
                      <a16:colId xmlns:a16="http://schemas.microsoft.com/office/drawing/2014/main" val="20001"/>
                    </a:ext>
                  </a:extLst>
                </a:gridCol>
                <a:gridCol w="3705682">
                  <a:extLst>
                    <a:ext uri="{9D8B030D-6E8A-4147-A177-3AD203B41FA5}">
                      <a16:colId xmlns:a16="http://schemas.microsoft.com/office/drawing/2014/main" val="2550924818"/>
                    </a:ext>
                  </a:extLst>
                </a:gridCol>
                <a:gridCol w="2718897">
                  <a:extLst>
                    <a:ext uri="{9D8B030D-6E8A-4147-A177-3AD203B41FA5}">
                      <a16:colId xmlns:a16="http://schemas.microsoft.com/office/drawing/2014/main" val="4238065645"/>
                    </a:ext>
                  </a:extLst>
                </a:gridCol>
              </a:tblGrid>
              <a:tr h="55547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ITEMS</a:t>
                      </a:r>
                    </a:p>
                  </a:txBody>
                  <a:tcPr/>
                </a:tc>
                <a:tc hMerge="1">
                  <a:txBody>
                    <a:bodyPr/>
                    <a:lstStyle/>
                    <a:p>
                      <a:endParaRPr lang="en-US"/>
                    </a:p>
                  </a:txBody>
                  <a:tcPr/>
                </a:tc>
                <a:tc>
                  <a:txBody>
                    <a:bodyPr/>
                    <a:lstStyle/>
                    <a:p>
                      <a:pPr algn="ctr"/>
                      <a:r>
                        <a:rPr lang="en-US" dirty="0"/>
                        <a:t>QUANTITY</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TOTAL AMOUNT</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5969178"/>
                  </a:ext>
                </a:extLst>
              </a:tr>
              <a:tr h="4414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LAND</a:t>
                      </a:r>
                    </a:p>
                  </a:txBody>
                  <a:tcPr/>
                </a:tc>
                <a:tc hMerge="1">
                  <a:txBody>
                    <a:bodyPr/>
                    <a:lstStyle/>
                    <a:p>
                      <a:endParaRPr lang="en-US"/>
                    </a:p>
                  </a:txBody>
                  <a:tcPr/>
                </a:tc>
                <a:tc>
                  <a:txBody>
                    <a:bodyPr/>
                    <a:lstStyle/>
                    <a:p>
                      <a:pPr algn="ctr"/>
                      <a:r>
                        <a:rPr lang="en-US" b="0" dirty="0"/>
                        <a:t>50D</a:t>
                      </a:r>
                    </a:p>
                  </a:txBody>
                  <a:tcPr/>
                </a:tc>
                <a:tc>
                  <a:txBody>
                    <a:bodyPr/>
                    <a:lstStyle/>
                    <a:p>
                      <a:pPr algn="ctr"/>
                      <a:r>
                        <a:rPr lang="en-US" b="0" dirty="0"/>
                        <a:t>50 L(Lakh)</a:t>
                      </a:r>
                    </a:p>
                  </a:txBody>
                  <a:tcPr/>
                </a:tc>
                <a:extLst>
                  <a:ext uri="{0D108BD9-81ED-4DB2-BD59-A6C34878D82A}">
                    <a16:rowId xmlns:a16="http://schemas.microsoft.com/office/drawing/2014/main" val="478244615"/>
                  </a:ext>
                </a:extLst>
              </a:tr>
              <a:tr h="4414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CAR</a:t>
                      </a:r>
                    </a:p>
                  </a:txBody>
                  <a:tcPr/>
                </a:tc>
                <a:tc hMerge="1">
                  <a:txBody>
                    <a:bodyPr/>
                    <a:lstStyle/>
                    <a:p>
                      <a:endParaRPr lang="en-US"/>
                    </a:p>
                  </a:txBody>
                  <a:tcPr/>
                </a:tc>
                <a:tc>
                  <a:txBody>
                    <a:bodyPr/>
                    <a:lstStyle/>
                    <a:p>
                      <a:pPr algn="ctr"/>
                      <a:r>
                        <a:rPr lang="en-US" b="0" dirty="0"/>
                        <a:t>2</a:t>
                      </a:r>
                    </a:p>
                  </a:txBody>
                  <a:tcPr/>
                </a:tc>
                <a:tc>
                  <a:txBody>
                    <a:bodyPr/>
                    <a:lstStyle/>
                    <a:p>
                      <a:pPr algn="ctr"/>
                      <a:r>
                        <a:rPr lang="en-US" b="0" dirty="0"/>
                        <a:t>9 L</a:t>
                      </a:r>
                    </a:p>
                  </a:txBody>
                  <a:tcPr/>
                </a:tc>
                <a:extLst>
                  <a:ext uri="{0D108BD9-81ED-4DB2-BD59-A6C34878D82A}">
                    <a16:rowId xmlns:a16="http://schemas.microsoft.com/office/drawing/2014/main" val="10002"/>
                  </a:ext>
                </a:extLst>
              </a:tr>
              <a:tr h="412501">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0" dirty="0">
                          <a:effectLst/>
                        </a:rPr>
                        <a:t>BUILDINGS </a:t>
                      </a:r>
                    </a:p>
                  </a:txBody>
                  <a:tcPr/>
                </a:tc>
                <a:tc hMerge="1">
                  <a:txBody>
                    <a:bodyPr/>
                    <a:lstStyle/>
                    <a:p>
                      <a:endParaRPr lang="en-US"/>
                    </a:p>
                  </a:txBody>
                  <a:tcPr/>
                </a:tc>
                <a:tc>
                  <a:txBody>
                    <a:bodyPr/>
                    <a:lstStyle/>
                    <a:p>
                      <a:pPr algn="ctr"/>
                      <a:r>
                        <a:rPr lang="en-US" b="0" dirty="0"/>
                        <a:t>----</a:t>
                      </a:r>
                    </a:p>
                  </a:txBody>
                  <a:tcPr/>
                </a:tc>
                <a:tc>
                  <a:txBody>
                    <a:bodyPr/>
                    <a:lstStyle/>
                    <a:p>
                      <a:pPr algn="ctr"/>
                      <a:r>
                        <a:rPr lang="en-US" b="0" dirty="0"/>
                        <a:t>10L</a:t>
                      </a:r>
                    </a:p>
                  </a:txBody>
                  <a:tcPr/>
                </a:tc>
                <a:extLst>
                  <a:ext uri="{0D108BD9-81ED-4DB2-BD59-A6C34878D82A}">
                    <a16:rowId xmlns:a16="http://schemas.microsoft.com/office/drawing/2014/main" val="1789553696"/>
                  </a:ext>
                </a:extLst>
              </a:tr>
              <a:tr h="409730">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 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effectLst/>
                          <a:latin typeface="Times New Roman" panose="02020603050405020304" pitchFamily="18" charset="0"/>
                          <a:cs typeface="Times New Roman" panose="02020603050405020304" pitchFamily="18" charset="0"/>
                        </a:rPr>
                        <a: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effectLst/>
                        </a:rPr>
                        <a:t>PEELER</a:t>
                      </a:r>
                      <a:endParaRPr lang="en-US" sz="1800" b="0" i="0" dirty="0">
                        <a:effectLst/>
                        <a:latin typeface="Times New Roman" panose="02020603050405020304" pitchFamily="18" charset="0"/>
                        <a:cs typeface="Times New Roman" panose="02020603050405020304" pitchFamily="18" charset="0"/>
                      </a:endParaRPr>
                    </a:p>
                  </a:txBody>
                  <a:tcPr/>
                </a:tc>
                <a:tc>
                  <a:txBody>
                    <a:bodyPr/>
                    <a:lstStyle/>
                    <a:p>
                      <a:pPr algn="ctr"/>
                      <a:r>
                        <a:rPr lang="en-US" b="0" dirty="0"/>
                        <a:t>2</a:t>
                      </a:r>
                    </a:p>
                  </a:txBody>
                  <a:tcPr/>
                </a:tc>
                <a:tc>
                  <a:txBody>
                    <a:bodyPr/>
                    <a:lstStyle/>
                    <a:p>
                      <a:pPr algn="ctr"/>
                      <a:r>
                        <a:rPr lang="en-US" b="0" dirty="0"/>
                        <a:t>8.5L</a:t>
                      </a:r>
                    </a:p>
                  </a:txBody>
                  <a:tcPr/>
                </a:tc>
                <a:extLst>
                  <a:ext uri="{0D108BD9-81ED-4DB2-BD59-A6C34878D82A}">
                    <a16:rowId xmlns:a16="http://schemas.microsoft.com/office/drawing/2014/main" val="3184387907"/>
                  </a:ext>
                </a:extLst>
              </a:tr>
              <a:tr h="37691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cs typeface="Times New Roman" panose="02020603050405020304" pitchFamily="18" charset="0"/>
                        </a:rPr>
                        <a:t>SHAPER</a:t>
                      </a:r>
                    </a:p>
                  </a:txBody>
                  <a:tcPr/>
                </a:tc>
                <a:tc>
                  <a:txBody>
                    <a:bodyPr/>
                    <a:lstStyle/>
                    <a:p>
                      <a:pPr algn="ctr"/>
                      <a:r>
                        <a:rPr lang="en-US" b="0" dirty="0"/>
                        <a:t>1</a:t>
                      </a:r>
                    </a:p>
                  </a:txBody>
                  <a:tcPr/>
                </a:tc>
                <a:tc>
                  <a:txBody>
                    <a:bodyPr/>
                    <a:lstStyle/>
                    <a:p>
                      <a:pPr algn="ctr"/>
                      <a:r>
                        <a:rPr lang="en-US" b="0" dirty="0"/>
                        <a:t>2L</a:t>
                      </a:r>
                    </a:p>
                  </a:txBody>
                  <a:tcPr/>
                </a:tc>
                <a:extLst>
                  <a:ext uri="{0D108BD9-81ED-4DB2-BD59-A6C34878D82A}">
                    <a16:rowId xmlns:a16="http://schemas.microsoft.com/office/drawing/2014/main" val="122374114"/>
                  </a:ext>
                </a:extLst>
              </a:tr>
              <a:tr h="37691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cs typeface="Times New Roman" panose="02020603050405020304" pitchFamily="18" charset="0"/>
                        </a:rPr>
                        <a:t>CUTTER</a:t>
                      </a:r>
                    </a:p>
                  </a:txBody>
                  <a:tcPr/>
                </a:tc>
                <a:tc>
                  <a:txBody>
                    <a:bodyPr/>
                    <a:lstStyle/>
                    <a:p>
                      <a:pPr algn="ctr"/>
                      <a:r>
                        <a:rPr lang="en-US" b="0" dirty="0"/>
                        <a:t>1</a:t>
                      </a:r>
                    </a:p>
                  </a:txBody>
                  <a:tcPr/>
                </a:tc>
                <a:tc>
                  <a:txBody>
                    <a:bodyPr/>
                    <a:lstStyle/>
                    <a:p>
                      <a:pPr algn="ctr"/>
                      <a:r>
                        <a:rPr lang="en-US" b="0" dirty="0"/>
                        <a:t>1.5L</a:t>
                      </a:r>
                    </a:p>
                  </a:txBody>
                  <a:tcPr/>
                </a:tc>
                <a:extLst>
                  <a:ext uri="{0D108BD9-81ED-4DB2-BD59-A6C34878D82A}">
                    <a16:rowId xmlns:a16="http://schemas.microsoft.com/office/drawing/2014/main" val="266437043"/>
                  </a:ext>
                </a:extLst>
              </a:tr>
              <a:tr h="317412">
                <a:tc vMerge="1">
                  <a:txBody>
                    <a:bodyPr/>
                    <a:lstStyle/>
                    <a:p>
                      <a:pPr algn="ctr"/>
                      <a:endParaRPr lang="en-US" b="0" dirty="0"/>
                    </a:p>
                  </a:txBody>
                  <a:tcPr/>
                </a:tc>
                <a:tc>
                  <a:txBody>
                    <a:bodyPr/>
                    <a:lstStyle/>
                    <a:p>
                      <a:pPr algn="ctr"/>
                      <a:r>
                        <a:rPr lang="en-US" b="0" dirty="0"/>
                        <a:t>MIXER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2</a:t>
                      </a:r>
                    </a:p>
                  </a:txBody>
                  <a:tcPr/>
                </a:tc>
                <a:tc>
                  <a:txBody>
                    <a:bodyPr/>
                    <a:lstStyle/>
                    <a:p>
                      <a:pPr algn="ctr"/>
                      <a:r>
                        <a:rPr lang="en-US" b="0" dirty="0"/>
                        <a:t>0.5L</a:t>
                      </a:r>
                    </a:p>
                  </a:txBody>
                  <a:tcPr/>
                </a:tc>
                <a:extLst>
                  <a:ext uri="{0D108BD9-81ED-4DB2-BD59-A6C34878D82A}">
                    <a16:rowId xmlns:a16="http://schemas.microsoft.com/office/drawing/2014/main" val="2130233996"/>
                  </a:ext>
                </a:extLst>
              </a:tr>
              <a:tr h="376918">
                <a:tc vMerge="1">
                  <a:txBody>
                    <a:bodyPr/>
                    <a:lstStyle/>
                    <a:p>
                      <a:pPr algn="ctr"/>
                      <a:endParaRPr lang="en-US" b="0" dirty="0"/>
                    </a:p>
                  </a:txBody>
                  <a:tcPr/>
                </a:tc>
                <a:tc>
                  <a:txBody>
                    <a:bodyPr/>
                    <a:lstStyle/>
                    <a:p>
                      <a:pPr algn="ctr"/>
                      <a:r>
                        <a:rPr lang="en-US" b="0" dirty="0"/>
                        <a:t>FILTER</a:t>
                      </a:r>
                    </a:p>
                  </a:txBody>
                  <a:tcPr/>
                </a:tc>
                <a:tc>
                  <a:txBody>
                    <a:bodyPr/>
                    <a:lstStyle/>
                    <a:p>
                      <a:pPr algn="ctr"/>
                      <a:r>
                        <a:rPr lang="en-US" b="0" dirty="0"/>
                        <a:t>1</a:t>
                      </a:r>
                    </a:p>
                  </a:txBody>
                  <a:tcPr/>
                </a:tc>
                <a:tc>
                  <a:txBody>
                    <a:bodyPr/>
                    <a:lstStyle/>
                    <a:p>
                      <a:pPr algn="ctr"/>
                      <a:r>
                        <a:rPr lang="en-US" b="0" dirty="0"/>
                        <a:t>1.75L</a:t>
                      </a:r>
                    </a:p>
                  </a:txBody>
                  <a:tcPr/>
                </a:tc>
                <a:extLst>
                  <a:ext uri="{0D108BD9-81ED-4DB2-BD59-A6C34878D82A}">
                    <a16:rowId xmlns:a16="http://schemas.microsoft.com/office/drawing/2014/main" val="641814153"/>
                  </a:ext>
                </a:extLst>
              </a:tr>
              <a:tr h="12218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STAINER</a:t>
                      </a:r>
                    </a:p>
                  </a:txBody>
                  <a:tcPr/>
                </a:tc>
                <a:tc>
                  <a:txBody>
                    <a:bodyPr/>
                    <a:lstStyle/>
                    <a:p>
                      <a:pPr algn="ctr"/>
                      <a:r>
                        <a:rPr lang="en-US" b="0" dirty="0"/>
                        <a:t>1</a:t>
                      </a:r>
                    </a:p>
                  </a:txBody>
                  <a:tcPr/>
                </a:tc>
                <a:tc>
                  <a:txBody>
                    <a:bodyPr/>
                    <a:lstStyle/>
                    <a:p>
                      <a:pPr algn="ctr"/>
                      <a:r>
                        <a:rPr lang="en-US" b="0" dirty="0"/>
                        <a:t>0.20L</a:t>
                      </a:r>
                    </a:p>
                  </a:txBody>
                  <a:tcPr/>
                </a:tc>
                <a:extLst>
                  <a:ext uri="{0D108BD9-81ED-4DB2-BD59-A6C34878D82A}">
                    <a16:rowId xmlns:a16="http://schemas.microsoft.com/office/drawing/2014/main" val="3595952968"/>
                  </a:ext>
                </a:extLst>
              </a:tr>
              <a:tr h="376918">
                <a:tc vMerge="1">
                  <a:txBody>
                    <a:bodyPr/>
                    <a:lstStyle/>
                    <a:p>
                      <a:pPr algn="ctr"/>
                      <a:endParaRPr lang="en-US" b="0" dirty="0"/>
                    </a:p>
                  </a:txBody>
                  <a:tcPr/>
                </a:tc>
                <a:tc>
                  <a:txBody>
                    <a:bodyPr/>
                    <a:lstStyle/>
                    <a:p>
                      <a:pPr algn="ctr"/>
                      <a:r>
                        <a:rPr lang="en-US" b="0" dirty="0"/>
                        <a:t>WEIGHING </a:t>
                      </a:r>
                    </a:p>
                  </a:txBody>
                  <a:tcPr/>
                </a:tc>
                <a:tc>
                  <a:txBody>
                    <a:bodyPr/>
                    <a:lstStyle/>
                    <a:p>
                      <a:pPr algn="ctr"/>
                      <a:r>
                        <a:rPr lang="en-US" b="0" dirty="0"/>
                        <a:t>3</a:t>
                      </a:r>
                    </a:p>
                  </a:txBody>
                  <a:tcPr/>
                </a:tc>
                <a:tc>
                  <a:txBody>
                    <a:bodyPr/>
                    <a:lstStyle/>
                    <a:p>
                      <a:pPr algn="ctr"/>
                      <a:r>
                        <a:rPr lang="en-US" b="0" dirty="0"/>
                        <a:t>0.17L</a:t>
                      </a:r>
                    </a:p>
                  </a:txBody>
                  <a:tcPr/>
                </a:tc>
                <a:extLst>
                  <a:ext uri="{0D108BD9-81ED-4DB2-BD59-A6C34878D82A}">
                    <a16:rowId xmlns:a16="http://schemas.microsoft.com/office/drawing/2014/main" val="772244956"/>
                  </a:ext>
                </a:extLst>
              </a:tr>
              <a:tr h="376918">
                <a:tc vMerge="1">
                  <a:txBody>
                    <a:bodyPr/>
                    <a:lstStyle/>
                    <a:p>
                      <a:pPr algn="ctr"/>
                      <a:endParaRPr lang="en-US" b="0" dirty="0"/>
                    </a:p>
                  </a:txBody>
                  <a:tcPr/>
                </a:tc>
                <a:tc>
                  <a:txBody>
                    <a:bodyPr/>
                    <a:lstStyle/>
                    <a:p>
                      <a:pPr algn="ctr"/>
                      <a:r>
                        <a:rPr lang="en-US" b="0" dirty="0"/>
                        <a:t>STORAGE TANK</a:t>
                      </a:r>
                    </a:p>
                  </a:txBody>
                  <a:tcPr/>
                </a:tc>
                <a:tc>
                  <a:txBody>
                    <a:bodyPr/>
                    <a:lstStyle/>
                    <a:p>
                      <a:pPr algn="ctr"/>
                      <a:r>
                        <a:rPr lang="en-US" b="0" dirty="0"/>
                        <a:t>1</a:t>
                      </a:r>
                    </a:p>
                  </a:txBody>
                  <a:tcPr/>
                </a:tc>
                <a:tc>
                  <a:txBody>
                    <a:bodyPr/>
                    <a:lstStyle/>
                    <a:p>
                      <a:pPr algn="ctr"/>
                      <a:r>
                        <a:rPr lang="en-US" b="0" dirty="0"/>
                        <a:t>3L</a:t>
                      </a:r>
                    </a:p>
                  </a:txBody>
                  <a:tcPr/>
                </a:tc>
                <a:extLst>
                  <a:ext uri="{0D108BD9-81ED-4DB2-BD59-A6C34878D82A}">
                    <a16:rowId xmlns:a16="http://schemas.microsoft.com/office/drawing/2014/main" val="1852168822"/>
                  </a:ext>
                </a:extLst>
              </a:tr>
              <a:tr h="376918">
                <a:tc vMerge="1">
                  <a:txBody>
                    <a:bodyPr/>
                    <a:lstStyle/>
                    <a:p>
                      <a:pPr algn="ctr"/>
                      <a:endParaRPr lang="en-US" b="0" dirty="0"/>
                    </a:p>
                  </a:txBody>
                  <a:tcPr/>
                </a:tc>
                <a:tc>
                  <a:txBody>
                    <a:bodyPr/>
                    <a:lstStyle/>
                    <a:p>
                      <a:pPr algn="ctr"/>
                      <a:r>
                        <a:rPr lang="en-US" b="0" dirty="0"/>
                        <a:t>D.G.</a:t>
                      </a:r>
                    </a:p>
                  </a:txBody>
                  <a:tcPr/>
                </a:tc>
                <a:tc>
                  <a:txBody>
                    <a:bodyPr/>
                    <a:lstStyle/>
                    <a:p>
                      <a:pPr algn="ctr"/>
                      <a:r>
                        <a:rPr lang="en-US" b="0" dirty="0"/>
                        <a:t>2</a:t>
                      </a:r>
                    </a:p>
                  </a:txBody>
                  <a:tcPr/>
                </a:tc>
                <a:tc>
                  <a:txBody>
                    <a:bodyPr/>
                    <a:lstStyle/>
                    <a:p>
                      <a:pPr algn="ctr"/>
                      <a:r>
                        <a:rPr lang="en-US" b="0" dirty="0"/>
                        <a:t>4L</a:t>
                      </a:r>
                    </a:p>
                  </a:txBody>
                  <a:tcPr/>
                </a:tc>
                <a:extLst>
                  <a:ext uri="{0D108BD9-81ED-4DB2-BD59-A6C34878D82A}">
                    <a16:rowId xmlns:a16="http://schemas.microsoft.com/office/drawing/2014/main" val="215503278"/>
                  </a:ext>
                </a:extLst>
              </a:tr>
              <a:tr h="376918">
                <a:tc gridSpan="3">
                  <a:txBody>
                    <a:bodyPr/>
                    <a:lstStyle/>
                    <a:p>
                      <a:pPr algn="ctr"/>
                      <a:r>
                        <a:rPr lang="en-US" b="0" dirty="0"/>
                        <a:t>TOTAL =</a:t>
                      </a:r>
                    </a:p>
                  </a:txBody>
                  <a:tcPr/>
                </a:tc>
                <a:tc hMerge="1">
                  <a:txBody>
                    <a:bodyPr/>
                    <a:lstStyle/>
                    <a:p>
                      <a:endParaRPr lang="en-US"/>
                    </a:p>
                  </a:txBody>
                  <a:tcPr/>
                </a:tc>
                <a:tc hMerge="1">
                  <a:txBody>
                    <a:bodyPr/>
                    <a:lstStyle/>
                    <a:p>
                      <a:pPr algn="ctr"/>
                      <a:endParaRPr lang="en-US" b="0" dirty="0"/>
                    </a:p>
                  </a:txBody>
                  <a:tcPr/>
                </a:tc>
                <a:tc>
                  <a:txBody>
                    <a:bodyPr/>
                    <a:lstStyle/>
                    <a:p>
                      <a:pPr algn="ctr"/>
                      <a:r>
                        <a:rPr lang="en-US" b="0" dirty="0"/>
                        <a:t>90.67L≈100L</a:t>
                      </a:r>
                    </a:p>
                  </a:txBody>
                  <a:tcPr/>
                </a:tc>
                <a:extLst>
                  <a:ext uri="{0D108BD9-81ED-4DB2-BD59-A6C34878D82A}">
                    <a16:rowId xmlns:a16="http://schemas.microsoft.com/office/drawing/2014/main" val="680900396"/>
                  </a:ext>
                </a:extLst>
              </a:tr>
            </a:tbl>
          </a:graphicData>
        </a:graphic>
      </p:graphicFrame>
      <p:sp>
        <p:nvSpPr>
          <p:cNvPr id="4" name="Title 1">
            <a:extLst>
              <a:ext uri="{FF2B5EF4-FFF2-40B4-BE49-F238E27FC236}">
                <a16:creationId xmlns:a16="http://schemas.microsoft.com/office/drawing/2014/main" id="{AC6F2E1E-8883-D3BE-044C-1AAD868D94DF}"/>
              </a:ext>
            </a:extLst>
          </p:cNvPr>
          <p:cNvSpPr>
            <a:spLocks noGrp="1"/>
          </p:cNvSpPr>
          <p:nvPr>
            <p:ph type="title"/>
          </p:nvPr>
        </p:nvSpPr>
        <p:spPr>
          <a:xfrm>
            <a:off x="0" y="192257"/>
            <a:ext cx="12192000" cy="484909"/>
          </a:xfrm>
          <a:solidFill>
            <a:srgbClr val="FFFF00"/>
          </a:solidFill>
          <a:ln>
            <a:solidFill>
              <a:schemeClr val="tx1"/>
            </a:solidFill>
          </a:ln>
        </p:spPr>
        <p:txBody>
          <a:bodyPr anchor="t">
            <a:noAutofit/>
          </a:bodyPr>
          <a:lstStyle/>
          <a:p>
            <a:pPr marL="457200" indent="-457200" algn="ctr"/>
            <a:r>
              <a:rPr lang="en-US" sz="2400" dirty="0">
                <a:ln>
                  <a:solidFill>
                    <a:schemeClr val="tx1"/>
                  </a:solidFill>
                </a:ln>
                <a:solidFill>
                  <a:srgbClr val="002060"/>
                </a:solidFill>
                <a:latin typeface="Times New Roman" panose="02020603050405020304" pitchFamily="18" charset="0"/>
                <a:cs typeface="Times New Roman" panose="02020603050405020304" pitchFamily="18" charset="0"/>
              </a:rPr>
              <a:t>Firstly total investment</a:t>
            </a:r>
            <a:endParaRPr lang="en-US" sz="2400" dirty="0">
              <a:ln>
                <a:solidFill>
                  <a:schemeClr val="tx1"/>
                </a:solidFill>
              </a:ln>
              <a:solidFill>
                <a:srgbClr val="002060"/>
              </a:solidFill>
            </a:endParaRPr>
          </a:p>
        </p:txBody>
      </p:sp>
    </p:spTree>
    <p:extLst>
      <p:ext uri="{BB962C8B-B14F-4D97-AF65-F5344CB8AC3E}">
        <p14:creationId xmlns:p14="http://schemas.microsoft.com/office/powerpoint/2010/main" val="27758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12EB00C-2B06-224E-BBEC-ADF5C1DBE7C2}"/>
              </a:ext>
            </a:extLst>
          </p:cNvPr>
          <p:cNvGraphicFramePr>
            <a:graphicFrameLocks noGrp="1"/>
          </p:cNvGraphicFramePr>
          <p:nvPr>
            <p:extLst>
              <p:ext uri="{D42A27DB-BD31-4B8C-83A1-F6EECF244321}">
                <p14:modId xmlns:p14="http://schemas.microsoft.com/office/powerpoint/2010/main" val="2552215166"/>
              </p:ext>
            </p:extLst>
          </p:nvPr>
        </p:nvGraphicFramePr>
        <p:xfrm>
          <a:off x="2319390" y="1298530"/>
          <a:ext cx="8127999" cy="5120640"/>
        </p:xfrm>
        <a:graphic>
          <a:graphicData uri="http://schemas.openxmlformats.org/drawingml/2006/table">
            <a:tbl>
              <a:tblPr firstRow="1" bandRow="1">
                <a:tableStyleId>{9D7B26C5-4107-4FEC-AEDC-1716B250A1EF}</a:tableStyleId>
              </a:tblPr>
              <a:tblGrid>
                <a:gridCol w="5544450">
                  <a:extLst>
                    <a:ext uri="{9D8B030D-6E8A-4147-A177-3AD203B41FA5}">
                      <a16:colId xmlns:a16="http://schemas.microsoft.com/office/drawing/2014/main" val="1066947141"/>
                    </a:ext>
                  </a:extLst>
                </a:gridCol>
                <a:gridCol w="829994">
                  <a:extLst>
                    <a:ext uri="{9D8B030D-6E8A-4147-A177-3AD203B41FA5}">
                      <a16:colId xmlns:a16="http://schemas.microsoft.com/office/drawing/2014/main" val="20001"/>
                    </a:ext>
                  </a:extLst>
                </a:gridCol>
                <a:gridCol w="1753555">
                  <a:extLst>
                    <a:ext uri="{9D8B030D-6E8A-4147-A177-3AD203B41FA5}">
                      <a16:colId xmlns:a16="http://schemas.microsoft.com/office/drawing/2014/main" val="1877024187"/>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Security  guard(2)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14000.00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625182"/>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Receiving +</a:t>
                      </a:r>
                      <a:r>
                        <a:rPr lang="en-US" sz="1800" b="0" baseline="0" dirty="0">
                          <a:latin typeface="Times New Roman" panose="02020603050405020304" pitchFamily="18" charset="0"/>
                          <a:cs typeface="Times New Roman" panose="02020603050405020304" pitchFamily="18" charset="0"/>
                        </a:rPr>
                        <a:t> R store(1)</a:t>
                      </a:r>
                      <a:endParaRPr lang="en-US" sz="1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 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997887"/>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Helper(3)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21000.00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75708"/>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L ab assistant(1)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236414"/>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Processing(3)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27000.00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2131750"/>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Shift </a:t>
                      </a:r>
                      <a:r>
                        <a:rPr lang="en-US" sz="1800" b="0" dirty="0" err="1">
                          <a:latin typeface="Times New Roman" panose="02020603050405020304" pitchFamily="18" charset="0"/>
                          <a:cs typeface="Times New Roman" panose="02020603050405020304" pitchFamily="18" charset="0"/>
                        </a:rPr>
                        <a:t>incharge</a:t>
                      </a:r>
                      <a:r>
                        <a:rPr lang="en-US" sz="1800" b="0" dirty="0">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Packaging(2)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18000.00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Set room(1)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Storage(1)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Market sector(2)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24000.00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87603"/>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Electrician(1)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93558"/>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Boiler + IBT + ETP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370090"/>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Car driver(2)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36950"/>
                  </a:ext>
                </a:extLst>
              </a:tr>
              <a:tr h="365760">
                <a:tc>
                  <a:txBody>
                    <a:bodyPr/>
                    <a:lstStyle/>
                    <a:p>
                      <a:pPr marL="0" indent="0" algn="ctr">
                        <a:buFontTx/>
                        <a:buNone/>
                      </a:pPr>
                      <a:r>
                        <a:rPr lang="en-US" sz="1800" b="0" dirty="0">
                          <a:latin typeface="Times New Roman" panose="02020603050405020304" pitchFamily="18" charset="0"/>
                          <a:cs typeface="Times New Roman" panose="02020603050405020304" pitchFamily="18" charset="0"/>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b="0" dirty="0">
                          <a:latin typeface="Times New Roman" panose="02020603050405020304" pitchFamily="18" charset="0"/>
                          <a:cs typeface="Times New Roman" panose="02020603050405020304" pitchFamily="18" charset="0"/>
                        </a:rPr>
                        <a:t>196000.00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282845"/>
                  </a:ext>
                </a:extLst>
              </a:tr>
            </a:tbl>
          </a:graphicData>
        </a:graphic>
      </p:graphicFrame>
      <p:sp>
        <p:nvSpPr>
          <p:cNvPr id="4" name="TextBox 3">
            <a:extLst>
              <a:ext uri="{FF2B5EF4-FFF2-40B4-BE49-F238E27FC236}">
                <a16:creationId xmlns:a16="http://schemas.microsoft.com/office/drawing/2014/main" id="{23707FFB-415E-5A4A-2BB5-C076285C2170}"/>
              </a:ext>
            </a:extLst>
          </p:cNvPr>
          <p:cNvSpPr txBox="1"/>
          <p:nvPr/>
        </p:nvSpPr>
        <p:spPr>
          <a:xfrm>
            <a:off x="0" y="193427"/>
            <a:ext cx="12191999" cy="523220"/>
          </a:xfrm>
          <a:prstGeom prst="rect">
            <a:avLst/>
          </a:prstGeom>
          <a:solidFill>
            <a:srgbClr val="FFFF00"/>
          </a:solidFill>
          <a:ln>
            <a:solidFill>
              <a:schemeClr val="tx1"/>
            </a:solidFill>
          </a:ln>
        </p:spPr>
        <p:txBody>
          <a:bodyPr wrap="square" rtlCol="0">
            <a:spAutoFit/>
          </a:bodyPr>
          <a:lstStyle/>
          <a:p>
            <a:pPr marL="342900" indent="-342900" algn="ctr">
              <a:buFont typeface="Wingdings" panose="05000000000000000000" pitchFamily="2" charset="2"/>
              <a:buChar char="q"/>
            </a:pPr>
            <a:r>
              <a:rPr lang="en-US" sz="2800" b="1" u="sng" dirty="0">
                <a:latin typeface="Times New Roman" panose="02020603050405020304" pitchFamily="18" charset="0"/>
                <a:cs typeface="Times New Roman" panose="02020603050405020304" pitchFamily="18" charset="0"/>
              </a:rPr>
              <a:t>Manpower </a:t>
            </a:r>
            <a:r>
              <a:rPr lang="en-US" sz="2800" b="1"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Salary/Month</a:t>
            </a:r>
            <a:r>
              <a:rPr lang="en-US" sz="2800" b="1"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46935-D632-324B-6876-E4D8872E6F68}"/>
              </a:ext>
            </a:extLst>
          </p:cNvPr>
          <p:cNvSpPr>
            <a:spLocks noGrp="1"/>
          </p:cNvSpPr>
          <p:nvPr>
            <p:ph type="title"/>
          </p:nvPr>
        </p:nvSpPr>
        <p:spPr>
          <a:xfrm>
            <a:off x="0" y="304799"/>
            <a:ext cx="12192000" cy="484909"/>
          </a:xfrm>
          <a:solidFill>
            <a:srgbClr val="FFFF00"/>
          </a:solidFill>
          <a:ln>
            <a:solidFill>
              <a:schemeClr val="tx1"/>
            </a:solidFill>
          </a:ln>
        </p:spPr>
        <p:txBody>
          <a:bodyPr anchor="t">
            <a:noAutofit/>
          </a:bodyPr>
          <a:lstStyle/>
          <a:p>
            <a:pPr marL="457200" indent="-457200" algn="ctr"/>
            <a:r>
              <a:rPr lang="en-US" sz="2400" dirty="0">
                <a:ln>
                  <a:solidFill>
                    <a:schemeClr val="tx1"/>
                  </a:solidFill>
                </a:ln>
                <a:solidFill>
                  <a:srgbClr val="002060"/>
                </a:solidFill>
                <a:latin typeface="Times New Roman" panose="02020603050405020304" pitchFamily="18" charset="0"/>
                <a:cs typeface="Times New Roman" panose="02020603050405020304" pitchFamily="18" charset="0"/>
              </a:rPr>
              <a:t>One day raw material requirement with cost</a:t>
            </a:r>
            <a:endParaRPr lang="en-US" sz="2400" dirty="0">
              <a:ln>
                <a:solidFill>
                  <a:schemeClr val="tx1"/>
                </a:solidFill>
              </a:ln>
              <a:solidFill>
                <a:srgbClr val="002060"/>
              </a:solidFill>
            </a:endParaRPr>
          </a:p>
        </p:txBody>
      </p:sp>
      <p:sp>
        <p:nvSpPr>
          <p:cNvPr id="4" name="TextBox 3">
            <a:extLst>
              <a:ext uri="{FF2B5EF4-FFF2-40B4-BE49-F238E27FC236}">
                <a16:creationId xmlns:a16="http://schemas.microsoft.com/office/drawing/2014/main" id="{F9B1CA64-741A-746E-45FE-B4974A8765FC}"/>
              </a:ext>
            </a:extLst>
          </p:cNvPr>
          <p:cNvSpPr txBox="1"/>
          <p:nvPr/>
        </p:nvSpPr>
        <p:spPr>
          <a:xfrm>
            <a:off x="1143000" y="950009"/>
            <a:ext cx="9906000"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b="0" i="0" dirty="0">
                <a:effectLst/>
                <a:latin typeface="Times New Roman" panose="02020603050405020304" pitchFamily="18" charset="0"/>
                <a:cs typeface="Times New Roman" panose="02020603050405020304" pitchFamily="18" charset="0"/>
              </a:rPr>
              <a:t>The major raw materials required to </a:t>
            </a:r>
            <a:r>
              <a:rPr lang="en-US" sz="2400" dirty="0">
                <a:latin typeface="Times New Roman" panose="02020603050405020304" pitchFamily="18" charset="0"/>
                <a:cs typeface="Times New Roman" panose="02020603050405020304" pitchFamily="18" charset="0"/>
              </a:rPr>
              <a:t>produce Coconut jelly </a:t>
            </a:r>
            <a:r>
              <a:rPr lang="en-US" sz="2400" b="0" i="0" dirty="0">
                <a:effectLst/>
                <a:latin typeface="Times New Roman" panose="02020603050405020304" pitchFamily="18" charset="0"/>
                <a:cs typeface="Times New Roman" panose="02020603050405020304" pitchFamily="18" charset="0"/>
              </a:rPr>
              <a:t>such as</a:t>
            </a:r>
            <a:endParaRPr lang="en-US" sz="2400" dirty="0">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BE98AB3-3D6D-ABD9-3E1B-AFDCF9CD0C06}"/>
              </a:ext>
            </a:extLst>
          </p:cNvPr>
          <p:cNvGraphicFramePr>
            <a:graphicFrameLocks noGrp="1"/>
          </p:cNvGraphicFramePr>
          <p:nvPr>
            <p:extLst>
              <p:ext uri="{D42A27DB-BD31-4B8C-83A1-F6EECF244321}">
                <p14:modId xmlns:p14="http://schemas.microsoft.com/office/powerpoint/2010/main" val="3177503573"/>
              </p:ext>
            </p:extLst>
          </p:nvPr>
        </p:nvGraphicFramePr>
        <p:xfrm>
          <a:off x="1307891" y="1443438"/>
          <a:ext cx="9366953" cy="4909622"/>
        </p:xfrm>
        <a:graphic>
          <a:graphicData uri="http://schemas.openxmlformats.org/drawingml/2006/table">
            <a:tbl>
              <a:tblPr firstRow="1" bandRow="1">
                <a:tableStyleId>{8799B23B-EC83-4686-B30A-512413B5E67A}</a:tableStyleId>
              </a:tblPr>
              <a:tblGrid>
                <a:gridCol w="2942374">
                  <a:extLst>
                    <a:ext uri="{9D8B030D-6E8A-4147-A177-3AD203B41FA5}">
                      <a16:colId xmlns:a16="http://schemas.microsoft.com/office/drawing/2014/main" val="1335373335"/>
                    </a:ext>
                  </a:extLst>
                </a:gridCol>
                <a:gridCol w="3705682">
                  <a:extLst>
                    <a:ext uri="{9D8B030D-6E8A-4147-A177-3AD203B41FA5}">
                      <a16:colId xmlns:a16="http://schemas.microsoft.com/office/drawing/2014/main" val="2550924818"/>
                    </a:ext>
                  </a:extLst>
                </a:gridCol>
                <a:gridCol w="2718897">
                  <a:extLst>
                    <a:ext uri="{9D8B030D-6E8A-4147-A177-3AD203B41FA5}">
                      <a16:colId xmlns:a16="http://schemas.microsoft.com/office/drawing/2014/main" val="4238065645"/>
                    </a:ext>
                  </a:extLst>
                </a:gridCol>
              </a:tblGrid>
              <a:tr h="555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RAW MATERIALS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t>PRICE /KG, L or PIC</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TOTAL AMOUNT</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5969178"/>
                  </a:ext>
                </a:extLst>
              </a:tr>
              <a:tr h="441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Green  Coconut</a:t>
                      </a:r>
                    </a:p>
                  </a:txBody>
                  <a:tcPr/>
                </a:tc>
                <a:tc>
                  <a:txBody>
                    <a:bodyPr/>
                    <a:lstStyle/>
                    <a:p>
                      <a:pPr algn="ctr"/>
                      <a:r>
                        <a:rPr lang="en-US" b="0" dirty="0"/>
                        <a:t>Rs. - 12/pic</a:t>
                      </a:r>
                    </a:p>
                  </a:txBody>
                  <a:tcPr/>
                </a:tc>
                <a:tc>
                  <a:txBody>
                    <a:bodyPr/>
                    <a:lstStyle/>
                    <a:p>
                      <a:pPr algn="ctr"/>
                      <a:r>
                        <a:rPr lang="en-US" b="0" dirty="0"/>
                        <a:t>12*2100=25200/-</a:t>
                      </a:r>
                    </a:p>
                  </a:txBody>
                  <a:tcPr/>
                </a:tc>
                <a:extLst>
                  <a:ext uri="{0D108BD9-81ED-4DB2-BD59-A6C34878D82A}">
                    <a16:rowId xmlns:a16="http://schemas.microsoft.com/office/drawing/2014/main" val="478244615"/>
                  </a:ext>
                </a:extLst>
              </a:tr>
              <a:tr h="441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Agar agar(2%)</a:t>
                      </a:r>
                    </a:p>
                  </a:txBody>
                  <a:tcPr/>
                </a:tc>
                <a:tc>
                  <a:txBody>
                    <a:bodyPr/>
                    <a:lstStyle/>
                    <a:p>
                      <a:pPr algn="ctr"/>
                      <a:r>
                        <a:rPr lang="en-US" b="0" dirty="0"/>
                        <a:t>300/kg</a:t>
                      </a:r>
                    </a:p>
                  </a:txBody>
                  <a:tcPr/>
                </a:tc>
                <a:tc>
                  <a:txBody>
                    <a:bodyPr/>
                    <a:lstStyle/>
                    <a:p>
                      <a:pPr algn="ctr"/>
                      <a:r>
                        <a:rPr lang="en-US" b="0" dirty="0"/>
                        <a:t>5*300=1500/-</a:t>
                      </a:r>
                    </a:p>
                  </a:txBody>
                  <a:tcPr/>
                </a:tc>
                <a:extLst>
                  <a:ext uri="{0D108BD9-81ED-4DB2-BD59-A6C34878D82A}">
                    <a16:rowId xmlns:a16="http://schemas.microsoft.com/office/drawing/2014/main" val="10002"/>
                  </a:ext>
                </a:extLst>
              </a:tr>
              <a:tr h="41250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0" dirty="0">
                          <a:effectLst/>
                        </a:rPr>
                        <a:t>10% Citric acid(0.2%)</a:t>
                      </a:r>
                    </a:p>
                  </a:txBody>
                  <a:tcPr/>
                </a:tc>
                <a:tc>
                  <a:txBody>
                    <a:bodyPr/>
                    <a:lstStyle/>
                    <a:p>
                      <a:pPr algn="ctr"/>
                      <a:r>
                        <a:rPr lang="en-US" b="0" dirty="0"/>
                        <a:t>Rs. 50/kg</a:t>
                      </a:r>
                    </a:p>
                  </a:txBody>
                  <a:tcPr/>
                </a:tc>
                <a:tc>
                  <a:txBody>
                    <a:bodyPr/>
                    <a:lstStyle/>
                    <a:p>
                      <a:pPr algn="ctr"/>
                      <a:r>
                        <a:rPr lang="en-US" b="0" dirty="0"/>
                        <a:t>50/2=25/-</a:t>
                      </a:r>
                    </a:p>
                  </a:txBody>
                  <a:tcPr/>
                </a:tc>
                <a:extLst>
                  <a:ext uri="{0D108BD9-81ED-4DB2-BD59-A6C34878D82A}">
                    <a16:rowId xmlns:a16="http://schemas.microsoft.com/office/drawing/2014/main" val="1789553696"/>
                  </a:ext>
                </a:extLst>
              </a:tr>
              <a:tr h="4097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effectLst/>
                        </a:rPr>
                        <a:t>Flavor (1%)</a:t>
                      </a:r>
                      <a:endParaRPr lang="en-US" sz="1800" b="0" i="0" dirty="0">
                        <a:effectLst/>
                        <a:latin typeface="Times New Roman" panose="02020603050405020304" pitchFamily="18" charset="0"/>
                        <a:cs typeface="Times New Roman" panose="02020603050405020304" pitchFamily="18" charset="0"/>
                      </a:endParaRPr>
                    </a:p>
                  </a:txBody>
                  <a:tcPr/>
                </a:tc>
                <a:tc>
                  <a:txBody>
                    <a:bodyPr/>
                    <a:lstStyle/>
                    <a:p>
                      <a:pPr algn="ctr"/>
                      <a:r>
                        <a:rPr lang="en-US" b="0" dirty="0"/>
                        <a:t>Rs. 295/L</a:t>
                      </a:r>
                    </a:p>
                  </a:txBody>
                  <a:tcPr/>
                </a:tc>
                <a:tc>
                  <a:txBody>
                    <a:bodyPr/>
                    <a:lstStyle/>
                    <a:p>
                      <a:pPr algn="ctr"/>
                      <a:r>
                        <a:rPr lang="en-US" b="0" dirty="0"/>
                        <a:t>2.5*295=738/-</a:t>
                      </a:r>
                    </a:p>
                  </a:txBody>
                  <a:tcPr/>
                </a:tc>
                <a:extLst>
                  <a:ext uri="{0D108BD9-81ED-4DB2-BD59-A6C34878D82A}">
                    <a16:rowId xmlns:a16="http://schemas.microsoft.com/office/drawing/2014/main" val="3184387907"/>
                  </a:ext>
                </a:extLst>
              </a:tr>
              <a:tr h="4097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cs typeface="Times New Roman" panose="02020603050405020304" pitchFamily="18" charset="0"/>
                        </a:rPr>
                        <a:t>Preservative </a:t>
                      </a:r>
                    </a:p>
                  </a:txBody>
                  <a:tcPr/>
                </a:tc>
                <a:tc>
                  <a:txBody>
                    <a:bodyPr/>
                    <a:lstStyle/>
                    <a:p>
                      <a:pPr algn="ctr"/>
                      <a:r>
                        <a:rPr lang="en-US" b="0" dirty="0"/>
                        <a:t>Rs. 95/Kg</a:t>
                      </a:r>
                    </a:p>
                  </a:txBody>
                  <a:tcPr/>
                </a:tc>
                <a:tc>
                  <a:txBody>
                    <a:bodyPr/>
                    <a:lstStyle/>
                    <a:p>
                      <a:pPr algn="ctr"/>
                      <a:r>
                        <a:rPr lang="en-US" b="0" dirty="0"/>
                        <a:t>3.75*95= 357/-</a:t>
                      </a:r>
                    </a:p>
                  </a:txBody>
                  <a:tcPr/>
                </a:tc>
                <a:extLst>
                  <a:ext uri="{0D108BD9-81ED-4DB2-BD59-A6C34878D82A}">
                    <a16:rowId xmlns:a16="http://schemas.microsoft.com/office/drawing/2014/main" val="2480046722"/>
                  </a:ext>
                </a:extLst>
              </a:tr>
              <a:tr h="3769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effectLst/>
                        </a:rPr>
                        <a:t>Sugar</a:t>
                      </a:r>
                      <a:endParaRPr lang="en-US" sz="1800" b="0" i="0" dirty="0">
                        <a:effectLst/>
                        <a:latin typeface="Times New Roman" panose="02020603050405020304" pitchFamily="18" charset="0"/>
                        <a:cs typeface="Times New Roman" panose="02020603050405020304" pitchFamily="18" charset="0"/>
                      </a:endParaRPr>
                    </a:p>
                  </a:txBody>
                  <a:tcPr/>
                </a:tc>
                <a:tc>
                  <a:txBody>
                    <a:bodyPr/>
                    <a:lstStyle/>
                    <a:p>
                      <a:pPr algn="ctr"/>
                      <a:r>
                        <a:rPr lang="en-US" b="0" dirty="0"/>
                        <a:t>Rs.30/kg</a:t>
                      </a:r>
                    </a:p>
                  </a:txBody>
                  <a:tcPr/>
                </a:tc>
                <a:tc>
                  <a:txBody>
                    <a:bodyPr/>
                    <a:lstStyle/>
                    <a:p>
                      <a:pPr algn="ctr"/>
                      <a:r>
                        <a:rPr lang="en-US" b="0" dirty="0"/>
                        <a:t>25*30=750/-</a:t>
                      </a:r>
                    </a:p>
                  </a:txBody>
                  <a:tcPr/>
                </a:tc>
                <a:extLst>
                  <a:ext uri="{0D108BD9-81ED-4DB2-BD59-A6C34878D82A}">
                    <a16:rowId xmlns:a16="http://schemas.microsoft.com/office/drawing/2014/main" val="122374114"/>
                  </a:ext>
                </a:extLst>
              </a:tr>
              <a:tr h="3769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cs typeface="Times New Roman" panose="02020603050405020304" pitchFamily="18" charset="0"/>
                        </a:rPr>
                        <a:t>Packaging</a:t>
                      </a:r>
                    </a:p>
                  </a:txBody>
                  <a:tcPr/>
                </a:tc>
                <a:tc>
                  <a:txBody>
                    <a:bodyPr/>
                    <a:lstStyle/>
                    <a:p>
                      <a:pPr algn="ctr"/>
                      <a:r>
                        <a:rPr lang="en-US" b="0" dirty="0"/>
                        <a:t>Rs. 0.25/pic</a:t>
                      </a:r>
                    </a:p>
                  </a:txBody>
                  <a:tcPr/>
                </a:tc>
                <a:tc>
                  <a:txBody>
                    <a:bodyPr/>
                    <a:lstStyle/>
                    <a:p>
                      <a:pPr algn="ctr"/>
                      <a:r>
                        <a:rPr lang="en-US" b="0" dirty="0"/>
                        <a:t>500/-</a:t>
                      </a:r>
                    </a:p>
                  </a:txBody>
                  <a:tcPr/>
                </a:tc>
                <a:extLst>
                  <a:ext uri="{0D108BD9-81ED-4DB2-BD59-A6C34878D82A}">
                    <a16:rowId xmlns:a16="http://schemas.microsoft.com/office/drawing/2014/main" val="266437043"/>
                  </a:ext>
                </a:extLst>
              </a:tr>
              <a:tr h="317412">
                <a:tc>
                  <a:txBody>
                    <a:bodyPr/>
                    <a:lstStyle/>
                    <a:p>
                      <a:pPr algn="ctr"/>
                      <a:r>
                        <a:rPr lang="en-US" b="0" dirty="0"/>
                        <a:t>Water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 Rs.300(1day)</a:t>
                      </a:r>
                    </a:p>
                  </a:txBody>
                  <a:tcPr/>
                </a:tc>
                <a:tc>
                  <a:txBody>
                    <a:bodyPr/>
                    <a:lstStyle/>
                    <a:p>
                      <a:pPr algn="ctr"/>
                      <a:r>
                        <a:rPr lang="en-US" b="0" dirty="0"/>
                        <a:t>300/-</a:t>
                      </a:r>
                    </a:p>
                  </a:txBody>
                  <a:tcPr/>
                </a:tc>
                <a:extLst>
                  <a:ext uri="{0D108BD9-81ED-4DB2-BD59-A6C34878D82A}">
                    <a16:rowId xmlns:a16="http://schemas.microsoft.com/office/drawing/2014/main" val="2130233996"/>
                  </a:ext>
                </a:extLst>
              </a:tr>
              <a:tr h="376918">
                <a:tc>
                  <a:txBody>
                    <a:bodyPr/>
                    <a:lstStyle/>
                    <a:p>
                      <a:pPr algn="ctr"/>
                      <a:r>
                        <a:rPr lang="en-US" b="0"/>
                        <a:t> Fuel</a:t>
                      </a:r>
                      <a:endParaRPr lang="en-US" b="0" dirty="0"/>
                    </a:p>
                  </a:txBody>
                  <a:tcPr/>
                </a:tc>
                <a:tc>
                  <a:txBody>
                    <a:bodyPr/>
                    <a:lstStyle/>
                    <a:p>
                      <a:pPr algn="ctr"/>
                      <a:r>
                        <a:rPr lang="en-US" b="0" dirty="0"/>
                        <a:t>Rs.500(1day)</a:t>
                      </a:r>
                    </a:p>
                  </a:txBody>
                  <a:tcPr/>
                </a:tc>
                <a:tc>
                  <a:txBody>
                    <a:bodyPr/>
                    <a:lstStyle/>
                    <a:p>
                      <a:pPr algn="ctr"/>
                      <a:r>
                        <a:rPr lang="en-US" b="0" dirty="0"/>
                        <a:t>500/-</a:t>
                      </a:r>
                    </a:p>
                  </a:txBody>
                  <a:tcPr/>
                </a:tc>
                <a:extLst>
                  <a:ext uri="{0D108BD9-81ED-4DB2-BD59-A6C34878D82A}">
                    <a16:rowId xmlns:a16="http://schemas.microsoft.com/office/drawing/2014/main" val="641814153"/>
                  </a:ext>
                </a:extLst>
              </a:tr>
              <a:tr h="1221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Cleaning agent</a:t>
                      </a:r>
                    </a:p>
                  </a:txBody>
                  <a:tcPr/>
                </a:tc>
                <a:tc>
                  <a:txBody>
                    <a:bodyPr/>
                    <a:lstStyle/>
                    <a:p>
                      <a:pPr algn="ctr"/>
                      <a:r>
                        <a:rPr lang="en-US" b="0" dirty="0"/>
                        <a:t>Rs.300(1day)</a:t>
                      </a:r>
                    </a:p>
                  </a:txBody>
                  <a:tcPr/>
                </a:tc>
                <a:tc>
                  <a:txBody>
                    <a:bodyPr/>
                    <a:lstStyle/>
                    <a:p>
                      <a:pPr algn="ctr"/>
                      <a:r>
                        <a:rPr lang="en-US" b="0" dirty="0"/>
                        <a:t>300/-</a:t>
                      </a:r>
                    </a:p>
                  </a:txBody>
                  <a:tcPr/>
                </a:tc>
                <a:extLst>
                  <a:ext uri="{0D108BD9-81ED-4DB2-BD59-A6C34878D82A}">
                    <a16:rowId xmlns:a16="http://schemas.microsoft.com/office/drawing/2014/main" val="3595952968"/>
                  </a:ext>
                </a:extLst>
              </a:tr>
              <a:tr h="376918">
                <a:tc>
                  <a:txBody>
                    <a:bodyPr/>
                    <a:lstStyle/>
                    <a:p>
                      <a:pPr algn="ctr"/>
                      <a:endParaRPr lang="en-US" b="0" dirty="0"/>
                    </a:p>
                  </a:txBody>
                  <a:tcPr/>
                </a:tc>
                <a:tc>
                  <a:txBody>
                    <a:bodyPr/>
                    <a:lstStyle/>
                    <a:p>
                      <a:pPr algn="ctr"/>
                      <a:r>
                        <a:rPr lang="en-US" b="0" dirty="0"/>
                        <a:t>Total=</a:t>
                      </a:r>
                    </a:p>
                  </a:txBody>
                  <a:tcPr/>
                </a:tc>
                <a:tc>
                  <a:txBody>
                    <a:bodyPr/>
                    <a:lstStyle/>
                    <a:p>
                      <a:pPr algn="ctr"/>
                      <a:r>
                        <a:rPr lang="en-US" b="0" dirty="0"/>
                        <a:t>Rs.30,170/-</a:t>
                      </a:r>
                    </a:p>
                  </a:txBody>
                  <a:tcPr/>
                </a:tc>
                <a:extLst>
                  <a:ext uri="{0D108BD9-81ED-4DB2-BD59-A6C34878D82A}">
                    <a16:rowId xmlns:a16="http://schemas.microsoft.com/office/drawing/2014/main" val="772244956"/>
                  </a:ext>
                </a:extLst>
              </a:tr>
            </a:tbl>
          </a:graphicData>
        </a:graphic>
      </p:graphicFrame>
    </p:spTree>
    <p:extLst>
      <p:ext uri="{BB962C8B-B14F-4D97-AF65-F5344CB8AC3E}">
        <p14:creationId xmlns:p14="http://schemas.microsoft.com/office/powerpoint/2010/main" val="316512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8">
            <a:extLst>
              <a:ext uri="{FF2B5EF4-FFF2-40B4-BE49-F238E27FC236}">
                <a16:creationId xmlns:a16="http://schemas.microsoft.com/office/drawing/2014/main" id="{C08C638D-56D6-A96E-6BFB-6D9EF3E74F99}"/>
              </a:ext>
            </a:extLst>
          </p:cNvPr>
          <p:cNvGraphicFramePr>
            <a:graphicFrameLocks noGrp="1"/>
          </p:cNvGraphicFramePr>
          <p:nvPr>
            <p:extLst>
              <p:ext uri="{D42A27DB-BD31-4B8C-83A1-F6EECF244321}">
                <p14:modId xmlns:p14="http://schemas.microsoft.com/office/powerpoint/2010/main" val="636774702"/>
              </p:ext>
            </p:extLst>
          </p:nvPr>
        </p:nvGraphicFramePr>
        <p:xfrm>
          <a:off x="2249052" y="1077967"/>
          <a:ext cx="8127999" cy="3023064"/>
        </p:xfrm>
        <a:graphic>
          <a:graphicData uri="http://schemas.openxmlformats.org/drawingml/2006/table">
            <a:tbl>
              <a:tblPr firstRow="1" bandRow="1">
                <a:tableStyleId>{8799B23B-EC83-4686-B30A-512413B5E67A}</a:tableStyleId>
              </a:tblPr>
              <a:tblGrid>
                <a:gridCol w="4897336">
                  <a:extLst>
                    <a:ext uri="{9D8B030D-6E8A-4147-A177-3AD203B41FA5}">
                      <a16:colId xmlns:a16="http://schemas.microsoft.com/office/drawing/2014/main" val="2297479546"/>
                    </a:ext>
                  </a:extLst>
                </a:gridCol>
                <a:gridCol w="521330">
                  <a:extLst>
                    <a:ext uri="{9D8B030D-6E8A-4147-A177-3AD203B41FA5}">
                      <a16:colId xmlns:a16="http://schemas.microsoft.com/office/drawing/2014/main" val="20001"/>
                    </a:ext>
                  </a:extLst>
                </a:gridCol>
                <a:gridCol w="2709333">
                  <a:extLst>
                    <a:ext uri="{9D8B030D-6E8A-4147-A177-3AD203B41FA5}">
                      <a16:colId xmlns:a16="http://schemas.microsoft.com/office/drawing/2014/main" val="1059740738"/>
                    </a:ext>
                  </a:extLst>
                </a:gridCol>
              </a:tblGrid>
              <a:tr h="317675">
                <a:tc>
                  <a:txBody>
                    <a:bodyPr/>
                    <a:lstStyle/>
                    <a:p>
                      <a:pPr algn="ctr"/>
                      <a:r>
                        <a:rPr lang="en-US" sz="2400" dirty="0"/>
                        <a:t>Items</a:t>
                      </a:r>
                    </a:p>
                  </a:txBody>
                  <a:tcPr/>
                </a:tc>
                <a:tc>
                  <a:txBody>
                    <a:bodyPr/>
                    <a:lstStyle/>
                    <a:p>
                      <a:pPr algn="ctr"/>
                      <a:endParaRPr lang="en-US" dirty="0"/>
                    </a:p>
                  </a:txBody>
                  <a:tcPr/>
                </a:tc>
                <a:tc>
                  <a:txBody>
                    <a:bodyPr/>
                    <a:lstStyle/>
                    <a:p>
                      <a:pPr algn="ctr"/>
                      <a:r>
                        <a:rPr lang="en-US" sz="2400" dirty="0"/>
                        <a:t>Price</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0927643"/>
                  </a:ext>
                </a:extLst>
              </a:tr>
              <a:tr h="366684">
                <a:tc>
                  <a:txBody>
                    <a:bodyPr/>
                    <a:lstStyle/>
                    <a:p>
                      <a:pPr algn="ctr"/>
                      <a:r>
                        <a:rPr lang="en-US" dirty="0"/>
                        <a:t>Transportation</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Rs.</a:t>
                      </a:r>
                      <a:endParaRPr lang="en-US" b="1" dirty="0">
                        <a:latin typeface="Times New Roman" panose="02020603050405020304" pitchFamily="18" charset="0"/>
                        <a:cs typeface="Times New Roman" panose="02020603050405020304" pitchFamily="18" charset="0"/>
                      </a:endParaRPr>
                    </a:p>
                  </a:txBody>
                  <a:tcPr/>
                </a:tc>
                <a:tc>
                  <a:txBody>
                    <a:bodyPr/>
                    <a:lstStyle/>
                    <a:p>
                      <a:pPr algn="r"/>
                      <a:r>
                        <a:rPr lang="en-US" dirty="0"/>
                        <a:t> 2000.00</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75046211"/>
                  </a:ext>
                </a:extLst>
              </a:tr>
              <a:tr h="366684">
                <a:tc>
                  <a:txBody>
                    <a:bodyPr/>
                    <a:lstStyle/>
                    <a:p>
                      <a:pPr algn="ctr"/>
                      <a:r>
                        <a:rPr lang="en-US" dirty="0"/>
                        <a:t> Lab</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Rs.</a:t>
                      </a:r>
                      <a:endParaRPr lang="en-US" b="1" dirty="0">
                        <a:latin typeface="Times New Roman" panose="02020603050405020304" pitchFamily="18" charset="0"/>
                        <a:cs typeface="Times New Roman" panose="02020603050405020304" pitchFamily="18" charset="0"/>
                      </a:endParaRPr>
                    </a:p>
                  </a:txBody>
                  <a:tcPr/>
                </a:tc>
                <a:tc>
                  <a:txBody>
                    <a:bodyPr/>
                    <a:lstStyle/>
                    <a:p>
                      <a:pPr algn="r"/>
                      <a:r>
                        <a:rPr lang="en-US" b="1" dirty="0">
                          <a:latin typeface="Times New Roman" panose="02020603050405020304" pitchFamily="18" charset="0"/>
                          <a:cs typeface="Times New Roman" panose="02020603050405020304" pitchFamily="18" charset="0"/>
                        </a:rPr>
                        <a:t>200.00</a:t>
                      </a:r>
                    </a:p>
                  </a:txBody>
                  <a:tcPr anchor="ctr"/>
                </a:tc>
                <a:extLst>
                  <a:ext uri="{0D108BD9-81ED-4DB2-BD59-A6C34878D82A}">
                    <a16:rowId xmlns:a16="http://schemas.microsoft.com/office/drawing/2014/main" val="10002"/>
                  </a:ext>
                </a:extLst>
              </a:tr>
              <a:tr h="366684">
                <a:tc>
                  <a:txBody>
                    <a:bodyPr/>
                    <a:lstStyle/>
                    <a:p>
                      <a:pPr algn="ctr"/>
                      <a:r>
                        <a:rPr lang="en-US" dirty="0"/>
                        <a:t>Electricity </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Rs.</a:t>
                      </a:r>
                      <a:endParaRPr lang="en-US" b="1" dirty="0">
                        <a:latin typeface="Times New Roman" panose="02020603050405020304" pitchFamily="18" charset="0"/>
                        <a:cs typeface="Times New Roman" panose="02020603050405020304" pitchFamily="18" charset="0"/>
                      </a:endParaRPr>
                    </a:p>
                  </a:txBody>
                  <a:tcPr/>
                </a:tc>
                <a:tc>
                  <a:txBody>
                    <a:bodyPr/>
                    <a:lstStyle/>
                    <a:p>
                      <a:pPr algn="r"/>
                      <a:r>
                        <a:rPr lang="en-US" dirty="0"/>
                        <a:t> 1500.00</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46599370"/>
                  </a:ext>
                </a:extLst>
              </a:tr>
              <a:tr h="366684">
                <a:tc>
                  <a:txBody>
                    <a:bodyPr/>
                    <a:lstStyle/>
                    <a:p>
                      <a:pPr algn="ctr"/>
                      <a:r>
                        <a:rPr lang="en-US" dirty="0"/>
                        <a:t>Raw material</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Rs.</a:t>
                      </a:r>
                      <a:endParaRPr lang="en-US" b="1" dirty="0">
                        <a:latin typeface="Times New Roman" panose="02020603050405020304" pitchFamily="18" charset="0"/>
                        <a:cs typeface="Times New Roman" panose="02020603050405020304" pitchFamily="18" charset="0"/>
                      </a:endParaRPr>
                    </a:p>
                  </a:txBody>
                  <a:tcPr/>
                </a:tc>
                <a:tc>
                  <a:txBody>
                    <a:bodyPr/>
                    <a:lstStyle/>
                    <a:p>
                      <a:pPr algn="r"/>
                      <a:r>
                        <a:rPr lang="en-US" dirty="0"/>
                        <a:t>30170.00</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65053751"/>
                  </a:ext>
                </a:extLst>
              </a:tr>
              <a:tr h="366684">
                <a:tc>
                  <a:txBody>
                    <a:bodyPr/>
                    <a:lstStyle/>
                    <a:p>
                      <a:pPr algn="ctr"/>
                      <a:r>
                        <a:rPr lang="en-US" dirty="0"/>
                        <a:t>Man power</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t>Rs.</a:t>
                      </a:r>
                      <a:endParaRPr lang="en-US" b="1" dirty="0">
                        <a:latin typeface="Times New Roman" panose="02020603050405020304" pitchFamily="18" charset="0"/>
                        <a:cs typeface="Times New Roman" panose="02020603050405020304" pitchFamily="18" charset="0"/>
                      </a:endParaRPr>
                    </a:p>
                  </a:txBody>
                  <a:tcPr/>
                </a:tc>
                <a:tc>
                  <a:txBody>
                    <a:bodyPr/>
                    <a:lstStyle/>
                    <a:p>
                      <a:pPr algn="r"/>
                      <a:r>
                        <a:rPr lang="en-US" dirty="0"/>
                        <a:t>6535.00</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03546825"/>
                  </a:ext>
                </a:extLst>
              </a:tr>
              <a:tr h="366684">
                <a:tc>
                  <a:txBody>
                    <a:bodyPr/>
                    <a:lstStyle/>
                    <a:p>
                      <a:pPr algn="ctr"/>
                      <a:r>
                        <a:rPr lang="en-US" b="1" dirty="0">
                          <a:latin typeface="Times New Roman" panose="02020603050405020304" pitchFamily="18" charset="0"/>
                          <a:cs typeface="Times New Roman" panose="02020603050405020304" pitchFamily="18" charset="0"/>
                        </a:rPr>
                        <a:t>Loan(7year plan)(50%)</a:t>
                      </a:r>
                    </a:p>
                  </a:txBody>
                  <a:tcPr/>
                </a:tc>
                <a:tc>
                  <a:txBody>
                    <a:bodyPr/>
                    <a:lstStyle/>
                    <a:p>
                      <a:pPr algn="ctr"/>
                      <a:r>
                        <a:rPr lang="en-US" b="1" dirty="0">
                          <a:latin typeface="Times New Roman" panose="02020603050405020304" pitchFamily="18" charset="0"/>
                          <a:cs typeface="Times New Roman" panose="02020603050405020304" pitchFamily="18" charset="0"/>
                        </a:rPr>
                        <a:t>Rs.</a:t>
                      </a:r>
                    </a:p>
                  </a:txBody>
                  <a:tcPr/>
                </a:tc>
                <a:tc>
                  <a:txBody>
                    <a:bodyPr/>
                    <a:lstStyle/>
                    <a:p>
                      <a:pPr algn="r"/>
                      <a:r>
                        <a:rPr lang="en-US" b="1" dirty="0">
                          <a:latin typeface="Times New Roman" panose="02020603050405020304" pitchFamily="18" charset="0"/>
                          <a:cs typeface="Times New Roman" panose="02020603050405020304" pitchFamily="18" charset="0"/>
                        </a:rPr>
                        <a:t>3053.00</a:t>
                      </a:r>
                    </a:p>
                  </a:txBody>
                  <a:tcPr anchor="ctr"/>
                </a:tc>
                <a:extLst>
                  <a:ext uri="{0D108BD9-81ED-4DB2-BD59-A6C34878D82A}">
                    <a16:rowId xmlns:a16="http://schemas.microsoft.com/office/drawing/2014/main" val="1697447059"/>
                  </a:ext>
                </a:extLst>
              </a:tr>
              <a:tr h="341743">
                <a:tc>
                  <a:txBody>
                    <a:bodyPr/>
                    <a:lstStyle/>
                    <a:p>
                      <a:pPr algn="ctr"/>
                      <a:r>
                        <a:rPr lang="en-US" dirty="0"/>
                        <a:t>Total=</a:t>
                      </a:r>
                      <a:endParaRPr lang="en-US"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Rs.</a:t>
                      </a:r>
                    </a:p>
                  </a:txBody>
                  <a:tcPr/>
                </a:tc>
                <a:tc>
                  <a:txBody>
                    <a:bodyPr/>
                    <a:lstStyle/>
                    <a:p>
                      <a:pPr algn="ctr"/>
                      <a:r>
                        <a:rPr lang="en-US" dirty="0"/>
                        <a:t>43458/- ≈ (44K-45K)</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9628910"/>
                  </a:ext>
                </a:extLst>
              </a:tr>
            </a:tbl>
          </a:graphicData>
        </a:graphic>
      </p:graphicFrame>
      <p:sp>
        <p:nvSpPr>
          <p:cNvPr id="4" name="TextBox 3">
            <a:extLst>
              <a:ext uri="{FF2B5EF4-FFF2-40B4-BE49-F238E27FC236}">
                <a16:creationId xmlns:a16="http://schemas.microsoft.com/office/drawing/2014/main" id="{D9DA5686-81FF-FA79-100B-4F480CC3E8BB}"/>
              </a:ext>
            </a:extLst>
          </p:cNvPr>
          <p:cNvSpPr txBox="1"/>
          <p:nvPr/>
        </p:nvSpPr>
        <p:spPr>
          <a:xfrm>
            <a:off x="1" y="119332"/>
            <a:ext cx="12191999" cy="523220"/>
          </a:xfrm>
          <a:prstGeom prst="rect">
            <a:avLst/>
          </a:prstGeom>
          <a:solidFill>
            <a:srgbClr val="FFFF00"/>
          </a:solidFill>
          <a:ln>
            <a:solidFill>
              <a:schemeClr val="tx1"/>
            </a:solidFill>
          </a:ln>
        </p:spPr>
        <p:txBody>
          <a:bodyPr wrap="square" rtlCol="0">
            <a:spAutoFit/>
          </a:bodyPr>
          <a:lstStyle/>
          <a:p>
            <a:pPr marL="457200" indent="-457200" algn="ctr">
              <a:buFont typeface="Wingdings" panose="05000000000000000000" pitchFamily="2" charset="2"/>
              <a:buChar char="q"/>
            </a:pPr>
            <a:r>
              <a:rPr lang="en-US" sz="28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Production Cost /Day</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5" name="TextBox 4"/>
          <p:cNvSpPr txBox="1"/>
          <p:nvPr/>
        </p:nvSpPr>
        <p:spPr>
          <a:xfrm>
            <a:off x="4079632" y="4501662"/>
            <a:ext cx="4346916" cy="1015663"/>
          </a:xfrm>
          <a:prstGeom prst="rect">
            <a:avLst/>
          </a:prstGeom>
          <a:noFill/>
        </p:spPr>
        <p:txBody>
          <a:bodyPr wrap="square" rtlCol="0">
            <a:spAutoFit/>
          </a:bodyPr>
          <a:lstStyle/>
          <a:p>
            <a:pPr>
              <a:buFont typeface="Wingdings" pitchFamily="2" charset="2"/>
              <a:buChar char="Ø"/>
            </a:pPr>
            <a:r>
              <a:rPr lang="en-US" sz="2000" dirty="0">
                <a:latin typeface="Times New Roman" pitchFamily="18" charset="0"/>
                <a:cs typeface="Times New Roman" pitchFamily="18" charset="0"/>
              </a:rPr>
              <a:t> 1 Coconut contain ≈ 120ml.</a:t>
            </a:r>
          </a:p>
          <a:p>
            <a:pPr>
              <a:buFont typeface="Wingdings" pitchFamily="2" charset="2"/>
              <a:buChar char="Ø"/>
            </a:pPr>
            <a:r>
              <a:rPr lang="en-US" sz="2000" dirty="0">
                <a:latin typeface="Times New Roman" pitchFamily="18" charset="0"/>
                <a:cs typeface="Times New Roman" pitchFamily="18" charset="0"/>
              </a:rPr>
              <a:t> 2100 Coconut contain ≈ 250 lit.</a:t>
            </a:r>
          </a:p>
          <a:p>
            <a:r>
              <a:rPr lang="en-US" sz="2000" dirty="0">
                <a:latin typeface="Times New Roman" pitchFamily="18" charset="0"/>
                <a:cs typeface="Times New Roman" pitchFamily="18" charset="0"/>
              </a:rPr>
              <a:t>∴ 1g coconut jelly price = 0.18 rupees.  </a:t>
            </a:r>
          </a:p>
        </p:txBody>
      </p:sp>
    </p:spTree>
    <p:extLst>
      <p:ext uri="{BB962C8B-B14F-4D97-AF65-F5344CB8AC3E}">
        <p14:creationId xmlns:p14="http://schemas.microsoft.com/office/powerpoint/2010/main" val="222155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17F426-2F10-342F-96F7-6C0110BF4837}"/>
              </a:ext>
            </a:extLst>
          </p:cNvPr>
          <p:cNvSpPr/>
          <p:nvPr/>
        </p:nvSpPr>
        <p:spPr>
          <a:xfrm>
            <a:off x="0" y="124692"/>
            <a:ext cx="12191999" cy="40178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0"/>
                <a:solidFill>
                  <a:schemeClr val="tx1"/>
                </a:solidFill>
                <a:latin typeface="Times New Roman" panose="02020603050405020304" pitchFamily="18" charset="0"/>
                <a:cs typeface="Times New Roman" panose="02020603050405020304" pitchFamily="18" charset="0"/>
              </a:rPr>
              <a:t>PRODUCT PRICING</a:t>
            </a:r>
          </a:p>
        </p:txBody>
      </p:sp>
      <p:pic>
        <p:nvPicPr>
          <p:cNvPr id="4" name="Picture 3" descr="lovepik-coconut-jelly-picture_501137856.jpg"/>
          <p:cNvPicPr>
            <a:picLocks noChangeAspect="1"/>
          </p:cNvPicPr>
          <p:nvPr/>
        </p:nvPicPr>
        <p:blipFill>
          <a:blip r:embed="rId2" cstate="print"/>
          <a:srcRect t="5006" r="6985"/>
          <a:stretch>
            <a:fillRect/>
          </a:stretch>
        </p:blipFill>
        <p:spPr>
          <a:xfrm>
            <a:off x="2023398" y="1209821"/>
            <a:ext cx="1099625" cy="1566862"/>
          </a:xfrm>
          <a:prstGeom prst="rect">
            <a:avLst/>
          </a:prstGeom>
        </p:spPr>
      </p:pic>
      <p:pic>
        <p:nvPicPr>
          <p:cNvPr id="5" name="Picture 4" descr="lovepik-coconut-jelly-picture_501137856.jpg"/>
          <p:cNvPicPr>
            <a:picLocks noChangeAspect="1"/>
          </p:cNvPicPr>
          <p:nvPr/>
        </p:nvPicPr>
        <p:blipFill>
          <a:blip r:embed="rId3" cstate="print"/>
          <a:srcRect t="5006" r="6985"/>
          <a:stretch>
            <a:fillRect/>
          </a:stretch>
        </p:blipFill>
        <p:spPr>
          <a:xfrm>
            <a:off x="5329306" y="858125"/>
            <a:ext cx="1395047" cy="1987811"/>
          </a:xfrm>
          <a:prstGeom prst="rect">
            <a:avLst/>
          </a:prstGeom>
        </p:spPr>
      </p:pic>
      <p:pic>
        <p:nvPicPr>
          <p:cNvPr id="6" name="Picture 5" descr="lovepik-coconut-jelly-picture_501137856.jpg"/>
          <p:cNvPicPr>
            <a:picLocks noChangeAspect="1"/>
          </p:cNvPicPr>
          <p:nvPr/>
        </p:nvPicPr>
        <p:blipFill>
          <a:blip r:embed="rId4" cstate="print"/>
          <a:srcRect t="5006" r="6985"/>
          <a:stretch>
            <a:fillRect/>
          </a:stretch>
        </p:blipFill>
        <p:spPr>
          <a:xfrm>
            <a:off x="8789962" y="590842"/>
            <a:ext cx="1887416" cy="2321171"/>
          </a:xfrm>
          <a:prstGeom prst="rect">
            <a:avLst/>
          </a:prstGeom>
        </p:spPr>
      </p:pic>
      <p:sp>
        <p:nvSpPr>
          <p:cNvPr id="7" name="TextBox 6"/>
          <p:cNvSpPr txBox="1"/>
          <p:nvPr/>
        </p:nvSpPr>
        <p:spPr>
          <a:xfrm>
            <a:off x="1983545" y="2785395"/>
            <a:ext cx="1139483" cy="646331"/>
          </a:xfrm>
          <a:prstGeom prst="rect">
            <a:avLst/>
          </a:prstGeom>
          <a:noFill/>
        </p:spPr>
        <p:txBody>
          <a:bodyPr wrap="square" rtlCol="0">
            <a:spAutoFit/>
          </a:bodyPr>
          <a:lstStyle/>
          <a:p>
            <a:pPr algn="ctr"/>
            <a:r>
              <a:rPr lang="en-US" dirty="0"/>
              <a:t>75g</a:t>
            </a:r>
          </a:p>
          <a:p>
            <a:pPr algn="ctr"/>
            <a:r>
              <a:rPr lang="en-US" dirty="0"/>
              <a:t>(30/-)</a:t>
            </a:r>
          </a:p>
        </p:txBody>
      </p:sp>
      <p:sp>
        <p:nvSpPr>
          <p:cNvPr id="8" name="TextBox 7"/>
          <p:cNvSpPr txBox="1"/>
          <p:nvPr/>
        </p:nvSpPr>
        <p:spPr>
          <a:xfrm>
            <a:off x="5458265" y="2841666"/>
            <a:ext cx="1139483" cy="646331"/>
          </a:xfrm>
          <a:prstGeom prst="rect">
            <a:avLst/>
          </a:prstGeom>
          <a:noFill/>
        </p:spPr>
        <p:txBody>
          <a:bodyPr wrap="square" rtlCol="0">
            <a:spAutoFit/>
          </a:bodyPr>
          <a:lstStyle/>
          <a:p>
            <a:pPr algn="ctr"/>
            <a:r>
              <a:rPr lang="en-US" dirty="0"/>
              <a:t>150g</a:t>
            </a:r>
          </a:p>
          <a:p>
            <a:pPr algn="ctr"/>
            <a:r>
              <a:rPr lang="en-US" dirty="0"/>
              <a:t>(48/-)</a:t>
            </a:r>
          </a:p>
        </p:txBody>
      </p:sp>
      <p:sp>
        <p:nvSpPr>
          <p:cNvPr id="9" name="TextBox 8"/>
          <p:cNvSpPr txBox="1"/>
          <p:nvPr/>
        </p:nvSpPr>
        <p:spPr>
          <a:xfrm>
            <a:off x="9242475" y="2912004"/>
            <a:ext cx="1139483" cy="646331"/>
          </a:xfrm>
          <a:prstGeom prst="rect">
            <a:avLst/>
          </a:prstGeom>
          <a:noFill/>
        </p:spPr>
        <p:txBody>
          <a:bodyPr wrap="square" rtlCol="0">
            <a:spAutoFit/>
          </a:bodyPr>
          <a:lstStyle/>
          <a:p>
            <a:pPr algn="ctr"/>
            <a:r>
              <a:rPr lang="en-US" dirty="0"/>
              <a:t>200g</a:t>
            </a:r>
          </a:p>
          <a:p>
            <a:pPr algn="ctr"/>
            <a:r>
              <a:rPr lang="en-US" dirty="0"/>
              <a:t>(65/-)</a:t>
            </a:r>
          </a:p>
        </p:txBody>
      </p:sp>
      <p:graphicFrame>
        <p:nvGraphicFramePr>
          <p:cNvPr id="10" name="Table 9">
            <a:extLst>
              <a:ext uri="{FF2B5EF4-FFF2-40B4-BE49-F238E27FC236}">
                <a16:creationId xmlns:a16="http://schemas.microsoft.com/office/drawing/2014/main" id="{35FC6728-0C1B-6B31-8CD0-D51F78824D9C}"/>
              </a:ext>
            </a:extLst>
          </p:cNvPr>
          <p:cNvGraphicFramePr>
            <a:graphicFrameLocks noGrp="1"/>
          </p:cNvGraphicFramePr>
          <p:nvPr>
            <p:extLst>
              <p:ext uri="{D42A27DB-BD31-4B8C-83A1-F6EECF244321}">
                <p14:modId xmlns:p14="http://schemas.microsoft.com/office/powerpoint/2010/main" val="2677689958"/>
              </p:ext>
            </p:extLst>
          </p:nvPr>
        </p:nvGraphicFramePr>
        <p:xfrm>
          <a:off x="1342725" y="3681883"/>
          <a:ext cx="9756683" cy="2388765"/>
        </p:xfrm>
        <a:graphic>
          <a:graphicData uri="http://schemas.openxmlformats.org/drawingml/2006/table">
            <a:tbl>
              <a:tblPr firstRow="1" bandRow="1">
                <a:tableStyleId>{5A111915-BE36-4E01-A7E5-04B1672EAD32}</a:tableStyleId>
              </a:tblPr>
              <a:tblGrid>
                <a:gridCol w="1306314">
                  <a:extLst>
                    <a:ext uri="{9D8B030D-6E8A-4147-A177-3AD203B41FA5}">
                      <a16:colId xmlns:a16="http://schemas.microsoft.com/office/drawing/2014/main" val="20000"/>
                    </a:ext>
                  </a:extLst>
                </a:gridCol>
                <a:gridCol w="1580621">
                  <a:extLst>
                    <a:ext uri="{9D8B030D-6E8A-4147-A177-3AD203B41FA5}">
                      <a16:colId xmlns:a16="http://schemas.microsoft.com/office/drawing/2014/main" val="2960196219"/>
                    </a:ext>
                  </a:extLst>
                </a:gridCol>
                <a:gridCol w="1032008">
                  <a:extLst>
                    <a:ext uri="{9D8B030D-6E8A-4147-A177-3AD203B41FA5}">
                      <a16:colId xmlns:a16="http://schemas.microsoft.com/office/drawing/2014/main" val="20001"/>
                    </a:ext>
                  </a:extLst>
                </a:gridCol>
                <a:gridCol w="1306314">
                  <a:extLst>
                    <a:ext uri="{9D8B030D-6E8A-4147-A177-3AD203B41FA5}">
                      <a16:colId xmlns:a16="http://schemas.microsoft.com/office/drawing/2014/main" val="20002"/>
                    </a:ext>
                  </a:extLst>
                </a:gridCol>
                <a:gridCol w="1380264">
                  <a:extLst>
                    <a:ext uri="{9D8B030D-6E8A-4147-A177-3AD203B41FA5}">
                      <a16:colId xmlns:a16="http://schemas.microsoft.com/office/drawing/2014/main" val="20003"/>
                    </a:ext>
                  </a:extLst>
                </a:gridCol>
                <a:gridCol w="1699225">
                  <a:extLst>
                    <a:ext uri="{9D8B030D-6E8A-4147-A177-3AD203B41FA5}">
                      <a16:colId xmlns:a16="http://schemas.microsoft.com/office/drawing/2014/main" val="20004"/>
                    </a:ext>
                  </a:extLst>
                </a:gridCol>
                <a:gridCol w="1451937">
                  <a:extLst>
                    <a:ext uri="{9D8B030D-6E8A-4147-A177-3AD203B41FA5}">
                      <a16:colId xmlns:a16="http://schemas.microsoft.com/office/drawing/2014/main" val="20005"/>
                    </a:ext>
                  </a:extLst>
                </a:gridCol>
              </a:tblGrid>
              <a:tr h="876049">
                <a:tc>
                  <a:txBody>
                    <a:bodyPr/>
                    <a:lstStyle/>
                    <a:p>
                      <a:pPr algn="ctr"/>
                      <a:r>
                        <a:rPr lang="en-US" sz="1800" dirty="0"/>
                        <a:t>Weight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Production Cost/ ml</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Per (%) of  profit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Selling price</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Price limit</a:t>
                      </a:r>
                    </a:p>
                    <a:p>
                      <a:pPr algn="ctr"/>
                      <a:r>
                        <a:rPr lang="en-US" sz="1800" dirty="0"/>
                        <a:t>(MRP)</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Production amount (</a:t>
                      </a:r>
                      <a:r>
                        <a:rPr lang="en-US" sz="1800" dirty="0" err="1"/>
                        <a:t>pcs</a:t>
                      </a:r>
                      <a:r>
                        <a:rPr lang="en-US" sz="1800" dirty="0"/>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Total sealing price</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1455">
                <a:tc>
                  <a:txBody>
                    <a:bodyPr/>
                    <a:lstStyle/>
                    <a:p>
                      <a:r>
                        <a:rPr lang="en-US" dirty="0"/>
                        <a:t>75ml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1455">
                <a:tc>
                  <a:txBody>
                    <a:bodyPr/>
                    <a:lstStyle/>
                    <a:p>
                      <a:r>
                        <a:rPr lang="en-US" dirty="0"/>
                        <a:t>150ml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1455">
                <a:tc>
                  <a:txBody>
                    <a:bodyPr/>
                    <a:lstStyle/>
                    <a:p>
                      <a:r>
                        <a:rPr lang="en-US" dirty="0"/>
                        <a:t>200ml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21F74E23-2DE8-AECE-E32E-AE57F86D37BE}"/>
              </a:ext>
            </a:extLst>
          </p:cNvPr>
          <p:cNvSpPr txBox="1"/>
          <p:nvPr/>
        </p:nvSpPr>
        <p:spPr>
          <a:xfrm>
            <a:off x="3088461" y="6183814"/>
            <a:ext cx="6055539" cy="461665"/>
          </a:xfrm>
          <a:prstGeom prst="rect">
            <a:avLst/>
          </a:prstGeom>
          <a:noFill/>
        </p:spPr>
        <p:txBody>
          <a:bodyPr wrap="square" rtlCol="0">
            <a:spAutoFit/>
          </a:bodyPr>
          <a:lstStyle/>
          <a:p>
            <a:pPr marL="285750" indent="-285750">
              <a:buFont typeface="Wingdings" panose="05000000000000000000" pitchFamily="2" charset="2"/>
              <a:buChar char="q"/>
            </a:pPr>
            <a:r>
              <a:rPr lang="en-US" sz="2400" b="1" dirty="0">
                <a:solidFill>
                  <a:srgbClr val="C00000"/>
                </a:solidFill>
              </a:rPr>
              <a:t>One day Profit</a:t>
            </a:r>
            <a:r>
              <a:rPr lang="en-US" b="1" dirty="0">
                <a:solidFill>
                  <a:srgbClr val="C00000"/>
                </a:solidFill>
              </a:rPr>
              <a:t>= (70,000-45,000)=25,000/-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BF72-2B23-40C4-AE7F-34E360EFCDD7}"/>
              </a:ext>
            </a:extLst>
          </p:cNvPr>
          <p:cNvSpPr>
            <a:spLocks noGrp="1"/>
          </p:cNvSpPr>
          <p:nvPr>
            <p:ph type="title"/>
          </p:nvPr>
        </p:nvSpPr>
        <p:spPr>
          <a:xfrm>
            <a:off x="1069848" y="484632"/>
            <a:ext cx="10058400" cy="791718"/>
          </a:xfrm>
        </p:spPr>
        <p:txBody>
          <a:bodyPr/>
          <a:lstStyle/>
          <a:p>
            <a:r>
              <a:rPr lang="en-US" dirty="0"/>
              <a:t>.</a:t>
            </a:r>
          </a:p>
        </p:txBody>
      </p:sp>
      <p:pic>
        <p:nvPicPr>
          <p:cNvPr id="3" name="Picture 2">
            <a:extLst>
              <a:ext uri="{FF2B5EF4-FFF2-40B4-BE49-F238E27FC236}">
                <a16:creationId xmlns:a16="http://schemas.microsoft.com/office/drawing/2014/main" id="{26C206CB-7825-4EEC-8817-BFAC8451DCC0}"/>
              </a:ext>
            </a:extLst>
          </p:cNvPr>
          <p:cNvPicPr>
            <a:picLocks noChangeAspect="1"/>
          </p:cNvPicPr>
          <p:nvPr/>
        </p:nvPicPr>
        <p:blipFill>
          <a:blip r:embed="rId2"/>
          <a:stretch>
            <a:fillRect/>
          </a:stretch>
        </p:blipFill>
        <p:spPr>
          <a:xfrm>
            <a:off x="3859336" y="872268"/>
            <a:ext cx="4473328" cy="5113463"/>
          </a:xfrm>
          <a:prstGeom prst="rect">
            <a:avLst/>
          </a:prstGeom>
        </p:spPr>
      </p:pic>
    </p:spTree>
    <p:extLst>
      <p:ext uri="{BB962C8B-B14F-4D97-AF65-F5344CB8AC3E}">
        <p14:creationId xmlns:p14="http://schemas.microsoft.com/office/powerpoint/2010/main" val="384647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4DB3CB-F86D-7CA3-F297-BEE23B432EFE}"/>
              </a:ext>
            </a:extLst>
          </p:cNvPr>
          <p:cNvSpPr txBox="1"/>
          <p:nvPr/>
        </p:nvSpPr>
        <p:spPr>
          <a:xfrm>
            <a:off x="317291" y="644576"/>
            <a:ext cx="11047752" cy="4278094"/>
          </a:xfrm>
          <a:prstGeom prst="rect">
            <a:avLst/>
          </a:prstGeom>
          <a:noFill/>
        </p:spPr>
        <p:txBody>
          <a:bodyPr wrap="square" rtlCol="0">
            <a:spAutoFit/>
          </a:bodyPr>
          <a:lstStyle/>
          <a:p>
            <a:endParaRPr lang="en-US" sz="28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Packaging helps market the product as well. Manufacturers know that jelly must be hygienic and attractive to customers. In the children's market quantity, novelty, large size and bright colors are the top sellers. Many companies redesign the packaging to maintain consumer appeal.</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400" b="1" u="sng" dirty="0">
                <a:latin typeface="Times New Roman" panose="02020603050405020304" pitchFamily="18" charset="0"/>
                <a:cs typeface="Times New Roman" panose="02020603050405020304" pitchFamily="18" charset="0"/>
              </a:rPr>
              <a:t>Characteristic of Packaging:</a:t>
            </a:r>
          </a:p>
          <a:p>
            <a:pPr marL="457200" indent="-457200" algn="just">
              <a:buFont typeface="+mj-lt"/>
              <a:buAutoNum type="arabicPeriod"/>
            </a:pPr>
            <a:r>
              <a:rPr lang="en-US" sz="2000" dirty="0">
                <a:latin typeface="Times New Roman" pitchFamily="18" charset="0"/>
                <a:cs typeface="Times New Roman" pitchFamily="18" charset="0"/>
              </a:rPr>
              <a:t>Moisture barrier.</a:t>
            </a:r>
          </a:p>
          <a:p>
            <a:pPr marL="342900" indent="-342900" algn="just">
              <a:buFont typeface="+mj-lt"/>
              <a:buAutoNum type="arabicPeriod"/>
            </a:pPr>
            <a:r>
              <a:rPr lang="en-US" sz="2000" dirty="0">
                <a:latin typeface="Times New Roman" pitchFamily="18" charset="0"/>
                <a:cs typeface="Times New Roman" pitchFamily="18" charset="0"/>
              </a:rPr>
              <a:t>  Fat barrier.</a:t>
            </a:r>
          </a:p>
          <a:p>
            <a:pPr marL="342900" indent="-342900" algn="just">
              <a:buFont typeface="+mj-lt"/>
              <a:buAutoNum type="arabicPeriod"/>
            </a:pPr>
            <a:r>
              <a:rPr lang="en-US" sz="2000" dirty="0">
                <a:latin typeface="Times New Roman" pitchFamily="18" charset="0"/>
                <a:cs typeface="Times New Roman" pitchFamily="18" charset="0"/>
              </a:rPr>
              <a:t>  Resistance to breakage.</a:t>
            </a:r>
          </a:p>
          <a:p>
            <a:pPr marL="342900" indent="-342900" algn="just">
              <a:buFont typeface="+mj-lt"/>
              <a:buAutoNum type="arabicPeriod"/>
            </a:pPr>
            <a:r>
              <a:rPr lang="en-US" sz="2000" dirty="0">
                <a:latin typeface="Times New Roman" pitchFamily="18" charset="0"/>
                <a:cs typeface="Times New Roman" pitchFamily="18" charset="0"/>
              </a:rPr>
              <a:t>  Transparency.</a:t>
            </a:r>
          </a:p>
          <a:p>
            <a:pPr marL="342900" indent="-342900" algn="just">
              <a:buFont typeface="+mj-lt"/>
              <a:buAutoNum type="arabicPeriod"/>
            </a:pPr>
            <a:r>
              <a:rPr lang="en-US" sz="2000" dirty="0">
                <a:latin typeface="Times New Roman" pitchFamily="18" charset="0"/>
                <a:cs typeface="Times New Roman" pitchFamily="18" charset="0"/>
              </a:rPr>
              <a:t>  Ease of opening and (sometimes) .</a:t>
            </a:r>
          </a:p>
          <a:p>
            <a:pPr marL="342900" indent="-342900" algn="just">
              <a:buFont typeface="+mj-lt"/>
              <a:buAutoNum type="arabicPeriod"/>
            </a:pPr>
            <a:r>
              <a:rPr lang="en-US" sz="2000" dirty="0">
                <a:latin typeface="Times New Roman" pitchFamily="18" charset="0"/>
                <a:cs typeface="Times New Roman" pitchFamily="18" charset="0"/>
              </a:rPr>
              <a:t>  Ability to be decorated for visual attractiveness.</a:t>
            </a:r>
          </a:p>
          <a:p>
            <a:pPr marL="342900" indent="-342900" algn="just">
              <a:buFont typeface="+mj-lt"/>
              <a:buAutoNum type="arabicPeriod"/>
            </a:pPr>
            <a:r>
              <a:rPr lang="en-US" sz="2000" dirty="0">
                <a:latin typeface="Times New Roman" pitchFamily="18" charset="0"/>
                <a:cs typeface="Times New Roman" pitchFamily="18" charset="0"/>
              </a:rPr>
              <a:t>  Protection or prolonged periods.</a:t>
            </a:r>
          </a:p>
        </p:txBody>
      </p:sp>
      <p:sp>
        <p:nvSpPr>
          <p:cNvPr id="4" name="Rectangle 3">
            <a:extLst>
              <a:ext uri="{FF2B5EF4-FFF2-40B4-BE49-F238E27FC236}">
                <a16:creationId xmlns:a16="http://schemas.microsoft.com/office/drawing/2014/main" id="{5CF6400E-CB25-153C-D497-F870EF5AF3F2}"/>
              </a:ext>
            </a:extLst>
          </p:cNvPr>
          <p:cNvSpPr/>
          <p:nvPr/>
        </p:nvSpPr>
        <p:spPr>
          <a:xfrm>
            <a:off x="0" y="254832"/>
            <a:ext cx="12192000" cy="389744"/>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PACKAGING REQUIREMENTS</a:t>
            </a:r>
          </a:p>
        </p:txBody>
      </p:sp>
      <p:sp>
        <p:nvSpPr>
          <p:cNvPr id="5" name="TextBox 4">
            <a:extLst>
              <a:ext uri="{FF2B5EF4-FFF2-40B4-BE49-F238E27FC236}">
                <a16:creationId xmlns:a16="http://schemas.microsoft.com/office/drawing/2014/main" id="{D82DE559-C479-085B-E911-92C58ED4A3D7}"/>
              </a:ext>
            </a:extLst>
          </p:cNvPr>
          <p:cNvSpPr txBox="1"/>
          <p:nvPr/>
        </p:nvSpPr>
        <p:spPr>
          <a:xfrm>
            <a:off x="317291" y="4968558"/>
            <a:ext cx="10964998"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b="1" i="0" u="sng" dirty="0">
                <a:effectLst/>
                <a:latin typeface="Times New Roman" panose="02020603050405020304" pitchFamily="18" charset="0"/>
                <a:cs typeface="Times New Roman" panose="02020603050405020304" pitchFamily="18" charset="0"/>
              </a:rPr>
              <a:t>Packaging:</a:t>
            </a:r>
            <a:r>
              <a:rPr lang="en-US" sz="2000" b="1" i="0" dirty="0">
                <a:effectLst/>
                <a:latin typeface="Times New Roman" panose="02020603050405020304" pitchFamily="18" charset="0"/>
                <a:cs typeface="Times New Roman" panose="02020603050405020304" pitchFamily="18" charset="0"/>
              </a:rPr>
              <a:t> </a:t>
            </a:r>
            <a:r>
              <a:rPr lang="en-US" sz="2000" i="0" dirty="0">
                <a:effectLst/>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coconut jelly</a:t>
            </a:r>
            <a:r>
              <a:rPr lang="en-US" sz="2000" i="0" dirty="0">
                <a:effectLst/>
                <a:latin typeface="Times New Roman" panose="02020603050405020304" pitchFamily="18" charset="0"/>
                <a:cs typeface="Times New Roman" panose="02020603050405020304" pitchFamily="18" charset="0"/>
              </a:rPr>
              <a:t> can be packed in coconut shell of small(50-75g), medium(120-150g), large (150-200g) </a:t>
            </a:r>
            <a:r>
              <a:rPr lang="en-US" sz="2000" dirty="0">
                <a:latin typeface="Times New Roman" panose="02020603050405020304" pitchFamily="18" charset="0"/>
                <a:cs typeface="Times New Roman" panose="02020603050405020304" pitchFamily="18" charset="0"/>
              </a:rPr>
              <a:t>packaging.</a:t>
            </a:r>
            <a:endParaRPr lang="en-US" sz="2000" dirty="0"/>
          </a:p>
        </p:txBody>
      </p:sp>
      <p:sp>
        <p:nvSpPr>
          <p:cNvPr id="6" name="TextBox 5">
            <a:extLst>
              <a:ext uri="{FF2B5EF4-FFF2-40B4-BE49-F238E27FC236}">
                <a16:creationId xmlns:a16="http://schemas.microsoft.com/office/drawing/2014/main" id="{A5A131BC-2F6F-471C-D301-40484BAEE011}"/>
              </a:ext>
            </a:extLst>
          </p:cNvPr>
          <p:cNvSpPr txBox="1"/>
          <p:nvPr/>
        </p:nvSpPr>
        <p:spPr>
          <a:xfrm>
            <a:off x="784483" y="5735092"/>
            <a:ext cx="852940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Mainly </a:t>
            </a:r>
            <a:r>
              <a:rPr lang="en-US" sz="2000" dirty="0" err="1">
                <a:latin typeface="Times New Roman" panose="02020603050405020304" pitchFamily="18" charset="0"/>
                <a:cs typeface="Times New Roman" panose="02020603050405020304" pitchFamily="18" charset="0"/>
              </a:rPr>
              <a:t>Polypropaylene</a:t>
            </a:r>
            <a:r>
              <a:rPr lang="en-US" sz="2000" dirty="0">
                <a:latin typeface="Times New Roman" panose="02020603050405020304" pitchFamily="18" charset="0"/>
                <a:cs typeface="Times New Roman" panose="02020603050405020304" pitchFamily="18" charset="0"/>
              </a:rPr>
              <a:t> film are use because its transparency, moisture and fat barrier, and eventual heat </a:t>
            </a:r>
            <a:r>
              <a:rPr lang="en-US" sz="2000" dirty="0" err="1">
                <a:latin typeface="Times New Roman" panose="02020603050405020304" pitchFamily="18" charset="0"/>
                <a:cs typeface="Times New Roman" panose="02020603050405020304" pitchFamily="18" charset="0"/>
              </a:rPr>
              <a:t>sealabillity</a:t>
            </a:r>
            <a:r>
              <a:rPr lang="en-US" sz="2000" dirty="0">
                <a:latin typeface="Times New Roman" panose="02020603050405020304" pitchFamily="18" charset="0"/>
                <a:cs typeface="Times New Roman" panose="02020603050405020304" pitchFamily="18" charset="0"/>
              </a:rPr>
              <a:t> for wrapping.</a:t>
            </a:r>
          </a:p>
        </p:txBody>
      </p:sp>
      <p:pic>
        <p:nvPicPr>
          <p:cNvPr id="9" name="Picture 8" descr="images.jpg"/>
          <p:cNvPicPr>
            <a:picLocks noChangeAspect="1"/>
          </p:cNvPicPr>
          <p:nvPr/>
        </p:nvPicPr>
        <p:blipFill>
          <a:blip r:embed="rId2"/>
          <a:stretch>
            <a:fillRect/>
          </a:stretch>
        </p:blipFill>
        <p:spPr>
          <a:xfrm>
            <a:off x="8781537" y="2262040"/>
            <a:ext cx="3063460" cy="225368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12192000" cy="1862048"/>
          </a:xfrm>
          <a:prstGeom prst="rect">
            <a:avLst/>
          </a:prstGeom>
          <a:noFill/>
        </p:spPr>
        <p:txBody>
          <a:bodyPr wrap="square" rtlCol="0">
            <a:spAutoFit/>
          </a:bodyPr>
          <a:lstStyle/>
          <a:p>
            <a:pPr algn="ctr"/>
            <a:r>
              <a:rPr lang="en-US" sz="11500" b="1" dirty="0">
                <a:ln w="900" cmpd="sng">
                  <a:solidFill>
                    <a:srgbClr val="00B050"/>
                  </a:solidFill>
                  <a:prstDash val="solid"/>
                </a:ln>
                <a:solidFill>
                  <a:srgbClr val="FFFF00"/>
                </a:solidFill>
                <a:effectLst>
                  <a:glow rad="101600">
                    <a:schemeClr val="accent3">
                      <a:satMod val="175000"/>
                      <a:alpha val="40000"/>
                    </a:schemeClr>
                  </a:glow>
                  <a:innerShdw blurRad="101600" dist="76200" dir="5400000">
                    <a:schemeClr val="accent1">
                      <a:satMod val="190000"/>
                      <a:tint val="100000"/>
                      <a:alpha val="74000"/>
                    </a:schemeClr>
                  </a:innerShdw>
                </a:effectLst>
              </a:rPr>
              <a:t>Island  jells</a:t>
            </a:r>
          </a:p>
        </p:txBody>
      </p:sp>
      <p:pic>
        <p:nvPicPr>
          <p:cNvPr id="4" name="Picture 3" descr="istockphoto-166193996-612x612.jpg"/>
          <p:cNvPicPr>
            <a:picLocks noChangeAspect="1"/>
          </p:cNvPicPr>
          <p:nvPr/>
        </p:nvPicPr>
        <p:blipFill>
          <a:blip r:embed="rId2"/>
          <a:stretch>
            <a:fillRect/>
          </a:stretch>
        </p:blipFill>
        <p:spPr>
          <a:xfrm>
            <a:off x="7112000" y="3200400"/>
            <a:ext cx="5080000" cy="3657600"/>
          </a:xfrm>
          <a:prstGeom prst="rect">
            <a:avLst/>
          </a:prstGeom>
        </p:spPr>
      </p:pic>
      <p:pic>
        <p:nvPicPr>
          <p:cNvPr id="5" name="Picture 4" descr="istockphoto-166193996-612x612.jpg"/>
          <p:cNvPicPr>
            <a:picLocks noChangeAspect="1"/>
          </p:cNvPicPr>
          <p:nvPr/>
        </p:nvPicPr>
        <p:blipFill>
          <a:blip r:embed="rId2"/>
          <a:stretch>
            <a:fillRect/>
          </a:stretch>
        </p:blipFill>
        <p:spPr>
          <a:xfrm flipH="1">
            <a:off x="0" y="3052689"/>
            <a:ext cx="4857844" cy="3805311"/>
          </a:xfrm>
          <a:prstGeom prst="rect">
            <a:avLst/>
          </a:prstGeom>
        </p:spPr>
      </p:pic>
      <p:sp>
        <p:nvSpPr>
          <p:cNvPr id="6" name="AutoShape 2" descr="Coconut with white background Stock Image"/>
          <p:cNvSpPr>
            <a:spLocks noChangeAspect="1" noChangeArrowheads="1"/>
          </p:cNvSpPr>
          <p:nvPr/>
        </p:nvSpPr>
        <p:spPr bwMode="auto">
          <a:xfrm>
            <a:off x="155575"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AutoShape 4" descr="Coconut with white background Stock Image"/>
          <p:cNvSpPr>
            <a:spLocks noChangeAspect="1" noChangeArrowheads="1"/>
          </p:cNvSpPr>
          <p:nvPr/>
        </p:nvSpPr>
        <p:spPr bwMode="auto">
          <a:xfrm>
            <a:off x="155575"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WhatsApp Image 2023-02-13 at 9.23.01 PM.jpeg"/>
          <p:cNvPicPr>
            <a:picLocks noChangeAspect="1"/>
          </p:cNvPicPr>
          <p:nvPr/>
        </p:nvPicPr>
        <p:blipFill>
          <a:blip r:embed="rId3"/>
          <a:srcRect l="12273" t="9091" r="7955"/>
          <a:stretch>
            <a:fillRect/>
          </a:stretch>
        </p:blipFill>
        <p:spPr>
          <a:xfrm>
            <a:off x="4579034" y="2804156"/>
            <a:ext cx="3149600" cy="1817077"/>
          </a:xfrm>
          <a:prstGeom prst="rect">
            <a:avLst/>
          </a:prstGeom>
        </p:spPr>
      </p:pic>
      <p:pic>
        <p:nvPicPr>
          <p:cNvPr id="9" name="Picture 8" descr="WhatsApp Image 2023-03-09 at 9.32.18 PM.jpeg"/>
          <p:cNvPicPr>
            <a:picLocks noChangeAspect="1"/>
          </p:cNvPicPr>
          <p:nvPr/>
        </p:nvPicPr>
        <p:blipFill>
          <a:blip r:embed="rId4"/>
          <a:srcRect l="10834" t="10851" r="8099" b="4984"/>
          <a:stretch>
            <a:fillRect/>
          </a:stretch>
        </p:blipFill>
        <p:spPr>
          <a:xfrm>
            <a:off x="5570801" y="56271"/>
            <a:ext cx="1195754" cy="1006951"/>
          </a:xfrm>
          <a:prstGeom prst="rect">
            <a:avLst/>
          </a:prstGeom>
        </p:spPr>
      </p:pic>
      <p:sp>
        <p:nvSpPr>
          <p:cNvPr id="10" name="Oval 9"/>
          <p:cNvSpPr/>
          <p:nvPr/>
        </p:nvSpPr>
        <p:spPr>
          <a:xfrm>
            <a:off x="9959924" y="1237961"/>
            <a:ext cx="618979" cy="3938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TM</a:t>
            </a:r>
          </a:p>
        </p:txBody>
      </p:sp>
      <p:sp>
        <p:nvSpPr>
          <p:cNvPr id="2" name="TextBox 1">
            <a:extLst>
              <a:ext uri="{FF2B5EF4-FFF2-40B4-BE49-F238E27FC236}">
                <a16:creationId xmlns:a16="http://schemas.microsoft.com/office/drawing/2014/main" id="{7D83A58E-08AE-B988-5CEB-13B536820A5E}"/>
              </a:ext>
            </a:extLst>
          </p:cNvPr>
          <p:cNvSpPr txBox="1"/>
          <p:nvPr/>
        </p:nvSpPr>
        <p:spPr>
          <a:xfrm>
            <a:off x="3783707" y="4779796"/>
            <a:ext cx="4512040" cy="523220"/>
          </a:xfrm>
          <a:prstGeom prst="rect">
            <a:avLst/>
          </a:prstGeom>
          <a:noFill/>
        </p:spPr>
        <p:txBody>
          <a:bodyPr wrap="square" rtlCol="0">
            <a:spAutoFit/>
          </a:bodyPr>
          <a:lstStyle/>
          <a:p>
            <a:pPr algn="ctr"/>
            <a:r>
              <a:rPr lang="en-US" sz="2800" dirty="0">
                <a:ln>
                  <a:solidFill>
                    <a:srgbClr val="00B050"/>
                  </a:solidFill>
                </a:ln>
                <a:solidFill>
                  <a:srgbClr val="00B0F0"/>
                </a:solidFill>
                <a:effectLst>
                  <a:reflection blurRad="6350" stA="55000" endA="300" endPos="45500" dir="5400000" sy="-100000" algn="bl" rotWithShape="0"/>
                </a:effectLst>
                <a:latin typeface="FZShuTi" panose="02010601030101010101" pitchFamily="2" charset="-122"/>
                <a:ea typeface="FZShuTi" panose="02010601030101010101" pitchFamily="2" charset="-122"/>
              </a:rPr>
              <a:t>FRIEND OF REFRESHMENT </a:t>
            </a:r>
          </a:p>
        </p:txBody>
      </p:sp>
    </p:spTree>
    <p:extLst>
      <p:ext uri="{BB962C8B-B14F-4D97-AF65-F5344CB8AC3E}">
        <p14:creationId xmlns:p14="http://schemas.microsoft.com/office/powerpoint/2010/main" val="80148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3C1C4077-2FAC-6165-C6C7-80FE9F9A9DAC}"/>
              </a:ext>
            </a:extLst>
          </p:cNvPr>
          <p:cNvSpPr/>
          <p:nvPr/>
        </p:nvSpPr>
        <p:spPr>
          <a:xfrm rot="16200000">
            <a:off x="307299" y="172387"/>
            <a:ext cx="974360" cy="158895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0678D0C-AE6A-C2ED-DE80-A3C9F830579F}"/>
              </a:ext>
            </a:extLst>
          </p:cNvPr>
          <p:cNvSpPr txBox="1"/>
          <p:nvPr/>
        </p:nvSpPr>
        <p:spPr>
          <a:xfrm rot="20345171">
            <a:off x="2039967" y="274515"/>
            <a:ext cx="8987996" cy="4185761"/>
          </a:xfrm>
          <a:prstGeom prst="rect">
            <a:avLst/>
          </a:prstGeom>
          <a:noFill/>
        </p:spPr>
        <p:txBody>
          <a:bodyPr wrap="square" rtlCol="0">
            <a:spAutoFit/>
          </a:bodyPr>
          <a:lstStyle/>
          <a:p>
            <a:r>
              <a:rPr lang="en-US" sz="26600" b="1" dirty="0">
                <a:ln w="0">
                  <a:solidFill>
                    <a:srgbClr val="FFFF00"/>
                  </a:solidFill>
                </a:ln>
                <a:solidFill>
                  <a:schemeClr val="tx2"/>
                </a:solidFill>
                <a:effectLst>
                  <a:glow rad="63500">
                    <a:schemeClr val="accent1">
                      <a:satMod val="175000"/>
                      <a:alpha val="40000"/>
                    </a:schemeClr>
                  </a:glow>
                </a:effectLst>
                <a:latin typeface="Palace Script MT" panose="030303020206070C0B05" pitchFamily="66" charset="0"/>
              </a:rPr>
              <a:t>Thank </a:t>
            </a:r>
          </a:p>
        </p:txBody>
      </p:sp>
      <p:sp>
        <p:nvSpPr>
          <p:cNvPr id="4" name="TextBox 3">
            <a:extLst>
              <a:ext uri="{FF2B5EF4-FFF2-40B4-BE49-F238E27FC236}">
                <a16:creationId xmlns:a16="http://schemas.microsoft.com/office/drawing/2014/main" id="{6727CCF7-ED67-2A5E-708D-8DCC51812C5A}"/>
              </a:ext>
            </a:extLst>
          </p:cNvPr>
          <p:cNvSpPr txBox="1"/>
          <p:nvPr/>
        </p:nvSpPr>
        <p:spPr>
          <a:xfrm rot="20345171">
            <a:off x="6124950" y="1382286"/>
            <a:ext cx="3281641" cy="4093428"/>
          </a:xfrm>
          <a:prstGeom prst="rect">
            <a:avLst/>
          </a:prstGeom>
          <a:noFill/>
        </p:spPr>
        <p:txBody>
          <a:bodyPr wrap="square" rtlCol="0">
            <a:spAutoFit/>
          </a:bodyPr>
          <a:lstStyle/>
          <a:p>
            <a:r>
              <a:rPr lang="en-US" sz="26000" b="1" dirty="0">
                <a:ln w="0">
                  <a:solidFill>
                    <a:srgbClr val="FFFF00"/>
                  </a:solidFill>
                </a:ln>
                <a:solidFill>
                  <a:schemeClr val="tx2"/>
                </a:solidFill>
                <a:effectLst>
                  <a:glow rad="63500">
                    <a:schemeClr val="accent1">
                      <a:satMod val="175000"/>
                      <a:alpha val="40000"/>
                    </a:schemeClr>
                  </a:glow>
                </a:effectLst>
                <a:latin typeface="Palace Script MT" panose="030303020206070C0B05" pitchFamily="66" charset="0"/>
              </a:rPr>
              <a:t>you</a:t>
            </a:r>
            <a:endParaRPr lang="en-US" sz="160800" b="1" dirty="0">
              <a:ln w="0">
                <a:solidFill>
                  <a:srgbClr val="FFFF00"/>
                </a:solidFill>
              </a:ln>
              <a:solidFill>
                <a:schemeClr val="tx2"/>
              </a:solidFill>
              <a:effectLst>
                <a:glow rad="63500">
                  <a:schemeClr val="accent1">
                    <a:satMod val="175000"/>
                    <a:alpha val="40000"/>
                  </a:schemeClr>
                </a:glow>
              </a:effectLst>
              <a:latin typeface="Palace Script MT" panose="030303020206070C0B05" pitchFamily="66" charset="0"/>
            </a:endParaRPr>
          </a:p>
        </p:txBody>
      </p:sp>
    </p:spTree>
    <p:extLst>
      <p:ext uri="{BB962C8B-B14F-4D97-AF65-F5344CB8AC3E}">
        <p14:creationId xmlns:p14="http://schemas.microsoft.com/office/powerpoint/2010/main" val="367349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3-05-17 at 10.17.33 AM.jpeg"/>
          <p:cNvPicPr>
            <a:picLocks noChangeAspect="1"/>
          </p:cNvPicPr>
          <p:nvPr/>
        </p:nvPicPr>
        <p:blipFill>
          <a:blip r:embed="rId2"/>
          <a:stretch>
            <a:fillRect/>
          </a:stretch>
        </p:blipFill>
        <p:spPr>
          <a:xfrm>
            <a:off x="0" y="0"/>
            <a:ext cx="6252308" cy="3516923"/>
          </a:xfrm>
          <a:prstGeom prst="rect">
            <a:avLst/>
          </a:prstGeom>
        </p:spPr>
      </p:pic>
      <p:pic>
        <p:nvPicPr>
          <p:cNvPr id="3" name="Picture 2" descr="WhatsApp Image 2023-05-17 at 11.08.49 AM (1).jpeg"/>
          <p:cNvPicPr>
            <a:picLocks noChangeAspect="1"/>
          </p:cNvPicPr>
          <p:nvPr/>
        </p:nvPicPr>
        <p:blipFill>
          <a:blip r:embed="rId3"/>
          <a:stretch>
            <a:fillRect/>
          </a:stretch>
        </p:blipFill>
        <p:spPr>
          <a:xfrm>
            <a:off x="1" y="3601329"/>
            <a:ext cx="6217920" cy="3256669"/>
          </a:xfrm>
          <a:prstGeom prst="rect">
            <a:avLst/>
          </a:prstGeom>
        </p:spPr>
      </p:pic>
      <p:pic>
        <p:nvPicPr>
          <p:cNvPr id="4" name="Picture 3" descr="WhatsApp Image 2023-05-17 at 11.08.49 AM (2).jpeg"/>
          <p:cNvPicPr>
            <a:picLocks noChangeAspect="1"/>
          </p:cNvPicPr>
          <p:nvPr/>
        </p:nvPicPr>
        <p:blipFill>
          <a:blip r:embed="rId4"/>
          <a:stretch>
            <a:fillRect/>
          </a:stretch>
        </p:blipFill>
        <p:spPr>
          <a:xfrm>
            <a:off x="6330461" y="0"/>
            <a:ext cx="5861539" cy="3488788"/>
          </a:xfrm>
          <a:prstGeom prst="rect">
            <a:avLst/>
          </a:prstGeom>
        </p:spPr>
      </p:pic>
      <p:pic>
        <p:nvPicPr>
          <p:cNvPr id="5" name="Picture 4" descr="WhatsApp Image 2023-05-17 at 11.08.49 AM.jpeg"/>
          <p:cNvPicPr>
            <a:picLocks noChangeAspect="1"/>
          </p:cNvPicPr>
          <p:nvPr/>
        </p:nvPicPr>
        <p:blipFill>
          <a:blip r:embed="rId5"/>
          <a:srcRect b="10921"/>
          <a:stretch>
            <a:fillRect/>
          </a:stretch>
        </p:blipFill>
        <p:spPr>
          <a:xfrm>
            <a:off x="6302327" y="3573194"/>
            <a:ext cx="5889674" cy="32848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3-05-17 at 11.22.13 AM.jpeg"/>
          <p:cNvPicPr>
            <a:picLocks noChangeAspect="1"/>
          </p:cNvPicPr>
          <p:nvPr/>
        </p:nvPicPr>
        <p:blipFill>
          <a:blip r:embed="rId2"/>
          <a:stretch>
            <a:fillRect/>
          </a:stretch>
        </p:blipFill>
        <p:spPr>
          <a:xfrm rot="16200000">
            <a:off x="1336432" y="-1336435"/>
            <a:ext cx="3334043" cy="6006907"/>
          </a:xfrm>
          <a:prstGeom prst="rect">
            <a:avLst/>
          </a:prstGeom>
        </p:spPr>
      </p:pic>
      <p:pic>
        <p:nvPicPr>
          <p:cNvPr id="3" name="Picture 2" descr="WhatsApp Image 2023-05-17 at 11.22.23 AM (1).jpeg"/>
          <p:cNvPicPr>
            <a:picLocks noChangeAspect="1"/>
          </p:cNvPicPr>
          <p:nvPr/>
        </p:nvPicPr>
        <p:blipFill>
          <a:blip r:embed="rId3"/>
          <a:stretch>
            <a:fillRect/>
          </a:stretch>
        </p:blipFill>
        <p:spPr>
          <a:xfrm rot="16200000">
            <a:off x="1283678" y="2134771"/>
            <a:ext cx="3439550" cy="6006905"/>
          </a:xfrm>
          <a:prstGeom prst="rect">
            <a:avLst/>
          </a:prstGeom>
        </p:spPr>
      </p:pic>
      <p:pic>
        <p:nvPicPr>
          <p:cNvPr id="4" name="Picture 3" descr="WhatsApp Image 2023-05-17 at 11.22.23 AM.jpeg"/>
          <p:cNvPicPr>
            <a:picLocks noChangeAspect="1"/>
          </p:cNvPicPr>
          <p:nvPr/>
        </p:nvPicPr>
        <p:blipFill>
          <a:blip r:embed="rId4"/>
          <a:stretch>
            <a:fillRect/>
          </a:stretch>
        </p:blipFill>
        <p:spPr>
          <a:xfrm rot="16200000">
            <a:off x="7481671" y="-1376289"/>
            <a:ext cx="3334043" cy="6086619"/>
          </a:xfrm>
          <a:prstGeom prst="rect">
            <a:avLst/>
          </a:prstGeom>
        </p:spPr>
      </p:pic>
      <p:pic>
        <p:nvPicPr>
          <p:cNvPr id="5" name="Picture 4" descr="WhatsApp Image 2023-05-17 at 11.22.24 AM.jpeg"/>
          <p:cNvPicPr>
            <a:picLocks noChangeAspect="1"/>
          </p:cNvPicPr>
          <p:nvPr/>
        </p:nvPicPr>
        <p:blipFill>
          <a:blip r:embed="rId5"/>
          <a:stretch>
            <a:fillRect/>
          </a:stretch>
        </p:blipFill>
        <p:spPr>
          <a:xfrm rot="16200000">
            <a:off x="7447002" y="2113000"/>
            <a:ext cx="3425484" cy="60645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3022" y="1603716"/>
            <a:ext cx="4811151" cy="4801314"/>
          </a:xfrm>
          <a:prstGeom prst="rect">
            <a:avLst/>
          </a:prstGeom>
          <a:noFill/>
        </p:spPr>
        <p:txBody>
          <a:bodyPr wrap="square" rtlCol="0">
            <a:spAutoFit/>
          </a:bodyPr>
          <a:lstStyle/>
          <a:p>
            <a:pPr marL="342900" indent="-342900">
              <a:buAutoNum type="arabicPeriod"/>
            </a:pPr>
            <a:r>
              <a:rPr lang="en-US" dirty="0"/>
              <a:t>About my product</a:t>
            </a:r>
          </a:p>
          <a:p>
            <a:pPr marL="342900" indent="-342900">
              <a:buAutoNum type="arabicPeriod"/>
            </a:pPr>
            <a:r>
              <a:rPr lang="en-US" dirty="0"/>
              <a:t>Scope of coconut jelly</a:t>
            </a:r>
          </a:p>
          <a:p>
            <a:pPr marL="342900" indent="-342900">
              <a:buAutoNum type="arabicPeriod"/>
            </a:pPr>
            <a:r>
              <a:rPr lang="en-US" dirty="0"/>
              <a:t>Market survey</a:t>
            </a:r>
          </a:p>
          <a:p>
            <a:pPr marL="342900" indent="-342900">
              <a:buAutoNum type="arabicPeriod"/>
            </a:pPr>
            <a:r>
              <a:rPr lang="en-US" dirty="0"/>
              <a:t>Marketing strategies</a:t>
            </a:r>
          </a:p>
          <a:p>
            <a:pPr marL="342900" indent="-342900">
              <a:buAutoNum type="arabicPeriod"/>
            </a:pPr>
            <a:r>
              <a:rPr lang="en-US" dirty="0"/>
              <a:t> Certificates</a:t>
            </a:r>
          </a:p>
          <a:p>
            <a:pPr marL="342900" indent="-342900">
              <a:buAutoNum type="arabicPeriod"/>
            </a:pPr>
            <a:r>
              <a:rPr lang="en-US" dirty="0"/>
              <a:t>Product flow chart</a:t>
            </a:r>
          </a:p>
          <a:p>
            <a:pPr marL="342900" indent="-342900">
              <a:buAutoNum type="arabicPeriod"/>
            </a:pPr>
            <a:r>
              <a:rPr lang="en-US" dirty="0"/>
              <a:t>Plant layout</a:t>
            </a:r>
          </a:p>
          <a:p>
            <a:pPr marL="342900" indent="-342900">
              <a:buAutoNum type="arabicPeriod"/>
            </a:pPr>
            <a:r>
              <a:rPr lang="en-US" dirty="0"/>
              <a:t>Lab test</a:t>
            </a:r>
          </a:p>
          <a:p>
            <a:pPr marL="342900" indent="-342900">
              <a:buAutoNum type="arabicPeriod"/>
            </a:pPr>
            <a:r>
              <a:rPr lang="en-US" dirty="0"/>
              <a:t> Lab test machinery</a:t>
            </a:r>
          </a:p>
          <a:p>
            <a:pPr marL="342900" indent="-342900">
              <a:buAutoNum type="arabicPeriod"/>
            </a:pPr>
            <a:r>
              <a:rPr lang="en-US" dirty="0"/>
              <a:t>Area , Capacity &amp; Location</a:t>
            </a:r>
          </a:p>
          <a:p>
            <a:pPr marL="342900" indent="-342900">
              <a:buAutoNum type="arabicPeriod"/>
            </a:pPr>
            <a:r>
              <a:rPr lang="en-US" dirty="0"/>
              <a:t> Machinery</a:t>
            </a:r>
          </a:p>
          <a:p>
            <a:pPr marL="342900" indent="-342900">
              <a:buAutoNum type="arabicPeriod"/>
            </a:pPr>
            <a:r>
              <a:rPr lang="en-US" dirty="0"/>
              <a:t> Total investment</a:t>
            </a:r>
          </a:p>
          <a:p>
            <a:pPr marL="342900" indent="-342900">
              <a:buAutoNum type="arabicPeriod"/>
            </a:pPr>
            <a:r>
              <a:rPr lang="en-US" dirty="0"/>
              <a:t> Man power</a:t>
            </a:r>
          </a:p>
          <a:p>
            <a:pPr marL="342900" indent="-342900">
              <a:buAutoNum type="arabicPeriod"/>
            </a:pPr>
            <a:r>
              <a:rPr lang="en-US" dirty="0"/>
              <a:t> One day raw material requirement</a:t>
            </a:r>
          </a:p>
          <a:p>
            <a:pPr marL="342900" indent="-342900">
              <a:buAutoNum type="arabicPeriod"/>
            </a:pPr>
            <a:r>
              <a:rPr lang="en-US" dirty="0"/>
              <a:t> Production cost</a:t>
            </a:r>
          </a:p>
          <a:p>
            <a:pPr marL="342900" indent="-342900">
              <a:buAutoNum type="arabicPeriod"/>
            </a:pPr>
            <a:r>
              <a:rPr lang="en-US" dirty="0"/>
              <a:t> Product pricing</a:t>
            </a:r>
          </a:p>
          <a:p>
            <a:pPr marL="342900" indent="-342900">
              <a:buAutoNum type="arabicPeriod"/>
            </a:pPr>
            <a:r>
              <a:rPr lang="en-US" dirty="0"/>
              <a:t> Packaging requirement</a:t>
            </a:r>
          </a:p>
        </p:txBody>
      </p:sp>
      <p:sp>
        <p:nvSpPr>
          <p:cNvPr id="4" name="TextBox 3"/>
          <p:cNvSpPr txBox="1"/>
          <p:nvPr/>
        </p:nvSpPr>
        <p:spPr>
          <a:xfrm>
            <a:off x="1899138" y="689317"/>
            <a:ext cx="9073662"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u="sng" cap="all" dirty="0">
                <a:ln/>
                <a:solidFill>
                  <a:schemeClr val="accent1"/>
                </a:solidFill>
                <a:effectLst>
                  <a:reflection blurRad="10000" stA="55000" endPos="48000" dist="500" dir="5400000" sy="-100000" algn="bl" rotWithShape="0"/>
                </a:effectLst>
              </a:rPr>
              <a:t>Outline of my project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8290" y="1491176"/>
            <a:ext cx="8159261" cy="2677656"/>
          </a:xfrm>
          <a:prstGeom prst="rect">
            <a:avLst/>
          </a:prstGeom>
          <a:noFill/>
        </p:spPr>
        <p:txBody>
          <a:bodyPr wrap="square" rtlCol="0">
            <a:spAutoFit/>
          </a:bodyPr>
          <a:lstStyle/>
          <a:p>
            <a:pPr>
              <a:buFont typeface="Wingdings" pitchFamily="2" charset="2"/>
              <a:buChar char="Ø"/>
            </a:pPr>
            <a:r>
              <a:rPr lang="en-US" sz="2400" dirty="0">
                <a:latin typeface="Times New Roman" pitchFamily="18" charset="0"/>
                <a:cs typeface="Times New Roman" pitchFamily="18" charset="0"/>
              </a:rPr>
              <a:t>  Coconut jelly mainly produced coconut water, with cream or 	without cream. (Cream means soft coconut).</a:t>
            </a:r>
          </a:p>
          <a:p>
            <a:pPr>
              <a:buFont typeface="Wingdings" pitchFamily="2" charset="2"/>
              <a:buChar char="Ø"/>
            </a:pPr>
            <a:r>
              <a:rPr lang="en-US" sz="2400" dirty="0">
                <a:latin typeface="Times New Roman" pitchFamily="18" charset="0"/>
                <a:cs typeface="Times New Roman" pitchFamily="18" charset="0"/>
              </a:rPr>
              <a:t>  Fresh and natural product.</a:t>
            </a:r>
          </a:p>
          <a:p>
            <a:pPr>
              <a:buFont typeface="Wingdings" pitchFamily="2" charset="2"/>
              <a:buChar char="Ø"/>
            </a:pPr>
            <a:r>
              <a:rPr lang="en-US" sz="2400" dirty="0">
                <a:latin typeface="Times New Roman" pitchFamily="18" charset="0"/>
                <a:cs typeface="Times New Roman" pitchFamily="18" charset="0"/>
              </a:rPr>
              <a:t>  Some environment friendly packaging.</a:t>
            </a:r>
          </a:p>
          <a:p>
            <a:pPr>
              <a:buFont typeface="Wingdings" pitchFamily="2" charset="2"/>
              <a:buChar char="Ø"/>
            </a:pPr>
            <a:r>
              <a:rPr lang="en-US" sz="2400" dirty="0">
                <a:latin typeface="Times New Roman" pitchFamily="18" charset="0"/>
                <a:cs typeface="Times New Roman" pitchFamily="18" charset="0"/>
              </a:rPr>
              <a:t>  Meditational benefits.</a:t>
            </a:r>
          </a:p>
          <a:p>
            <a:pPr>
              <a:buFont typeface="Wingdings" pitchFamily="2" charset="2"/>
              <a:buChar char="Ø"/>
            </a:pPr>
            <a:r>
              <a:rPr lang="en-US" sz="2400" dirty="0">
                <a:latin typeface="Times New Roman" pitchFamily="18" charset="0"/>
                <a:cs typeface="Times New Roman" pitchFamily="18" charset="0"/>
              </a:rPr>
              <a:t>  Rare in market.</a:t>
            </a:r>
          </a:p>
          <a:p>
            <a:pPr>
              <a:buFont typeface="Wingdings" pitchFamily="2" charset="2"/>
              <a:buChar char="Ø"/>
            </a:pPr>
            <a:r>
              <a:rPr lang="en-US" sz="2400" dirty="0">
                <a:latin typeface="Times New Roman" pitchFamily="18" charset="0"/>
                <a:cs typeface="Times New Roman" pitchFamily="18" charset="0"/>
              </a:rPr>
              <a:t>  Attractive for children's.</a:t>
            </a:r>
          </a:p>
        </p:txBody>
      </p:sp>
      <p:sp>
        <p:nvSpPr>
          <p:cNvPr id="4" name="TextBox 3"/>
          <p:cNvSpPr txBox="1"/>
          <p:nvPr/>
        </p:nvSpPr>
        <p:spPr>
          <a:xfrm>
            <a:off x="0" y="379828"/>
            <a:ext cx="12192000" cy="584775"/>
          </a:xfrm>
          <a:prstGeom prst="rect">
            <a:avLst/>
          </a:prstGeom>
          <a:solidFill>
            <a:srgbClr val="FFFF00"/>
          </a:solidFill>
          <a:ln>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chemeClr val="tx1"/>
                  </a:solidFill>
                </a:ln>
                <a:effectLst/>
                <a:latin typeface="Times New Roman" pitchFamily="18" charset="0"/>
                <a:cs typeface="Times New Roman" pitchFamily="18" charset="0"/>
              </a:rPr>
              <a:t>About my product</a:t>
            </a:r>
          </a:p>
        </p:txBody>
      </p:sp>
    </p:spTree>
    <p:extLst>
      <p:ext uri="{BB962C8B-B14F-4D97-AF65-F5344CB8AC3E}">
        <p14:creationId xmlns:p14="http://schemas.microsoft.com/office/powerpoint/2010/main" val="187998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105B0F-D02D-D1EE-88FB-18B66D855001}"/>
              </a:ext>
            </a:extLst>
          </p:cNvPr>
          <p:cNvSpPr txBox="1"/>
          <p:nvPr/>
        </p:nvSpPr>
        <p:spPr>
          <a:xfrm>
            <a:off x="956604" y="1229676"/>
            <a:ext cx="10452294" cy="4401205"/>
          </a:xfrm>
          <a:prstGeom prst="rect">
            <a:avLst/>
          </a:prstGeom>
          <a:noFill/>
        </p:spPr>
        <p:txBody>
          <a:bodyPr wrap="square" rtlCol="0">
            <a:spAutoFit/>
          </a:bodyPr>
          <a:lstStyle/>
          <a:p>
            <a:pPr algn="just"/>
            <a:r>
              <a:rPr lang="en-US" sz="2000" b="0" i="0" dirty="0">
                <a:solidFill>
                  <a:schemeClr val="tx1">
                    <a:lumMod val="95000"/>
                    <a:lumOff val="5000"/>
                  </a:schemeClr>
                </a:solidFill>
                <a:effectLst/>
                <a:latin typeface="Times New Roman" pitchFamily="18" charset="0"/>
                <a:cs typeface="Times New Roman" pitchFamily="18" charset="0"/>
              </a:rPr>
              <a:t>Coconut jelly is made by coconut water with flavor &amp; taste.  It provides attractiveness as well as nutritive value to many food items. Also it have many medicinal benefits.</a:t>
            </a:r>
          </a:p>
          <a:p>
            <a:pPr algn="just"/>
            <a:endParaRPr lang="en-US" sz="2000" b="0" i="0" dirty="0">
              <a:solidFill>
                <a:schemeClr val="tx1">
                  <a:lumMod val="95000"/>
                  <a:lumOff val="5000"/>
                </a:schemeClr>
              </a:solidFill>
              <a:effectLst/>
              <a:latin typeface="Times New Roman" pitchFamily="18" charset="0"/>
              <a:cs typeface="Times New Roman" pitchFamily="18" charset="0"/>
            </a:endParaRPr>
          </a:p>
          <a:p>
            <a:pPr marL="457200" indent="-457200" algn="just">
              <a:buFont typeface="+mj-lt"/>
              <a:buAutoNum type="arabicPeriod"/>
            </a:pPr>
            <a:r>
              <a:rPr lang="en-US" sz="2000" b="1" dirty="0">
                <a:latin typeface="Times New Roman" pitchFamily="18" charset="0"/>
                <a:cs typeface="Times New Roman" pitchFamily="18" charset="0"/>
              </a:rPr>
              <a:t>Beaches and coastal areas: </a:t>
            </a:r>
            <a:r>
              <a:rPr lang="en-US" sz="2000" dirty="0">
                <a:latin typeface="Times New Roman" pitchFamily="18" charset="0"/>
                <a:cs typeface="Times New Roman" pitchFamily="18" charset="0"/>
              </a:rPr>
              <a:t>Coconut trees are often found near the coast, so it's common to find vendors selling fresh coconut water and jelly on beaches.</a:t>
            </a:r>
          </a:p>
          <a:p>
            <a:pPr marL="457200" indent="-457200" algn="just">
              <a:buFont typeface="+mj-lt"/>
              <a:buAutoNum type="arabicPeriod"/>
            </a:pPr>
            <a:r>
              <a:rPr lang="en-US" sz="2000" b="1" dirty="0">
                <a:latin typeface="Times New Roman" pitchFamily="18" charset="0"/>
                <a:cs typeface="Times New Roman" pitchFamily="18" charset="0"/>
              </a:rPr>
              <a:t>Tropical markets: </a:t>
            </a:r>
            <a:r>
              <a:rPr lang="en-US" sz="2000" dirty="0">
                <a:latin typeface="Times New Roman" pitchFamily="18" charset="0"/>
                <a:cs typeface="Times New Roman" pitchFamily="18" charset="0"/>
              </a:rPr>
              <a:t>In some tropical countries, markets and street vendors. </a:t>
            </a:r>
          </a:p>
          <a:p>
            <a:pPr marL="457200" indent="-457200" algn="just">
              <a:buFont typeface="+mj-lt"/>
              <a:buAutoNum type="arabicPeriod"/>
            </a:pPr>
            <a:r>
              <a:rPr lang="en-US" sz="2000" b="1" dirty="0">
                <a:latin typeface="Times New Roman" pitchFamily="18" charset="0"/>
                <a:cs typeface="Times New Roman" pitchFamily="18" charset="0"/>
              </a:rPr>
              <a:t>Food festivals and fairs: </a:t>
            </a:r>
            <a:r>
              <a:rPr lang="en-US" sz="2000" dirty="0">
                <a:latin typeface="Times New Roman" pitchFamily="18" charset="0"/>
                <a:cs typeface="Times New Roman" pitchFamily="18" charset="0"/>
              </a:rPr>
              <a:t>Coconut water and jelly are popular refreshments at many food festivals and fairs, especially those with a tropical theme.</a:t>
            </a:r>
          </a:p>
          <a:p>
            <a:pPr marL="457200" indent="-457200" algn="just">
              <a:buFont typeface="+mj-lt"/>
              <a:buAutoNum type="arabicPeriod"/>
            </a:pPr>
            <a:r>
              <a:rPr lang="en-US" sz="2000" b="1" dirty="0">
                <a:latin typeface="Times New Roman" pitchFamily="18" charset="0"/>
                <a:cs typeface="Times New Roman" pitchFamily="18" charset="0"/>
              </a:rPr>
              <a:t>Smoothie and juice bars: </a:t>
            </a:r>
            <a:r>
              <a:rPr lang="en-US" sz="2000" dirty="0">
                <a:latin typeface="Times New Roman" pitchFamily="18" charset="0"/>
                <a:cs typeface="Times New Roman" pitchFamily="18" charset="0"/>
              </a:rPr>
              <a:t>Some smoothie and juice bars offer coconut water and jelly as a healthy and refreshing beverage option.</a:t>
            </a:r>
          </a:p>
          <a:p>
            <a:pPr marL="457200" indent="-457200" algn="just">
              <a:buFont typeface="+mj-lt"/>
              <a:buAutoNum type="arabicPeriod"/>
            </a:pPr>
            <a:r>
              <a:rPr lang="en-US" sz="2000" b="1" dirty="0">
                <a:latin typeface="Times New Roman" pitchFamily="18" charset="0"/>
                <a:cs typeface="Times New Roman" pitchFamily="18" charset="0"/>
              </a:rPr>
              <a:t>Health food stores: </a:t>
            </a:r>
            <a:r>
              <a:rPr lang="en-US" sz="2000" dirty="0">
                <a:latin typeface="Times New Roman" pitchFamily="18" charset="0"/>
                <a:cs typeface="Times New Roman" pitchFamily="18" charset="0"/>
              </a:rPr>
              <a:t>Many health food stores carry fresh coconuts and coconut jelly, which you can enjoy at home or on the go.</a:t>
            </a:r>
          </a:p>
          <a:p>
            <a:pPr marL="457200" indent="-457200" algn="just">
              <a:buFont typeface="+mj-lt"/>
              <a:buAutoNum type="arabicPeriod"/>
            </a:pPr>
            <a:r>
              <a:rPr lang="en-US" sz="2000" b="1" dirty="0">
                <a:latin typeface="Times New Roman" pitchFamily="18" charset="0"/>
                <a:cs typeface="Times New Roman" pitchFamily="18" charset="0"/>
              </a:rPr>
              <a:t>Online stores: </a:t>
            </a:r>
            <a:r>
              <a:rPr lang="en-US" sz="2000" dirty="0">
                <a:latin typeface="Times New Roman" pitchFamily="18" charset="0"/>
                <a:cs typeface="Times New Roman" pitchFamily="18" charset="0"/>
              </a:rPr>
              <a:t>Amazon fresh, Nature’s basket, Farmers Fresh Zone, etc.</a:t>
            </a:r>
          </a:p>
          <a:p>
            <a:pPr marL="457200" indent="-457200" algn="just">
              <a:buFont typeface="+mj-lt"/>
              <a:buAutoNum type="arabicPeriod"/>
            </a:pPr>
            <a:endParaRPr lang="en-US" sz="2000" b="0" i="0" dirty="0">
              <a:solidFill>
                <a:schemeClr val="tx1">
                  <a:lumMod val="95000"/>
                  <a:lumOff val="5000"/>
                </a:schemeClr>
              </a:solidFill>
              <a:effectLst/>
              <a:latin typeface="Times New Roman" pitchFamily="18" charset="0"/>
              <a:cs typeface="Times New Roman" pitchFamily="18" charset="0"/>
            </a:endParaRPr>
          </a:p>
        </p:txBody>
      </p:sp>
      <p:sp>
        <p:nvSpPr>
          <p:cNvPr id="6" name="TextBox 5"/>
          <p:cNvSpPr txBox="1"/>
          <p:nvPr/>
        </p:nvSpPr>
        <p:spPr>
          <a:xfrm>
            <a:off x="0" y="379828"/>
            <a:ext cx="12192000" cy="584775"/>
          </a:xfrm>
          <a:prstGeom prst="rect">
            <a:avLst/>
          </a:prstGeom>
          <a:solidFill>
            <a:srgbClr val="FFFF00"/>
          </a:solidFill>
          <a:ln>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chemeClr val="tx1"/>
                  </a:solidFill>
                </a:ln>
                <a:effectLst/>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SCOPE OF COCONUT JELLY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9831"/>
            <a:ext cx="12192000" cy="584775"/>
          </a:xfrm>
          <a:prstGeom prst="rect">
            <a:avLst/>
          </a:prstGeom>
          <a:solidFill>
            <a:srgbClr val="FFFF00"/>
          </a:solidFill>
          <a:ln>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chemeClr val="tx1"/>
                  </a:solidFill>
                </a:ln>
                <a:effectLst/>
                <a:latin typeface="Times New Roman" pitchFamily="18" charset="0"/>
                <a:cs typeface="Times New Roman" pitchFamily="18" charset="0"/>
              </a:rPr>
              <a:t> market survey</a:t>
            </a:r>
          </a:p>
        </p:txBody>
      </p:sp>
      <p:sp>
        <p:nvSpPr>
          <p:cNvPr id="4" name="TextBox 3"/>
          <p:cNvSpPr txBox="1"/>
          <p:nvPr/>
        </p:nvSpPr>
        <p:spPr>
          <a:xfrm>
            <a:off x="661177" y="1125415"/>
            <a:ext cx="11071272" cy="4524315"/>
          </a:xfrm>
          <a:prstGeom prst="rect">
            <a:avLst/>
          </a:prstGeom>
          <a:noFill/>
        </p:spPr>
        <p:txBody>
          <a:bodyPr wrap="square" rtlCol="0">
            <a:spAutoFit/>
          </a:bodyPr>
          <a:lstStyle/>
          <a:p>
            <a:pPr algn="just">
              <a:buFont typeface="Wingdings" pitchFamily="2" charset="2"/>
              <a:buChar char="Ø"/>
            </a:pPr>
            <a:r>
              <a:rPr lang="en-US" dirty="0"/>
              <a:t> </a:t>
            </a:r>
            <a:r>
              <a:rPr lang="en-US" b="1" dirty="0"/>
              <a:t>Target audience: </a:t>
            </a:r>
            <a:r>
              <a:rPr lang="en-US" dirty="0"/>
              <a:t>Identify my target audience and gather information about their preferences, dietary restrictions, and eating habits.</a:t>
            </a:r>
          </a:p>
          <a:p>
            <a:pPr algn="just">
              <a:buFont typeface="Wingdings" pitchFamily="2" charset="2"/>
              <a:buChar char="Ø"/>
            </a:pPr>
            <a:r>
              <a:rPr lang="en-US" b="1" dirty="0"/>
              <a:t>Competitors: </a:t>
            </a:r>
            <a:r>
              <a:rPr lang="en-US" dirty="0"/>
              <a:t>I can Research my competitors and understand what they offer, how they market themselves, and how </a:t>
            </a:r>
            <a:r>
              <a:rPr lang="en-US" dirty="0" err="1"/>
              <a:t>i</a:t>
            </a:r>
            <a:r>
              <a:rPr lang="en-US" dirty="0"/>
              <a:t> can differentiate my business.</a:t>
            </a:r>
          </a:p>
          <a:p>
            <a:pPr algn="just">
              <a:buFont typeface="Wingdings" pitchFamily="2" charset="2"/>
              <a:buChar char="Ø"/>
            </a:pPr>
            <a:r>
              <a:rPr lang="en-US" dirty="0"/>
              <a:t> </a:t>
            </a:r>
            <a:r>
              <a:rPr lang="en-US" b="1" dirty="0"/>
              <a:t>Menu development: </a:t>
            </a:r>
            <a:r>
              <a:rPr lang="en-US" dirty="0"/>
              <a:t>Create a menu that aligns with my target audience's preferences, dietary needs, and budget.</a:t>
            </a:r>
          </a:p>
          <a:p>
            <a:pPr algn="just">
              <a:buFont typeface="Wingdings" pitchFamily="2" charset="2"/>
              <a:buChar char="Ø"/>
            </a:pPr>
            <a:r>
              <a:rPr lang="en-US" dirty="0"/>
              <a:t> </a:t>
            </a:r>
            <a:r>
              <a:rPr lang="en-US" b="1" dirty="0"/>
              <a:t>Pricing: </a:t>
            </a:r>
            <a:r>
              <a:rPr lang="en-US" dirty="0"/>
              <a:t>Determine the price point at which my target audience is willing to pay for my food products or services.</a:t>
            </a:r>
          </a:p>
          <a:p>
            <a:pPr algn="just">
              <a:buFont typeface="Wingdings" pitchFamily="2" charset="2"/>
              <a:buChar char="Ø"/>
            </a:pPr>
            <a:r>
              <a:rPr lang="en-US" dirty="0"/>
              <a:t> </a:t>
            </a:r>
            <a:r>
              <a:rPr lang="en-US" b="1" dirty="0"/>
              <a:t>Location: </a:t>
            </a:r>
            <a:r>
              <a:rPr lang="en-US" dirty="0"/>
              <a:t>Identify potential locations for my business and evaluate the demographics, foot traffic, and competition in each area.</a:t>
            </a:r>
          </a:p>
          <a:p>
            <a:pPr algn="just">
              <a:buFont typeface="Wingdings" pitchFamily="2" charset="2"/>
              <a:buChar char="Ø"/>
            </a:pPr>
            <a:r>
              <a:rPr lang="en-US" b="1" dirty="0"/>
              <a:t>Suppliers: </a:t>
            </a:r>
            <a:r>
              <a:rPr lang="en-US" dirty="0"/>
              <a:t>Identify and evaluate potential suppliers for my ingredients, packaging, and other supplies.</a:t>
            </a:r>
          </a:p>
          <a:p>
            <a:pPr algn="just">
              <a:buFont typeface="Wingdings" pitchFamily="2" charset="2"/>
              <a:buChar char="Ø"/>
            </a:pPr>
            <a:r>
              <a:rPr lang="en-US" dirty="0"/>
              <a:t> </a:t>
            </a:r>
            <a:r>
              <a:rPr lang="en-US" b="1" dirty="0"/>
              <a:t>Marketing: </a:t>
            </a:r>
            <a:r>
              <a:rPr lang="en-US" dirty="0"/>
              <a:t>Develop a marketing plan to promote my business, including strategies for social media, advertising, and word-of-mouth referrals.</a:t>
            </a:r>
          </a:p>
          <a:p>
            <a:pPr algn="just">
              <a:buFont typeface="Wingdings" pitchFamily="2" charset="2"/>
              <a:buChar char="Ø"/>
            </a:pPr>
            <a:r>
              <a:rPr lang="en-US" dirty="0"/>
              <a:t> </a:t>
            </a:r>
            <a:r>
              <a:rPr lang="en-US" b="1" dirty="0"/>
              <a:t>Regulations: </a:t>
            </a:r>
            <a:r>
              <a:rPr lang="en-US" dirty="0"/>
              <a:t>Understand the food safety regulations and licensing requirements in my area and ensure that my business complies with them.</a:t>
            </a:r>
          </a:p>
        </p:txBody>
      </p:sp>
    </p:spTree>
    <p:extLst>
      <p:ext uri="{BB962C8B-B14F-4D97-AF65-F5344CB8AC3E}">
        <p14:creationId xmlns:p14="http://schemas.microsoft.com/office/powerpoint/2010/main" val="31638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9830"/>
            <a:ext cx="12192000" cy="584775"/>
          </a:xfrm>
          <a:prstGeom prst="rect">
            <a:avLst/>
          </a:prstGeom>
          <a:solidFill>
            <a:srgbClr val="FFFF00"/>
          </a:solidFill>
          <a:ln>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chemeClr val="tx1"/>
                  </a:solidFill>
                </a:ln>
                <a:effectLst/>
                <a:latin typeface="Times New Roman" pitchFamily="18" charset="0"/>
                <a:cs typeface="Times New Roman" pitchFamily="18" charset="0"/>
              </a:rPr>
              <a:t> Market strategy</a:t>
            </a:r>
          </a:p>
        </p:txBody>
      </p:sp>
      <p:sp>
        <p:nvSpPr>
          <p:cNvPr id="4" name="TextBox 3"/>
          <p:cNvSpPr txBox="1"/>
          <p:nvPr/>
        </p:nvSpPr>
        <p:spPr>
          <a:xfrm>
            <a:off x="4248443" y="1519310"/>
            <a:ext cx="3826411" cy="2677656"/>
          </a:xfrm>
          <a:prstGeom prst="rect">
            <a:avLst/>
          </a:prstGeom>
          <a:noFill/>
        </p:spPr>
        <p:txBody>
          <a:bodyPr wrap="square" rtlCol="0">
            <a:spAutoFit/>
          </a:bodyPr>
          <a:lstStyle/>
          <a:p>
            <a:pPr>
              <a:buFont typeface="Wingdings" pitchFamily="2" charset="2"/>
              <a:buChar char="Ø"/>
            </a:pPr>
            <a:r>
              <a:rPr lang="en-US" sz="2000" dirty="0"/>
              <a:t> </a:t>
            </a:r>
            <a:r>
              <a:rPr lang="en-US" sz="2400" dirty="0"/>
              <a:t>Branding </a:t>
            </a:r>
          </a:p>
          <a:p>
            <a:pPr>
              <a:buFont typeface="Wingdings" pitchFamily="2" charset="2"/>
              <a:buChar char="Ø"/>
            </a:pPr>
            <a:r>
              <a:rPr lang="en-US" sz="2400" dirty="0"/>
              <a:t>Positioning</a:t>
            </a:r>
          </a:p>
          <a:p>
            <a:pPr>
              <a:buFont typeface="Wingdings" pitchFamily="2" charset="2"/>
              <a:buChar char="Ø"/>
            </a:pPr>
            <a:r>
              <a:rPr lang="en-US" sz="2400" dirty="0"/>
              <a:t> Channels </a:t>
            </a:r>
          </a:p>
          <a:p>
            <a:pPr>
              <a:buFont typeface="Wingdings" pitchFamily="2" charset="2"/>
              <a:buChar char="Ø"/>
            </a:pPr>
            <a:r>
              <a:rPr lang="en-US" sz="2400" dirty="0"/>
              <a:t>Pricing</a:t>
            </a:r>
          </a:p>
          <a:p>
            <a:pPr>
              <a:buFont typeface="Wingdings" pitchFamily="2" charset="2"/>
              <a:buChar char="Ø"/>
            </a:pPr>
            <a:r>
              <a:rPr lang="en-US" sz="2400" dirty="0"/>
              <a:t> Promotion</a:t>
            </a:r>
          </a:p>
          <a:p>
            <a:pPr>
              <a:buFont typeface="Wingdings" pitchFamily="2" charset="2"/>
              <a:buChar char="Ø"/>
            </a:pPr>
            <a:r>
              <a:rPr lang="en-US" sz="2400" dirty="0"/>
              <a:t> Partnerships </a:t>
            </a:r>
          </a:p>
          <a:p>
            <a:pPr>
              <a:buFont typeface="Wingdings" pitchFamily="2" charset="2"/>
              <a:buChar char="Ø"/>
            </a:pPr>
            <a:r>
              <a:rPr lang="en-US" sz="2400" dirty="0"/>
              <a:t>Customer engagement</a:t>
            </a:r>
          </a:p>
        </p:txBody>
      </p:sp>
    </p:spTree>
    <p:extLst>
      <p:ext uri="{BB962C8B-B14F-4D97-AF65-F5344CB8AC3E}">
        <p14:creationId xmlns:p14="http://schemas.microsoft.com/office/powerpoint/2010/main" val="380796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9828"/>
            <a:ext cx="12192000" cy="584775"/>
          </a:xfrm>
          <a:prstGeom prst="rect">
            <a:avLst/>
          </a:prstGeom>
          <a:solidFill>
            <a:srgbClr val="FFFF00"/>
          </a:solidFill>
          <a:ln>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chemeClr val="tx1"/>
                  </a:solidFill>
                </a:ln>
                <a:effectLst/>
                <a:latin typeface="Times New Roman" pitchFamily="18" charset="0"/>
                <a:cs typeface="Times New Roman" pitchFamily="18" charset="0"/>
              </a:rPr>
              <a:t>CERTIFICATS</a:t>
            </a:r>
          </a:p>
        </p:txBody>
      </p:sp>
      <p:sp>
        <p:nvSpPr>
          <p:cNvPr id="4" name="TextBox 3"/>
          <p:cNvSpPr txBox="1"/>
          <p:nvPr/>
        </p:nvSpPr>
        <p:spPr>
          <a:xfrm>
            <a:off x="1139484" y="1828800"/>
            <a:ext cx="7863840" cy="3416320"/>
          </a:xfrm>
          <a:prstGeom prst="rect">
            <a:avLst/>
          </a:prstGeom>
          <a:noFill/>
        </p:spPr>
        <p:txBody>
          <a:bodyPr wrap="square" rtlCol="0">
            <a:spAutoFit/>
          </a:bodyPr>
          <a:lstStyle/>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Food products order licenses (FPO)</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NOC paper (form state pollution control)</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Trade license</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GST</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FSSAI Licenses</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Registration for trademark</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Fire Registration</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BIS Certificate </a:t>
            </a:r>
          </a:p>
          <a:p>
            <a:pPr marL="514350" indent="-514350">
              <a:buFont typeface="+mj-lt"/>
              <a:buAutoNum type="arabicPeriod"/>
            </a:pPr>
            <a:r>
              <a:rPr lang="en-US" sz="2400" b="1" dirty="0">
                <a:latin typeface="Times New Roman" panose="02020603050405020304" pitchFamily="18" charset="0"/>
                <a:cs typeface="Times New Roman" panose="02020603050405020304" pitchFamily="18" charset="0"/>
              </a:rPr>
              <a:t>ISO 14075, ISO22000</a:t>
            </a:r>
          </a:p>
        </p:txBody>
      </p:sp>
      <p:pic>
        <p:nvPicPr>
          <p:cNvPr id="5" name="Picture 4">
            <a:extLst>
              <a:ext uri="{FF2B5EF4-FFF2-40B4-BE49-F238E27FC236}">
                <a16:creationId xmlns:a16="http://schemas.microsoft.com/office/drawing/2014/main" id="{19C33FDC-E761-8D6A-B3EB-46D0D2EDAC7A}"/>
              </a:ext>
            </a:extLst>
          </p:cNvPr>
          <p:cNvPicPr>
            <a:picLocks noChangeAspect="1"/>
          </p:cNvPicPr>
          <p:nvPr/>
        </p:nvPicPr>
        <p:blipFill rotWithShape="1">
          <a:blip r:embed="rId2"/>
          <a:srcRect l="11212" t="2566" r="2728" b="1553"/>
          <a:stretch/>
        </p:blipFill>
        <p:spPr>
          <a:xfrm>
            <a:off x="9120225" y="2256705"/>
            <a:ext cx="2748538" cy="2564657"/>
          </a:xfrm>
          <a:prstGeom prst="rect">
            <a:avLst/>
          </a:prstGeom>
        </p:spPr>
      </p:pic>
    </p:spTree>
    <p:extLst>
      <p:ext uri="{BB962C8B-B14F-4D97-AF65-F5344CB8AC3E}">
        <p14:creationId xmlns:p14="http://schemas.microsoft.com/office/powerpoint/2010/main" val="296538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64892" y="165929"/>
            <a:ext cx="12356892" cy="6700836"/>
            <a:chOff x="-164892" y="165929"/>
            <a:chExt cx="12356892" cy="6700836"/>
          </a:xfrm>
        </p:grpSpPr>
        <p:sp>
          <p:nvSpPr>
            <p:cNvPr id="3" name="TextBox 2">
              <a:extLst>
                <a:ext uri="{FF2B5EF4-FFF2-40B4-BE49-F238E27FC236}">
                  <a16:creationId xmlns:a16="http://schemas.microsoft.com/office/drawing/2014/main" id="{A13EB7FB-8EB1-3577-D94E-46E2D0355920}"/>
                </a:ext>
              </a:extLst>
            </p:cNvPr>
            <p:cNvSpPr txBox="1"/>
            <p:nvPr/>
          </p:nvSpPr>
          <p:spPr>
            <a:xfrm>
              <a:off x="-164892" y="654359"/>
              <a:ext cx="2127355" cy="646331"/>
            </a:xfrm>
            <a:prstGeom prst="rect">
              <a:avLst/>
            </a:prstGeom>
            <a:noFill/>
          </p:spPr>
          <p:txBody>
            <a:bodyPr wrap="square" rtlCol="0">
              <a:spAutoFit/>
            </a:bodyPr>
            <a:lstStyle/>
            <a:p>
              <a:pPr algn="ctr"/>
              <a:r>
                <a:rPr lang="en-US" dirty="0"/>
                <a:t>Receiving green coconut</a:t>
              </a:r>
            </a:p>
          </p:txBody>
        </p:sp>
        <p:sp>
          <p:nvSpPr>
            <p:cNvPr id="4" name="TextBox 3">
              <a:extLst>
                <a:ext uri="{FF2B5EF4-FFF2-40B4-BE49-F238E27FC236}">
                  <a16:creationId xmlns:a16="http://schemas.microsoft.com/office/drawing/2014/main" id="{329651D7-4224-9838-3C4B-BC98CAA97563}"/>
                </a:ext>
              </a:extLst>
            </p:cNvPr>
            <p:cNvSpPr txBox="1"/>
            <p:nvPr/>
          </p:nvSpPr>
          <p:spPr>
            <a:xfrm>
              <a:off x="2052245" y="649337"/>
              <a:ext cx="3044835" cy="646331"/>
            </a:xfrm>
            <a:prstGeom prst="rect">
              <a:avLst/>
            </a:prstGeom>
            <a:noFill/>
          </p:spPr>
          <p:txBody>
            <a:bodyPr wrap="square" rtlCol="0">
              <a:spAutoFit/>
            </a:bodyPr>
            <a:lstStyle/>
            <a:p>
              <a:pPr algn="ctr"/>
              <a:r>
                <a:rPr lang="en-US" dirty="0"/>
                <a:t>Cleaning with chlorinated water (100ppm)</a:t>
              </a:r>
            </a:p>
          </p:txBody>
        </p:sp>
        <p:sp>
          <p:nvSpPr>
            <p:cNvPr id="5" name="TextBox 4">
              <a:extLst>
                <a:ext uri="{FF2B5EF4-FFF2-40B4-BE49-F238E27FC236}">
                  <a16:creationId xmlns:a16="http://schemas.microsoft.com/office/drawing/2014/main" id="{BE070C18-0EA9-8B00-B70B-C5924FBB8F66}"/>
                </a:ext>
              </a:extLst>
            </p:cNvPr>
            <p:cNvSpPr txBox="1"/>
            <p:nvPr/>
          </p:nvSpPr>
          <p:spPr>
            <a:xfrm>
              <a:off x="4750268" y="488748"/>
              <a:ext cx="2398424" cy="923330"/>
            </a:xfrm>
            <a:prstGeom prst="rect">
              <a:avLst/>
            </a:prstGeom>
            <a:noFill/>
          </p:spPr>
          <p:txBody>
            <a:bodyPr wrap="square" rtlCol="0">
              <a:spAutoFit/>
            </a:bodyPr>
            <a:lstStyle/>
            <a:p>
              <a:pPr algn="ctr"/>
              <a:r>
                <a:rPr lang="en-US" dirty="0"/>
                <a:t>Peeling </a:t>
              </a:r>
            </a:p>
            <a:p>
              <a:pPr algn="ctr"/>
              <a:r>
                <a:rPr lang="en-US" dirty="0"/>
                <a:t>+ </a:t>
              </a:r>
            </a:p>
            <a:p>
              <a:pPr algn="ctr"/>
              <a:r>
                <a:rPr lang="en-US" dirty="0"/>
                <a:t>Cutting </a:t>
              </a:r>
            </a:p>
          </p:txBody>
        </p:sp>
        <p:sp>
          <p:nvSpPr>
            <p:cNvPr id="6" name="TextBox 5">
              <a:extLst>
                <a:ext uri="{FF2B5EF4-FFF2-40B4-BE49-F238E27FC236}">
                  <a16:creationId xmlns:a16="http://schemas.microsoft.com/office/drawing/2014/main" id="{B4F6FE05-EEDE-B13C-E9D1-B83BB51853DC}"/>
                </a:ext>
              </a:extLst>
            </p:cNvPr>
            <p:cNvSpPr txBox="1"/>
            <p:nvPr/>
          </p:nvSpPr>
          <p:spPr>
            <a:xfrm>
              <a:off x="6578242" y="561565"/>
              <a:ext cx="2613286" cy="646331"/>
            </a:xfrm>
            <a:prstGeom prst="rect">
              <a:avLst/>
            </a:prstGeom>
            <a:noFill/>
          </p:spPr>
          <p:txBody>
            <a:bodyPr wrap="square" rtlCol="0">
              <a:spAutoFit/>
            </a:bodyPr>
            <a:lstStyle/>
            <a:p>
              <a:pPr algn="ctr"/>
              <a:r>
                <a:rPr lang="en-US" dirty="0"/>
                <a:t>Scrubbing the head portion</a:t>
              </a:r>
            </a:p>
          </p:txBody>
        </p:sp>
        <p:sp>
          <p:nvSpPr>
            <p:cNvPr id="7" name="TextBox 6">
              <a:extLst>
                <a:ext uri="{FF2B5EF4-FFF2-40B4-BE49-F238E27FC236}">
                  <a16:creationId xmlns:a16="http://schemas.microsoft.com/office/drawing/2014/main" id="{33B9C92D-9942-9CAD-D842-8F8F9E9A5960}"/>
                </a:ext>
              </a:extLst>
            </p:cNvPr>
            <p:cNvSpPr txBox="1"/>
            <p:nvPr/>
          </p:nvSpPr>
          <p:spPr>
            <a:xfrm>
              <a:off x="9039805" y="565047"/>
              <a:ext cx="2908091" cy="646331"/>
            </a:xfrm>
            <a:prstGeom prst="rect">
              <a:avLst/>
            </a:prstGeom>
            <a:noFill/>
          </p:spPr>
          <p:txBody>
            <a:bodyPr wrap="square" rtlCol="0">
              <a:spAutoFit/>
            </a:bodyPr>
            <a:lstStyle/>
            <a:p>
              <a:pPr algn="ctr"/>
              <a:r>
                <a:rPr lang="en-US" dirty="0"/>
                <a:t>Washing with hot water(50˚C/30Sec)</a:t>
              </a:r>
            </a:p>
          </p:txBody>
        </p:sp>
        <p:sp>
          <p:nvSpPr>
            <p:cNvPr id="8" name="TextBox 7">
              <a:extLst>
                <a:ext uri="{FF2B5EF4-FFF2-40B4-BE49-F238E27FC236}">
                  <a16:creationId xmlns:a16="http://schemas.microsoft.com/office/drawing/2014/main" id="{ACAF2501-0D7B-F28C-4B65-E42581A80A32}"/>
                </a:ext>
              </a:extLst>
            </p:cNvPr>
            <p:cNvSpPr txBox="1"/>
            <p:nvPr/>
          </p:nvSpPr>
          <p:spPr>
            <a:xfrm>
              <a:off x="9466267" y="1529509"/>
              <a:ext cx="1996649" cy="646331"/>
            </a:xfrm>
            <a:prstGeom prst="rect">
              <a:avLst/>
            </a:prstGeom>
            <a:noFill/>
          </p:spPr>
          <p:txBody>
            <a:bodyPr wrap="square" rtlCol="0">
              <a:spAutoFit/>
            </a:bodyPr>
            <a:lstStyle/>
            <a:p>
              <a:pPr algn="ctr"/>
              <a:r>
                <a:rPr lang="en-US" dirty="0"/>
                <a:t>Cutting</a:t>
              </a:r>
            </a:p>
            <a:p>
              <a:pPr algn="ctr"/>
              <a:r>
                <a:rPr lang="en-US" dirty="0"/>
                <a:t> the head portion</a:t>
              </a:r>
            </a:p>
          </p:txBody>
        </p:sp>
        <p:sp>
          <p:nvSpPr>
            <p:cNvPr id="9" name="TextBox 8">
              <a:extLst>
                <a:ext uri="{FF2B5EF4-FFF2-40B4-BE49-F238E27FC236}">
                  <a16:creationId xmlns:a16="http://schemas.microsoft.com/office/drawing/2014/main" id="{5B7F082D-6ECF-9722-CC4D-E4A300C9BAE2}"/>
                </a:ext>
              </a:extLst>
            </p:cNvPr>
            <p:cNvSpPr txBox="1"/>
            <p:nvPr/>
          </p:nvSpPr>
          <p:spPr>
            <a:xfrm>
              <a:off x="3640994" y="1574301"/>
              <a:ext cx="2908091" cy="646331"/>
            </a:xfrm>
            <a:prstGeom prst="rect">
              <a:avLst/>
            </a:prstGeom>
            <a:noFill/>
          </p:spPr>
          <p:txBody>
            <a:bodyPr wrap="square" rtlCol="0">
              <a:spAutoFit/>
            </a:bodyPr>
            <a:lstStyle/>
            <a:p>
              <a:pPr algn="ctr"/>
              <a:r>
                <a:rPr lang="en-US" dirty="0"/>
                <a:t>Strain</a:t>
              </a:r>
            </a:p>
            <a:p>
              <a:pPr algn="ctr"/>
              <a:r>
                <a:rPr lang="en-US" dirty="0"/>
                <a:t> the coconut water</a:t>
              </a:r>
            </a:p>
          </p:txBody>
        </p:sp>
        <p:sp>
          <p:nvSpPr>
            <p:cNvPr id="10" name="TextBox 9">
              <a:extLst>
                <a:ext uri="{FF2B5EF4-FFF2-40B4-BE49-F238E27FC236}">
                  <a16:creationId xmlns:a16="http://schemas.microsoft.com/office/drawing/2014/main" id="{2F31783E-88A9-46CF-E819-ED18C3E5B490}"/>
                </a:ext>
              </a:extLst>
            </p:cNvPr>
            <p:cNvSpPr txBox="1"/>
            <p:nvPr/>
          </p:nvSpPr>
          <p:spPr>
            <a:xfrm>
              <a:off x="2504379" y="1630569"/>
              <a:ext cx="1407260" cy="646331"/>
            </a:xfrm>
            <a:prstGeom prst="rect">
              <a:avLst/>
            </a:prstGeom>
            <a:noFill/>
          </p:spPr>
          <p:txBody>
            <a:bodyPr wrap="square" rtlCol="0">
              <a:spAutoFit/>
            </a:bodyPr>
            <a:lstStyle/>
            <a:p>
              <a:pPr algn="ctr"/>
              <a:r>
                <a:rPr lang="en-US" dirty="0"/>
                <a:t>Filtration</a:t>
              </a:r>
            </a:p>
            <a:p>
              <a:pPr algn="ctr"/>
              <a:endParaRPr lang="en-US" dirty="0"/>
            </a:p>
          </p:txBody>
        </p:sp>
        <p:sp>
          <p:nvSpPr>
            <p:cNvPr id="12" name="TextBox 11">
              <a:extLst>
                <a:ext uri="{FF2B5EF4-FFF2-40B4-BE49-F238E27FC236}">
                  <a16:creationId xmlns:a16="http://schemas.microsoft.com/office/drawing/2014/main" id="{491C1ED8-EC6D-D28F-292A-A9A162DAE580}"/>
                </a:ext>
              </a:extLst>
            </p:cNvPr>
            <p:cNvSpPr txBox="1"/>
            <p:nvPr/>
          </p:nvSpPr>
          <p:spPr>
            <a:xfrm>
              <a:off x="6461740" y="1580716"/>
              <a:ext cx="2885769" cy="646331"/>
            </a:xfrm>
            <a:prstGeom prst="rect">
              <a:avLst/>
            </a:prstGeom>
            <a:noFill/>
          </p:spPr>
          <p:txBody>
            <a:bodyPr wrap="square" rtlCol="0">
              <a:spAutoFit/>
            </a:bodyPr>
            <a:lstStyle/>
            <a:p>
              <a:pPr algn="ctr"/>
              <a:r>
                <a:rPr lang="en-US" dirty="0"/>
                <a:t>Receiving the Coconut water</a:t>
              </a:r>
            </a:p>
          </p:txBody>
        </p:sp>
        <p:sp>
          <p:nvSpPr>
            <p:cNvPr id="13" name="TextBox 12">
              <a:extLst>
                <a:ext uri="{FF2B5EF4-FFF2-40B4-BE49-F238E27FC236}">
                  <a16:creationId xmlns:a16="http://schemas.microsoft.com/office/drawing/2014/main" id="{57B84B5D-F569-461A-048D-FE5B1FD954EF}"/>
                </a:ext>
              </a:extLst>
            </p:cNvPr>
            <p:cNvSpPr txBox="1"/>
            <p:nvPr/>
          </p:nvSpPr>
          <p:spPr>
            <a:xfrm>
              <a:off x="-53263" y="1456628"/>
              <a:ext cx="2908091" cy="646331"/>
            </a:xfrm>
            <a:prstGeom prst="rect">
              <a:avLst/>
            </a:prstGeom>
            <a:noFill/>
          </p:spPr>
          <p:txBody>
            <a:bodyPr wrap="square" rtlCol="0">
              <a:spAutoFit/>
            </a:bodyPr>
            <a:lstStyle/>
            <a:p>
              <a:pPr algn="ctr"/>
              <a:r>
                <a:rPr lang="en-US" dirty="0"/>
                <a:t>Adding sugar</a:t>
              </a:r>
            </a:p>
            <a:p>
              <a:pPr algn="ctr"/>
              <a:r>
                <a:rPr lang="en-US" dirty="0"/>
                <a:t> (test wise)</a:t>
              </a:r>
            </a:p>
          </p:txBody>
        </p:sp>
        <p:sp>
          <p:nvSpPr>
            <p:cNvPr id="14" name="TextBox 13">
              <a:extLst>
                <a:ext uri="{FF2B5EF4-FFF2-40B4-BE49-F238E27FC236}">
                  <a16:creationId xmlns:a16="http://schemas.microsoft.com/office/drawing/2014/main" id="{F0B2DC95-63C6-3C8F-64FE-C58BF2B2D0E9}"/>
                </a:ext>
              </a:extLst>
            </p:cNvPr>
            <p:cNvSpPr txBox="1"/>
            <p:nvPr/>
          </p:nvSpPr>
          <p:spPr>
            <a:xfrm>
              <a:off x="79460" y="2602530"/>
              <a:ext cx="2908091" cy="646331"/>
            </a:xfrm>
            <a:prstGeom prst="rect">
              <a:avLst/>
            </a:prstGeom>
            <a:noFill/>
          </p:spPr>
          <p:txBody>
            <a:bodyPr wrap="square" rtlCol="0">
              <a:spAutoFit/>
            </a:bodyPr>
            <a:lstStyle/>
            <a:p>
              <a:pPr algn="ctr"/>
              <a:r>
                <a:rPr lang="en-US" dirty="0"/>
                <a:t>Adding agar </a:t>
              </a:r>
              <a:r>
                <a:rPr lang="en-US" dirty="0" err="1"/>
                <a:t>agar</a:t>
              </a:r>
              <a:r>
                <a:rPr lang="en-US" dirty="0"/>
                <a:t> powder(1-2%)</a:t>
              </a:r>
            </a:p>
          </p:txBody>
        </p:sp>
        <p:sp>
          <p:nvSpPr>
            <p:cNvPr id="15" name="TextBox 14">
              <a:extLst>
                <a:ext uri="{FF2B5EF4-FFF2-40B4-BE49-F238E27FC236}">
                  <a16:creationId xmlns:a16="http://schemas.microsoft.com/office/drawing/2014/main" id="{6FD3547F-AC7A-B226-3C2A-09E9CDA275C8}"/>
                </a:ext>
              </a:extLst>
            </p:cNvPr>
            <p:cNvSpPr txBox="1"/>
            <p:nvPr/>
          </p:nvSpPr>
          <p:spPr>
            <a:xfrm>
              <a:off x="2944968" y="2555533"/>
              <a:ext cx="2908091" cy="646331"/>
            </a:xfrm>
            <a:prstGeom prst="rect">
              <a:avLst/>
            </a:prstGeom>
            <a:noFill/>
          </p:spPr>
          <p:txBody>
            <a:bodyPr wrap="square" rtlCol="0">
              <a:spAutoFit/>
            </a:bodyPr>
            <a:lstStyle/>
            <a:p>
              <a:pPr algn="ctr"/>
              <a:r>
                <a:rPr lang="en-US" dirty="0"/>
                <a:t>Adding preservative (1.5%)(Sodium benzoate)</a:t>
              </a:r>
            </a:p>
          </p:txBody>
        </p:sp>
        <p:sp>
          <p:nvSpPr>
            <p:cNvPr id="16" name="TextBox 15">
              <a:extLst>
                <a:ext uri="{FF2B5EF4-FFF2-40B4-BE49-F238E27FC236}">
                  <a16:creationId xmlns:a16="http://schemas.microsoft.com/office/drawing/2014/main" id="{FAA9D5E6-6358-0AA7-DF03-7959787FF8C2}"/>
                </a:ext>
              </a:extLst>
            </p:cNvPr>
            <p:cNvSpPr txBox="1"/>
            <p:nvPr/>
          </p:nvSpPr>
          <p:spPr>
            <a:xfrm>
              <a:off x="5947612" y="2516419"/>
              <a:ext cx="3352800" cy="646331"/>
            </a:xfrm>
            <a:prstGeom prst="rect">
              <a:avLst/>
            </a:prstGeom>
            <a:noFill/>
          </p:spPr>
          <p:txBody>
            <a:bodyPr wrap="square" rtlCol="0">
              <a:spAutoFit/>
            </a:bodyPr>
            <a:lstStyle/>
            <a:p>
              <a:pPr algn="ctr"/>
              <a:r>
                <a:rPr lang="en-US" dirty="0"/>
                <a:t>Heating</a:t>
              </a:r>
            </a:p>
            <a:p>
              <a:pPr algn="ctr"/>
              <a:r>
                <a:rPr lang="en-US" dirty="0"/>
                <a:t> (85-90˚C/ 10-15 min)</a:t>
              </a:r>
            </a:p>
          </p:txBody>
        </p:sp>
        <p:sp>
          <p:nvSpPr>
            <p:cNvPr id="17" name="TextBox 16">
              <a:extLst>
                <a:ext uri="{FF2B5EF4-FFF2-40B4-BE49-F238E27FC236}">
                  <a16:creationId xmlns:a16="http://schemas.microsoft.com/office/drawing/2014/main" id="{01FF0CDB-0C44-D47C-2D66-73B0A0664474}"/>
                </a:ext>
              </a:extLst>
            </p:cNvPr>
            <p:cNvSpPr txBox="1"/>
            <p:nvPr/>
          </p:nvSpPr>
          <p:spPr>
            <a:xfrm>
              <a:off x="4996217" y="4026336"/>
              <a:ext cx="2908091" cy="646331"/>
            </a:xfrm>
            <a:prstGeom prst="rect">
              <a:avLst/>
            </a:prstGeom>
            <a:noFill/>
          </p:spPr>
          <p:txBody>
            <a:bodyPr wrap="square" rtlCol="0">
              <a:spAutoFit/>
            </a:bodyPr>
            <a:lstStyle/>
            <a:p>
              <a:pPr algn="ctr"/>
              <a:r>
                <a:rPr lang="en-US" dirty="0"/>
                <a:t>Adding citric acid</a:t>
              </a:r>
            </a:p>
            <a:p>
              <a:pPr algn="ctr"/>
              <a:r>
                <a:rPr lang="en-US" dirty="0"/>
                <a:t>(0.2%)</a:t>
              </a:r>
            </a:p>
          </p:txBody>
        </p:sp>
        <p:sp>
          <p:nvSpPr>
            <p:cNvPr id="18" name="TextBox 17">
              <a:extLst>
                <a:ext uri="{FF2B5EF4-FFF2-40B4-BE49-F238E27FC236}">
                  <a16:creationId xmlns:a16="http://schemas.microsoft.com/office/drawing/2014/main" id="{2BEA599F-AF71-F21A-0CB0-194062150438}"/>
                </a:ext>
              </a:extLst>
            </p:cNvPr>
            <p:cNvSpPr txBox="1"/>
            <p:nvPr/>
          </p:nvSpPr>
          <p:spPr>
            <a:xfrm>
              <a:off x="7371213" y="4068964"/>
              <a:ext cx="2001633" cy="923330"/>
            </a:xfrm>
            <a:prstGeom prst="rect">
              <a:avLst/>
            </a:prstGeom>
            <a:noFill/>
          </p:spPr>
          <p:txBody>
            <a:bodyPr wrap="square" rtlCol="0">
              <a:spAutoFit/>
            </a:bodyPr>
            <a:lstStyle/>
            <a:p>
              <a:pPr algn="ctr"/>
              <a:r>
                <a:rPr lang="en-US" dirty="0"/>
                <a:t>Immediately cooling</a:t>
              </a:r>
            </a:p>
            <a:p>
              <a:pPr algn="ctr"/>
              <a:r>
                <a:rPr lang="en-US" dirty="0"/>
                <a:t> 50˚C</a:t>
              </a:r>
            </a:p>
          </p:txBody>
        </p:sp>
        <p:sp>
          <p:nvSpPr>
            <p:cNvPr id="19" name="TextBox 18">
              <a:extLst>
                <a:ext uri="{FF2B5EF4-FFF2-40B4-BE49-F238E27FC236}">
                  <a16:creationId xmlns:a16="http://schemas.microsoft.com/office/drawing/2014/main" id="{430D5B70-644E-97B1-ACAD-DE80B09229B9}"/>
                </a:ext>
              </a:extLst>
            </p:cNvPr>
            <p:cNvSpPr txBox="1"/>
            <p:nvPr/>
          </p:nvSpPr>
          <p:spPr>
            <a:xfrm>
              <a:off x="2864825" y="3999226"/>
              <a:ext cx="2375576" cy="646331"/>
            </a:xfrm>
            <a:prstGeom prst="rect">
              <a:avLst/>
            </a:prstGeom>
            <a:noFill/>
          </p:spPr>
          <p:txBody>
            <a:bodyPr wrap="square" rtlCol="0">
              <a:spAutoFit/>
            </a:bodyPr>
            <a:lstStyle/>
            <a:p>
              <a:pPr algn="ctr"/>
              <a:r>
                <a:rPr lang="en-US" dirty="0"/>
                <a:t> cooling in 25˚C for 5-10 min</a:t>
              </a:r>
            </a:p>
          </p:txBody>
        </p:sp>
        <p:sp>
          <p:nvSpPr>
            <p:cNvPr id="20" name="TextBox 19">
              <a:extLst>
                <a:ext uri="{FF2B5EF4-FFF2-40B4-BE49-F238E27FC236}">
                  <a16:creationId xmlns:a16="http://schemas.microsoft.com/office/drawing/2014/main" id="{296B8E87-21D3-7F26-2AF0-1EDD226A059C}"/>
                </a:ext>
              </a:extLst>
            </p:cNvPr>
            <p:cNvSpPr txBox="1"/>
            <p:nvPr/>
          </p:nvSpPr>
          <p:spPr>
            <a:xfrm>
              <a:off x="563872" y="3989278"/>
              <a:ext cx="2178561" cy="646331"/>
            </a:xfrm>
            <a:prstGeom prst="rect">
              <a:avLst/>
            </a:prstGeom>
            <a:noFill/>
          </p:spPr>
          <p:txBody>
            <a:bodyPr wrap="square" rtlCol="0">
              <a:spAutoFit/>
            </a:bodyPr>
            <a:lstStyle/>
            <a:p>
              <a:pPr algn="ctr"/>
              <a:r>
                <a:rPr lang="en-US" dirty="0"/>
                <a:t>Filling in coconut</a:t>
              </a:r>
            </a:p>
            <a:p>
              <a:pPr algn="ctr"/>
              <a:r>
                <a:rPr lang="en-US" dirty="0"/>
                <a:t> shell</a:t>
              </a:r>
            </a:p>
          </p:txBody>
        </p:sp>
        <p:sp>
          <p:nvSpPr>
            <p:cNvPr id="21" name="TextBox 20">
              <a:extLst>
                <a:ext uri="{FF2B5EF4-FFF2-40B4-BE49-F238E27FC236}">
                  <a16:creationId xmlns:a16="http://schemas.microsoft.com/office/drawing/2014/main" id="{DD2705A0-A451-D916-39A5-D072AA351F21}"/>
                </a:ext>
              </a:extLst>
            </p:cNvPr>
            <p:cNvSpPr txBox="1"/>
            <p:nvPr/>
          </p:nvSpPr>
          <p:spPr>
            <a:xfrm>
              <a:off x="175917" y="5511144"/>
              <a:ext cx="2178561" cy="369332"/>
            </a:xfrm>
            <a:prstGeom prst="rect">
              <a:avLst/>
            </a:prstGeom>
            <a:noFill/>
          </p:spPr>
          <p:txBody>
            <a:bodyPr wrap="square" rtlCol="0">
              <a:spAutoFit/>
            </a:bodyPr>
            <a:lstStyle/>
            <a:p>
              <a:pPr algn="ctr"/>
              <a:r>
                <a:rPr lang="en-US" dirty="0"/>
                <a:t>Packaging</a:t>
              </a:r>
            </a:p>
          </p:txBody>
        </p:sp>
        <p:sp>
          <p:nvSpPr>
            <p:cNvPr id="22" name="TextBox 21">
              <a:extLst>
                <a:ext uri="{FF2B5EF4-FFF2-40B4-BE49-F238E27FC236}">
                  <a16:creationId xmlns:a16="http://schemas.microsoft.com/office/drawing/2014/main" id="{8970A959-FAE4-4B31-8DC4-3996C9E58672}"/>
                </a:ext>
              </a:extLst>
            </p:cNvPr>
            <p:cNvSpPr txBox="1"/>
            <p:nvPr/>
          </p:nvSpPr>
          <p:spPr>
            <a:xfrm>
              <a:off x="2616909" y="5418811"/>
              <a:ext cx="2908091" cy="923330"/>
            </a:xfrm>
            <a:prstGeom prst="rect">
              <a:avLst/>
            </a:prstGeom>
            <a:noFill/>
          </p:spPr>
          <p:txBody>
            <a:bodyPr wrap="square" rtlCol="0">
              <a:spAutoFit/>
            </a:bodyPr>
            <a:lstStyle/>
            <a:p>
              <a:pPr algn="ctr"/>
              <a:r>
                <a:rPr lang="en-US" dirty="0"/>
                <a:t>Jelly formation(set room)(room temperature/ 2-3h)</a:t>
              </a:r>
            </a:p>
          </p:txBody>
        </p:sp>
        <p:sp>
          <p:nvSpPr>
            <p:cNvPr id="23" name="TextBox 22">
              <a:extLst>
                <a:ext uri="{FF2B5EF4-FFF2-40B4-BE49-F238E27FC236}">
                  <a16:creationId xmlns:a16="http://schemas.microsoft.com/office/drawing/2014/main" id="{D4299DEB-67CF-FA0E-66DF-B830ED0729DE}"/>
                </a:ext>
              </a:extLst>
            </p:cNvPr>
            <p:cNvSpPr txBox="1"/>
            <p:nvPr/>
          </p:nvSpPr>
          <p:spPr>
            <a:xfrm>
              <a:off x="5998244" y="5469944"/>
              <a:ext cx="1911259" cy="646331"/>
            </a:xfrm>
            <a:prstGeom prst="rect">
              <a:avLst/>
            </a:prstGeom>
            <a:noFill/>
          </p:spPr>
          <p:txBody>
            <a:bodyPr wrap="square" rtlCol="0">
              <a:spAutoFit/>
            </a:bodyPr>
            <a:lstStyle/>
            <a:p>
              <a:pPr algn="ctr"/>
              <a:r>
                <a:rPr lang="en-US" dirty="0"/>
                <a:t>Store</a:t>
              </a:r>
            </a:p>
            <a:p>
              <a:pPr algn="ctr"/>
              <a:r>
                <a:rPr lang="en-US" dirty="0"/>
                <a:t>(&lt;5˚C)</a:t>
              </a:r>
            </a:p>
          </p:txBody>
        </p:sp>
        <p:cxnSp>
          <p:nvCxnSpPr>
            <p:cNvPr id="24" name="Straight Arrow Connector 23">
              <a:extLst>
                <a:ext uri="{FF2B5EF4-FFF2-40B4-BE49-F238E27FC236}">
                  <a16:creationId xmlns:a16="http://schemas.microsoft.com/office/drawing/2014/main" id="{22F9FB2D-313B-511F-921E-5DFB27314286}"/>
                </a:ext>
              </a:extLst>
            </p:cNvPr>
            <p:cNvCxnSpPr>
              <a:cxnSpLocks/>
            </p:cNvCxnSpPr>
            <p:nvPr/>
          </p:nvCxnSpPr>
          <p:spPr>
            <a:xfrm>
              <a:off x="1841293" y="977524"/>
              <a:ext cx="364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003FC44-3637-1CF5-86FE-2975AA54E719}"/>
                </a:ext>
              </a:extLst>
            </p:cNvPr>
            <p:cNvCxnSpPr>
              <a:cxnSpLocks/>
            </p:cNvCxnSpPr>
            <p:nvPr/>
          </p:nvCxnSpPr>
          <p:spPr>
            <a:xfrm>
              <a:off x="4944010" y="947590"/>
              <a:ext cx="42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E1658A5-07AE-9D0A-6ED1-725B9ED164D9}"/>
                </a:ext>
              </a:extLst>
            </p:cNvPr>
            <p:cNvCxnSpPr>
              <a:cxnSpLocks/>
            </p:cNvCxnSpPr>
            <p:nvPr/>
          </p:nvCxnSpPr>
          <p:spPr>
            <a:xfrm flipV="1">
              <a:off x="6494580" y="950413"/>
              <a:ext cx="367537" cy="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E1F9C8-9470-F46D-DCAF-D388CDB3458C}"/>
                </a:ext>
              </a:extLst>
            </p:cNvPr>
            <p:cNvCxnSpPr>
              <a:cxnSpLocks/>
            </p:cNvCxnSpPr>
            <p:nvPr/>
          </p:nvCxnSpPr>
          <p:spPr>
            <a:xfrm>
              <a:off x="2509064" y="2878856"/>
              <a:ext cx="5356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320D16-C9B8-5E61-5EC4-C0FE9D25FEC4}"/>
                </a:ext>
              </a:extLst>
            </p:cNvPr>
            <p:cNvCxnSpPr>
              <a:cxnSpLocks/>
            </p:cNvCxnSpPr>
            <p:nvPr/>
          </p:nvCxnSpPr>
          <p:spPr>
            <a:xfrm>
              <a:off x="5947612" y="2948840"/>
              <a:ext cx="4314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FA44F9-B37E-B36A-4BB8-34F8BA1BE497}"/>
                </a:ext>
              </a:extLst>
            </p:cNvPr>
            <p:cNvCxnSpPr/>
            <p:nvPr/>
          </p:nvCxnSpPr>
          <p:spPr>
            <a:xfrm flipH="1">
              <a:off x="6150459" y="1832143"/>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FF82D7F-EB0A-9698-3A9B-941F5CAE8D54}"/>
                </a:ext>
              </a:extLst>
            </p:cNvPr>
            <p:cNvCxnSpPr>
              <a:cxnSpLocks/>
            </p:cNvCxnSpPr>
            <p:nvPr/>
          </p:nvCxnSpPr>
          <p:spPr>
            <a:xfrm>
              <a:off x="10737645" y="2102959"/>
              <a:ext cx="0" cy="465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55393C0-1FD6-F3C2-63C0-AC8DE88F278D}"/>
                </a:ext>
              </a:extLst>
            </p:cNvPr>
            <p:cNvCxnSpPr/>
            <p:nvPr/>
          </p:nvCxnSpPr>
          <p:spPr>
            <a:xfrm flipH="1">
              <a:off x="7439131" y="4364522"/>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D30EC3-FA71-347B-A452-358E3B970165}"/>
                </a:ext>
              </a:extLst>
            </p:cNvPr>
            <p:cNvCxnSpPr/>
            <p:nvPr/>
          </p:nvCxnSpPr>
          <p:spPr>
            <a:xfrm flipH="1">
              <a:off x="2690626" y="4292904"/>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353E0F2-1352-062A-EA0D-BF7E64C7F488}"/>
                </a:ext>
              </a:extLst>
            </p:cNvPr>
            <p:cNvCxnSpPr>
              <a:cxnSpLocks/>
            </p:cNvCxnSpPr>
            <p:nvPr/>
          </p:nvCxnSpPr>
          <p:spPr>
            <a:xfrm flipH="1">
              <a:off x="9270199" y="1832143"/>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CFC879-336E-A298-F754-D4E73B11214B}"/>
                </a:ext>
              </a:extLst>
            </p:cNvPr>
            <p:cNvCxnSpPr>
              <a:cxnSpLocks/>
            </p:cNvCxnSpPr>
            <p:nvPr/>
          </p:nvCxnSpPr>
          <p:spPr>
            <a:xfrm>
              <a:off x="2007760" y="5813764"/>
              <a:ext cx="3467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31DECD5-2A67-DB68-3991-6F2987AE4BE5}"/>
                </a:ext>
              </a:extLst>
            </p:cNvPr>
            <p:cNvCxnSpPr>
              <a:cxnSpLocks/>
            </p:cNvCxnSpPr>
            <p:nvPr/>
          </p:nvCxnSpPr>
          <p:spPr>
            <a:xfrm>
              <a:off x="5593987" y="5793110"/>
              <a:ext cx="502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B907DF5-B78A-2A43-EAF7-9BF9AF94937D}"/>
                </a:ext>
              </a:extLst>
            </p:cNvPr>
            <p:cNvCxnSpPr>
              <a:cxnSpLocks/>
            </p:cNvCxnSpPr>
            <p:nvPr/>
          </p:nvCxnSpPr>
          <p:spPr>
            <a:xfrm>
              <a:off x="9505013" y="6831941"/>
              <a:ext cx="2536236" cy="0"/>
            </a:xfrm>
            <a:prstGeom prst="line">
              <a:avLst/>
            </a:prstGeom>
            <a:solidFill>
              <a:schemeClr val="accent6">
                <a:lumMod val="60000"/>
                <a:lumOff val="40000"/>
              </a:schemeClr>
            </a:solid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8A719CB6-FA94-BAB2-8642-5E9E95F6927D}"/>
                </a:ext>
              </a:extLst>
            </p:cNvPr>
            <p:cNvCxnSpPr>
              <a:cxnSpLocks/>
            </p:cNvCxnSpPr>
            <p:nvPr/>
          </p:nvCxnSpPr>
          <p:spPr>
            <a:xfrm>
              <a:off x="9519641" y="2534056"/>
              <a:ext cx="13152" cy="4332709"/>
            </a:xfrm>
            <a:prstGeom prst="line">
              <a:avLst/>
            </a:prstGeom>
            <a:solidFill>
              <a:schemeClr val="accent6">
                <a:lumMod val="60000"/>
                <a:lumOff val="40000"/>
              </a:schemeClr>
            </a:solid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92A84C78-2A6F-C5F3-1DB1-E80B83B6E44C}"/>
                </a:ext>
              </a:extLst>
            </p:cNvPr>
            <p:cNvCxnSpPr>
              <a:cxnSpLocks/>
            </p:cNvCxnSpPr>
            <p:nvPr/>
          </p:nvCxnSpPr>
          <p:spPr>
            <a:xfrm>
              <a:off x="9505013" y="2522385"/>
              <a:ext cx="2479335" cy="0"/>
            </a:xfrm>
            <a:prstGeom prst="line">
              <a:avLst/>
            </a:prstGeom>
            <a:solidFill>
              <a:schemeClr val="accent6">
                <a:lumMod val="60000"/>
                <a:lumOff val="40000"/>
              </a:schemeClr>
            </a:solid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A4C7D158-732C-0626-5A0D-AB8B663B474B}"/>
                </a:ext>
              </a:extLst>
            </p:cNvPr>
            <p:cNvSpPr txBox="1"/>
            <p:nvPr/>
          </p:nvSpPr>
          <p:spPr>
            <a:xfrm>
              <a:off x="9578716" y="2616681"/>
              <a:ext cx="2332214" cy="369332"/>
            </a:xfrm>
            <a:prstGeom prst="rect">
              <a:avLst/>
            </a:prstGeom>
            <a:solidFill>
              <a:schemeClr val="accent6">
                <a:lumMod val="60000"/>
                <a:lumOff val="40000"/>
              </a:schemeClr>
            </a:solidFill>
          </p:spPr>
          <p:txBody>
            <a:bodyPr wrap="square" rtlCol="0">
              <a:spAutoFit/>
            </a:bodyPr>
            <a:lstStyle/>
            <a:p>
              <a:pPr algn="ctr"/>
              <a:r>
                <a:rPr lang="en-US" dirty="0"/>
                <a:t>Coconut shell</a:t>
              </a:r>
            </a:p>
          </p:txBody>
        </p:sp>
        <p:sp>
          <p:nvSpPr>
            <p:cNvPr id="40" name="TextBox 39">
              <a:extLst>
                <a:ext uri="{FF2B5EF4-FFF2-40B4-BE49-F238E27FC236}">
                  <a16:creationId xmlns:a16="http://schemas.microsoft.com/office/drawing/2014/main" id="{8769B950-E44A-EF52-4D0D-EEDFAF3A5D63}"/>
                </a:ext>
              </a:extLst>
            </p:cNvPr>
            <p:cNvSpPr txBox="1"/>
            <p:nvPr/>
          </p:nvSpPr>
          <p:spPr>
            <a:xfrm>
              <a:off x="9667718" y="3263012"/>
              <a:ext cx="2243212" cy="369332"/>
            </a:xfrm>
            <a:prstGeom prst="rect">
              <a:avLst/>
            </a:prstGeom>
            <a:solidFill>
              <a:schemeClr val="accent6">
                <a:lumMod val="60000"/>
                <a:lumOff val="40000"/>
              </a:schemeClr>
            </a:solidFill>
          </p:spPr>
          <p:txBody>
            <a:bodyPr wrap="square" rtlCol="0">
              <a:spAutoFit/>
            </a:bodyPr>
            <a:lstStyle/>
            <a:p>
              <a:pPr algn="ctr"/>
              <a:r>
                <a:rPr lang="en-US" dirty="0"/>
                <a:t>Washing</a:t>
              </a:r>
            </a:p>
          </p:txBody>
        </p:sp>
        <p:sp>
          <p:nvSpPr>
            <p:cNvPr id="41" name="TextBox 40">
              <a:extLst>
                <a:ext uri="{FF2B5EF4-FFF2-40B4-BE49-F238E27FC236}">
                  <a16:creationId xmlns:a16="http://schemas.microsoft.com/office/drawing/2014/main" id="{1174E46D-2CD0-7644-757A-C765FF413B79}"/>
                </a:ext>
              </a:extLst>
            </p:cNvPr>
            <p:cNvSpPr txBox="1"/>
            <p:nvPr/>
          </p:nvSpPr>
          <p:spPr>
            <a:xfrm>
              <a:off x="9675181" y="3878965"/>
              <a:ext cx="2238766" cy="369332"/>
            </a:xfrm>
            <a:prstGeom prst="rect">
              <a:avLst/>
            </a:prstGeom>
            <a:solidFill>
              <a:schemeClr val="accent6">
                <a:lumMod val="60000"/>
                <a:lumOff val="40000"/>
              </a:schemeClr>
            </a:solidFill>
          </p:spPr>
          <p:txBody>
            <a:bodyPr wrap="square" rtlCol="0">
              <a:spAutoFit/>
            </a:bodyPr>
            <a:lstStyle/>
            <a:p>
              <a:pPr algn="ctr"/>
              <a:r>
                <a:rPr lang="en-US" dirty="0"/>
                <a:t>Shorting(Size wise)</a:t>
              </a:r>
            </a:p>
          </p:txBody>
        </p:sp>
        <p:sp>
          <p:nvSpPr>
            <p:cNvPr id="42" name="TextBox 41">
              <a:extLst>
                <a:ext uri="{FF2B5EF4-FFF2-40B4-BE49-F238E27FC236}">
                  <a16:creationId xmlns:a16="http://schemas.microsoft.com/office/drawing/2014/main" id="{0F207600-515D-6C36-AED7-335AF2F414D3}"/>
                </a:ext>
              </a:extLst>
            </p:cNvPr>
            <p:cNvSpPr txBox="1"/>
            <p:nvPr/>
          </p:nvSpPr>
          <p:spPr>
            <a:xfrm>
              <a:off x="9690155" y="4442942"/>
              <a:ext cx="2204263" cy="646331"/>
            </a:xfrm>
            <a:prstGeom prst="rect">
              <a:avLst/>
            </a:prstGeom>
            <a:solidFill>
              <a:schemeClr val="accent6">
                <a:lumMod val="60000"/>
                <a:lumOff val="40000"/>
              </a:schemeClr>
            </a:solidFill>
          </p:spPr>
          <p:txBody>
            <a:bodyPr wrap="square" rtlCol="0">
              <a:spAutoFit/>
            </a:bodyPr>
            <a:lstStyle/>
            <a:p>
              <a:pPr algn="ctr"/>
              <a:r>
                <a:rPr lang="en-US" dirty="0"/>
                <a:t>Checking and cream removing</a:t>
              </a:r>
            </a:p>
          </p:txBody>
        </p:sp>
        <p:sp>
          <p:nvSpPr>
            <p:cNvPr id="43" name="TextBox 42">
              <a:extLst>
                <a:ext uri="{FF2B5EF4-FFF2-40B4-BE49-F238E27FC236}">
                  <a16:creationId xmlns:a16="http://schemas.microsoft.com/office/drawing/2014/main" id="{5834E438-B0CD-7A45-138F-0FE2E67FBBB3}"/>
                </a:ext>
              </a:extLst>
            </p:cNvPr>
            <p:cNvSpPr txBox="1"/>
            <p:nvPr/>
          </p:nvSpPr>
          <p:spPr>
            <a:xfrm>
              <a:off x="9706667" y="5249534"/>
              <a:ext cx="2204263" cy="646331"/>
            </a:xfrm>
            <a:prstGeom prst="rect">
              <a:avLst/>
            </a:prstGeom>
            <a:solidFill>
              <a:schemeClr val="accent6">
                <a:lumMod val="60000"/>
                <a:lumOff val="40000"/>
              </a:schemeClr>
            </a:solidFill>
          </p:spPr>
          <p:txBody>
            <a:bodyPr wrap="square" rtlCol="0">
              <a:spAutoFit/>
            </a:bodyPr>
            <a:lstStyle/>
            <a:p>
              <a:pPr algn="ctr"/>
              <a:r>
                <a:rPr lang="en-US" dirty="0"/>
                <a:t>Washing potable water</a:t>
              </a:r>
            </a:p>
          </p:txBody>
        </p:sp>
        <p:sp>
          <p:nvSpPr>
            <p:cNvPr id="44" name="TextBox 43">
              <a:extLst>
                <a:ext uri="{FF2B5EF4-FFF2-40B4-BE49-F238E27FC236}">
                  <a16:creationId xmlns:a16="http://schemas.microsoft.com/office/drawing/2014/main" id="{C03A7D43-41DA-9912-EE8A-286FFF858582}"/>
                </a:ext>
              </a:extLst>
            </p:cNvPr>
            <p:cNvSpPr txBox="1"/>
            <p:nvPr/>
          </p:nvSpPr>
          <p:spPr>
            <a:xfrm>
              <a:off x="9715754" y="6097581"/>
              <a:ext cx="2268594" cy="646331"/>
            </a:xfrm>
            <a:prstGeom prst="rect">
              <a:avLst/>
            </a:prstGeom>
            <a:solidFill>
              <a:schemeClr val="accent6">
                <a:lumMod val="60000"/>
                <a:lumOff val="40000"/>
              </a:schemeClr>
            </a:solidFill>
          </p:spPr>
          <p:txBody>
            <a:bodyPr wrap="square" rtlCol="0">
              <a:spAutoFit/>
            </a:bodyPr>
            <a:lstStyle/>
            <a:p>
              <a:pPr algn="ctr"/>
              <a:r>
                <a:rPr lang="en-US" dirty="0"/>
                <a:t>Store in packaging section</a:t>
              </a:r>
            </a:p>
          </p:txBody>
        </p:sp>
        <p:cxnSp>
          <p:nvCxnSpPr>
            <p:cNvPr id="45" name="Straight Arrow Connector 44">
              <a:extLst>
                <a:ext uri="{FF2B5EF4-FFF2-40B4-BE49-F238E27FC236}">
                  <a16:creationId xmlns:a16="http://schemas.microsoft.com/office/drawing/2014/main" id="{3CB475AC-E54C-68C3-B2E4-B59FDDD96ECD}"/>
                </a:ext>
              </a:extLst>
            </p:cNvPr>
            <p:cNvCxnSpPr>
              <a:cxnSpLocks/>
              <a:stCxn id="39" idx="2"/>
            </p:cNvCxnSpPr>
            <p:nvPr/>
          </p:nvCxnSpPr>
          <p:spPr>
            <a:xfrm flipH="1">
              <a:off x="10738690" y="2986013"/>
              <a:ext cx="6133" cy="262010"/>
            </a:xfrm>
            <a:prstGeom prst="straightConnector1">
              <a:avLst/>
            </a:prstGeom>
            <a:solidFill>
              <a:schemeClr val="accent6">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8B053D4-760A-C881-52D6-ED58BEAB8DEB}"/>
                </a:ext>
              </a:extLst>
            </p:cNvPr>
            <p:cNvCxnSpPr>
              <a:cxnSpLocks/>
            </p:cNvCxnSpPr>
            <p:nvPr/>
          </p:nvCxnSpPr>
          <p:spPr>
            <a:xfrm>
              <a:off x="10773131" y="5089273"/>
              <a:ext cx="0" cy="188406"/>
            </a:xfrm>
            <a:prstGeom prst="straightConnector1">
              <a:avLst/>
            </a:prstGeom>
            <a:solidFill>
              <a:schemeClr val="accent6">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3F0C2F8-2B9F-4113-8DA2-B7B7C4FB0500}"/>
                </a:ext>
              </a:extLst>
            </p:cNvPr>
            <p:cNvCxnSpPr>
              <a:cxnSpLocks/>
            </p:cNvCxnSpPr>
            <p:nvPr/>
          </p:nvCxnSpPr>
          <p:spPr>
            <a:xfrm>
              <a:off x="12007108" y="2534056"/>
              <a:ext cx="34141" cy="4312875"/>
            </a:xfrm>
            <a:prstGeom prst="line">
              <a:avLst/>
            </a:prstGeom>
            <a:solidFill>
              <a:schemeClr val="accent6">
                <a:lumMod val="60000"/>
                <a:lumOff val="40000"/>
              </a:schemeClr>
            </a:solid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3BDA7F35-F621-7044-6869-EBF02F806ECD}"/>
                </a:ext>
              </a:extLst>
            </p:cNvPr>
            <p:cNvCxnSpPr/>
            <p:nvPr/>
          </p:nvCxnSpPr>
          <p:spPr>
            <a:xfrm flipH="1">
              <a:off x="5097080" y="4312443"/>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13E115B-5CAA-95B7-20B9-EF6186FF30DC}"/>
                </a:ext>
              </a:extLst>
            </p:cNvPr>
            <p:cNvCxnSpPr>
              <a:cxnSpLocks/>
            </p:cNvCxnSpPr>
            <p:nvPr/>
          </p:nvCxnSpPr>
          <p:spPr>
            <a:xfrm flipV="1">
              <a:off x="9000206" y="940590"/>
              <a:ext cx="455464" cy="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432C31B-A3F0-DA47-39C6-7A698E02F947}"/>
                </a:ext>
              </a:extLst>
            </p:cNvPr>
            <p:cNvCxnSpPr/>
            <p:nvPr/>
          </p:nvCxnSpPr>
          <p:spPr>
            <a:xfrm flipH="1">
              <a:off x="3879729" y="1824337"/>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7619D1C-F86E-4944-417D-9A2A3559D086}"/>
                </a:ext>
              </a:extLst>
            </p:cNvPr>
            <p:cNvCxnSpPr>
              <a:cxnSpLocks/>
            </p:cNvCxnSpPr>
            <p:nvPr/>
          </p:nvCxnSpPr>
          <p:spPr>
            <a:xfrm flipH="1">
              <a:off x="2204576" y="1801985"/>
              <a:ext cx="299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Arrow: Curved Right 159">
              <a:extLst>
                <a:ext uri="{FF2B5EF4-FFF2-40B4-BE49-F238E27FC236}">
                  <a16:creationId xmlns:a16="http://schemas.microsoft.com/office/drawing/2014/main" id="{C2CD81CE-92EB-62E5-F798-92D57AF1F010}"/>
                </a:ext>
              </a:extLst>
            </p:cNvPr>
            <p:cNvSpPr/>
            <p:nvPr/>
          </p:nvSpPr>
          <p:spPr>
            <a:xfrm>
              <a:off x="109440" y="4179856"/>
              <a:ext cx="501601" cy="1613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Curved Left 161">
              <a:extLst>
                <a:ext uri="{FF2B5EF4-FFF2-40B4-BE49-F238E27FC236}">
                  <a16:creationId xmlns:a16="http://schemas.microsoft.com/office/drawing/2014/main" id="{09E1C48C-4D3B-E405-7D0B-CE9ECE28A400}"/>
                </a:ext>
              </a:extLst>
            </p:cNvPr>
            <p:cNvSpPr/>
            <p:nvPr/>
          </p:nvSpPr>
          <p:spPr>
            <a:xfrm>
              <a:off x="9016033" y="2761734"/>
              <a:ext cx="593278" cy="17038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Arrow: Curved Right 162">
              <a:extLst>
                <a:ext uri="{FF2B5EF4-FFF2-40B4-BE49-F238E27FC236}">
                  <a16:creationId xmlns:a16="http://schemas.microsoft.com/office/drawing/2014/main" id="{A6D520DD-4352-7631-6104-2439803CCC65}"/>
                </a:ext>
              </a:extLst>
            </p:cNvPr>
            <p:cNvSpPr/>
            <p:nvPr/>
          </p:nvSpPr>
          <p:spPr>
            <a:xfrm>
              <a:off x="150751" y="1609253"/>
              <a:ext cx="413121" cy="13352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urved Left 163">
              <a:extLst>
                <a:ext uri="{FF2B5EF4-FFF2-40B4-BE49-F238E27FC236}">
                  <a16:creationId xmlns:a16="http://schemas.microsoft.com/office/drawing/2014/main" id="{6DCEB42D-D5D4-9DEE-8A0F-2DF666CAF9A9}"/>
                </a:ext>
              </a:extLst>
            </p:cNvPr>
            <p:cNvSpPr/>
            <p:nvPr/>
          </p:nvSpPr>
          <p:spPr>
            <a:xfrm>
              <a:off x="11578631" y="803349"/>
              <a:ext cx="430624" cy="1250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Straight Arrow Connector 55">
              <a:extLst>
                <a:ext uri="{FF2B5EF4-FFF2-40B4-BE49-F238E27FC236}">
                  <a16:creationId xmlns:a16="http://schemas.microsoft.com/office/drawing/2014/main" id="{5A836BCC-21E8-BC06-1495-49F67BCE5B4C}"/>
                </a:ext>
              </a:extLst>
            </p:cNvPr>
            <p:cNvCxnSpPr>
              <a:cxnSpLocks/>
            </p:cNvCxnSpPr>
            <p:nvPr/>
          </p:nvCxnSpPr>
          <p:spPr>
            <a:xfrm flipH="1">
              <a:off x="10758982" y="4248056"/>
              <a:ext cx="2277" cy="194645"/>
            </a:xfrm>
            <a:prstGeom prst="straightConnector1">
              <a:avLst/>
            </a:prstGeom>
            <a:solidFill>
              <a:schemeClr val="accent6">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2C4F782-7FF5-85DB-23C3-4AB9DACB9F25}"/>
                </a:ext>
              </a:extLst>
            </p:cNvPr>
            <p:cNvCxnSpPr>
              <a:cxnSpLocks/>
            </p:cNvCxnSpPr>
            <p:nvPr/>
          </p:nvCxnSpPr>
          <p:spPr>
            <a:xfrm>
              <a:off x="10748247" y="3636462"/>
              <a:ext cx="4686" cy="240639"/>
            </a:xfrm>
            <a:prstGeom prst="straightConnector1">
              <a:avLst/>
            </a:prstGeom>
            <a:solidFill>
              <a:schemeClr val="accent6">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5732B77-FE62-9412-153B-6B369E87A12C}"/>
                </a:ext>
              </a:extLst>
            </p:cNvPr>
            <p:cNvCxnSpPr>
              <a:cxnSpLocks/>
            </p:cNvCxnSpPr>
            <p:nvPr/>
          </p:nvCxnSpPr>
          <p:spPr>
            <a:xfrm>
              <a:off x="10771106" y="5895865"/>
              <a:ext cx="0" cy="188406"/>
            </a:xfrm>
            <a:prstGeom prst="straightConnector1">
              <a:avLst/>
            </a:prstGeom>
            <a:solidFill>
              <a:schemeClr val="accent6">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1653153" y="4635609"/>
              <a:ext cx="8037003" cy="513166"/>
              <a:chOff x="1653153" y="4635609"/>
              <a:chExt cx="8037003" cy="513166"/>
            </a:xfrm>
            <a:effectLst>
              <a:glow rad="63500">
                <a:schemeClr val="accent2">
                  <a:satMod val="175000"/>
                  <a:alpha val="40000"/>
                </a:schemeClr>
              </a:glow>
            </a:effectLst>
          </p:grpSpPr>
          <p:cxnSp>
            <p:nvCxnSpPr>
              <p:cNvPr id="69" name="Straight Arrow Connector 68">
                <a:extLst>
                  <a:ext uri="{FF2B5EF4-FFF2-40B4-BE49-F238E27FC236}">
                    <a16:creationId xmlns:a16="http://schemas.microsoft.com/office/drawing/2014/main" id="{3BDA7F35-F621-7044-6869-EBF02F806ECD}"/>
                  </a:ext>
                </a:extLst>
              </p:cNvPr>
              <p:cNvCxnSpPr/>
              <p:nvPr/>
            </p:nvCxnSpPr>
            <p:spPr>
              <a:xfrm rot="10800000" flipV="1">
                <a:off x="1659988" y="5120638"/>
                <a:ext cx="7582490" cy="140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3" name="Elbow Connector 72"/>
              <p:cNvCxnSpPr>
                <a:stCxn id="42" idx="1"/>
              </p:cNvCxnSpPr>
              <p:nvPr/>
            </p:nvCxnSpPr>
            <p:spPr>
              <a:xfrm rot="10800000" flipV="1">
                <a:off x="9073663" y="4766108"/>
                <a:ext cx="616493" cy="354532"/>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a:endCxn id="20" idx="2"/>
              </p:cNvCxnSpPr>
              <p:nvPr/>
            </p:nvCxnSpPr>
            <p:spPr>
              <a:xfrm rot="16200000" flipV="1">
                <a:off x="1399988" y="4888774"/>
                <a:ext cx="513166" cy="683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cxnSp>
          <p:nvCxnSpPr>
            <p:cNvPr id="82" name="Elbow Connector 81"/>
            <p:cNvCxnSpPr>
              <a:stCxn id="44" idx="1"/>
            </p:cNvCxnSpPr>
            <p:nvPr/>
          </p:nvCxnSpPr>
          <p:spPr>
            <a:xfrm rot="10800000">
              <a:off x="1659988" y="5162843"/>
              <a:ext cx="8055766" cy="1257904"/>
            </a:xfrm>
            <a:prstGeom prst="bentConnector3">
              <a:avLst>
                <a:gd name="adj1" fmla="val 5644"/>
              </a:avLst>
            </a:prstGeom>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094899" y="6330463"/>
              <a:ext cx="3953022" cy="369332"/>
            </a:xfrm>
            <a:prstGeom prst="rect">
              <a:avLst/>
            </a:prstGeom>
            <a:noFill/>
          </p:spPr>
          <p:txBody>
            <a:bodyPr wrap="square" rtlCol="0">
              <a:spAutoFit/>
            </a:bodyPr>
            <a:lstStyle/>
            <a:p>
              <a:pPr>
                <a:buFont typeface="Wingdings" pitchFamily="2" charset="2"/>
                <a:buChar char="Ø"/>
              </a:pPr>
              <a:r>
                <a:rPr lang="en-US" b="1" u="sng" dirty="0">
                  <a:solidFill>
                    <a:schemeClr val="accent2">
                      <a:lumMod val="60000"/>
                      <a:lumOff val="40000"/>
                    </a:schemeClr>
                  </a:solidFill>
                </a:rPr>
                <a:t>(Shelf life – 15days, below 5</a:t>
              </a:r>
              <a:r>
                <a:rPr lang="en-US" b="1" u="sng" dirty="0">
                  <a:solidFill>
                    <a:schemeClr val="accent2">
                      <a:lumMod val="60000"/>
                      <a:lumOff val="40000"/>
                    </a:schemeClr>
                  </a:solidFill>
                  <a:latin typeface="Cambria"/>
                </a:rPr>
                <a:t>˚C)</a:t>
              </a:r>
              <a:endParaRPr lang="en-US" b="1" u="sng" dirty="0">
                <a:solidFill>
                  <a:schemeClr val="accent2">
                    <a:lumMod val="60000"/>
                    <a:lumOff val="40000"/>
                  </a:schemeClr>
                </a:solidFill>
              </a:endParaRPr>
            </a:p>
          </p:txBody>
        </p:sp>
        <p:sp>
          <p:nvSpPr>
            <p:cNvPr id="88" name="Rectangle 87">
              <a:extLst>
                <a:ext uri="{FF2B5EF4-FFF2-40B4-BE49-F238E27FC236}">
                  <a16:creationId xmlns:a16="http://schemas.microsoft.com/office/drawing/2014/main" id="{ED16BB70-40E9-BA56-F25D-E50906ABEA47}"/>
                </a:ext>
              </a:extLst>
            </p:cNvPr>
            <p:cNvSpPr/>
            <p:nvPr/>
          </p:nvSpPr>
          <p:spPr>
            <a:xfrm>
              <a:off x="0" y="165929"/>
              <a:ext cx="12192000" cy="3651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PRODUCT FLOW CHART</a:t>
              </a: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3532</TotalTime>
  <Words>1745</Words>
  <Application>Microsoft Office PowerPoint</Application>
  <PresentationFormat>Widescreen</PresentationFormat>
  <Paragraphs>410</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Bell MT</vt:lpstr>
      <vt:lpstr>Calibri</vt:lpstr>
      <vt:lpstr>Cambria</vt:lpstr>
      <vt:lpstr>FZShuTi</vt:lpstr>
      <vt:lpstr>Palace Script MT</vt:lpstr>
      <vt:lpstr>Rockwell</vt:lpstr>
      <vt:lpstr>Rockwell Condensed</vt:lpstr>
      <vt:lpstr>Times New Roman</vt:lpstr>
      <vt:lpstr>Wingdings</vt:lpstr>
      <vt:lpstr>Wood Type</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Firstly total investment</vt:lpstr>
      <vt:lpstr>PowerPoint Presentation</vt:lpstr>
      <vt:lpstr>One day raw material requirement with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BISCUIT FROM COMPOSITE FLOUR MIXED</dc:title>
  <dc:creator>Sanjukta bhanja</dc:creator>
  <cp:lastModifiedBy>Ayan</cp:lastModifiedBy>
  <cp:revision>69</cp:revision>
  <dcterms:created xsi:type="dcterms:W3CDTF">2023-01-04T16:07:39Z</dcterms:created>
  <dcterms:modified xsi:type="dcterms:W3CDTF">2023-12-29T05:14:11Z</dcterms:modified>
</cp:coreProperties>
</file>