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57" r:id="rId4"/>
    <p:sldId id="258" r:id="rId5"/>
    <p:sldId id="271" r:id="rId6"/>
    <p:sldId id="259" r:id="rId7"/>
    <p:sldId id="270" r:id="rId8"/>
    <p:sldId id="260" r:id="rId9"/>
    <p:sldId id="267" r:id="rId10"/>
    <p:sldId id="276" r:id="rId11"/>
    <p:sldId id="268" r:id="rId12"/>
    <p:sldId id="272" r:id="rId13"/>
    <p:sldId id="269" r:id="rId14"/>
    <p:sldId id="262" r:id="rId15"/>
    <p:sldId id="263" r:id="rId16"/>
    <p:sldId id="264" r:id="rId17"/>
    <p:sldId id="265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04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PROJECT   ON  ENTREPRENEURSHIP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1910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GUIDED BY </a:t>
            </a:r>
            <a:r>
              <a:rPr lang="en-IN" b="1" dirty="0"/>
              <a:t>: </a:t>
            </a:r>
          </a:p>
          <a:p>
            <a:r>
              <a:rPr lang="en-IN" b="1" dirty="0"/>
              <a:t>DR. APURBA  GIRI </a:t>
            </a:r>
            <a:r>
              <a:rPr lang="en-IN" dirty="0"/>
              <a:t>(Assistant Professor and Head)</a:t>
            </a:r>
          </a:p>
          <a:p>
            <a:r>
              <a:rPr lang="en-IN" b="1" dirty="0"/>
              <a:t>AYAN MONDAL</a:t>
            </a:r>
            <a:r>
              <a:rPr lang="en-IN" dirty="0"/>
              <a:t>(Assistant Professor)</a:t>
            </a:r>
          </a:p>
          <a:p>
            <a:r>
              <a:rPr lang="en-IN" dirty="0"/>
              <a:t>Dept. of Nutrition</a:t>
            </a:r>
          </a:p>
          <a:p>
            <a:r>
              <a:rPr lang="en-IN" dirty="0"/>
              <a:t>Mugberia Gangadhar Mahavidyalaya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6780" y="4343400"/>
            <a:ext cx="5212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PROJECTED BY</a:t>
            </a:r>
            <a:r>
              <a:rPr lang="en-IN" b="1" dirty="0"/>
              <a:t>:</a:t>
            </a:r>
          </a:p>
          <a:p>
            <a:r>
              <a:rPr lang="en-IN" b="1" dirty="0"/>
              <a:t>PIU MONDAL</a:t>
            </a:r>
          </a:p>
          <a:p>
            <a:r>
              <a:rPr lang="en-IN" b="1" dirty="0"/>
              <a:t>ROLL: 2216</a:t>
            </a:r>
          </a:p>
          <a:p>
            <a:r>
              <a:rPr lang="en-IN" dirty="0" err="1"/>
              <a:t>B.Voc</a:t>
            </a:r>
            <a:r>
              <a:rPr lang="en-IN" dirty="0"/>
              <a:t> (Food Processing, 6</a:t>
            </a:r>
            <a:r>
              <a:rPr lang="en-IN" baseline="30000" dirty="0"/>
              <a:t>th</a:t>
            </a:r>
            <a:r>
              <a:rPr lang="en-IN" dirty="0"/>
              <a:t> </a:t>
            </a:r>
            <a:r>
              <a:rPr lang="en-IN" dirty="0" err="1"/>
              <a:t>Sem</a:t>
            </a:r>
            <a:r>
              <a:rPr lang="en-IN" dirty="0"/>
              <a:t>)</a:t>
            </a:r>
          </a:p>
          <a:p>
            <a:r>
              <a:rPr lang="en-IN" dirty="0"/>
              <a:t>Dept. of Nutrition</a:t>
            </a:r>
          </a:p>
          <a:p>
            <a:r>
              <a:rPr lang="en-IN" dirty="0"/>
              <a:t>Mugberia Gangadhar Mahavidyalaya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7706" y="838200"/>
            <a:ext cx="7315199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DEVELOPMENT OF GHEE MANUFACTURING PLANT</a:t>
            </a:r>
            <a:endParaRPr lang="en-IN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75" y="1981200"/>
            <a:ext cx="325924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05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nis\OneDrive\Desktop\ed56f10b-51d1-4ddd-81ca-b97209bc4d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2" y="152400"/>
            <a:ext cx="8789888" cy="6516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5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29718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LABORTORY TEST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06139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Fat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Acidity 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SNF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Protein 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COB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MBRT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Adulteration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 CLR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912275"/>
            <a:ext cx="716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Final product : </a:t>
            </a:r>
            <a:r>
              <a:rPr lang="en-US" dirty="0"/>
              <a:t>i)   Physical test – </a:t>
            </a:r>
            <a:r>
              <a:rPr lang="en-US" dirty="0" err="1"/>
              <a:t>Colour</a:t>
            </a:r>
            <a:r>
              <a:rPr lang="en-US" dirty="0"/>
              <a:t> ,</a:t>
            </a:r>
            <a:r>
              <a:rPr lang="en-US" dirty="0" err="1"/>
              <a:t>Flavour</a:t>
            </a:r>
            <a:r>
              <a:rPr lang="en-US" dirty="0"/>
              <a:t> , Texture</a:t>
            </a:r>
          </a:p>
          <a:p>
            <a:r>
              <a:rPr lang="en-US" dirty="0"/>
              <a:t>                            ii)  BR test </a:t>
            </a:r>
          </a:p>
          <a:p>
            <a:r>
              <a:rPr lang="en-US" dirty="0"/>
              <a:t>                            iii)  RM Value test</a:t>
            </a:r>
          </a:p>
          <a:p>
            <a:r>
              <a:rPr lang="en-US" dirty="0"/>
              <a:t>                            iv)  Acidity</a:t>
            </a:r>
          </a:p>
          <a:p>
            <a:r>
              <a:rPr lang="en-US" dirty="0"/>
              <a:t>                            v)   Moisture</a:t>
            </a:r>
          </a:p>
          <a:p>
            <a:r>
              <a:rPr lang="en-US" dirty="0"/>
              <a:t>                            vi)  Free fatty acid</a:t>
            </a:r>
          </a:p>
          <a:p>
            <a:r>
              <a:rPr lang="en-US" dirty="0"/>
              <a:t>                            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>
            <a:fillRect/>
          </a:stretch>
        </p:blipFill>
        <p:spPr bwMode="auto">
          <a:xfrm>
            <a:off x="6324600" y="838200"/>
            <a:ext cx="1828801" cy="1170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1828800" cy="1194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1295400" cy="1342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21760" y="1295400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Raw  Milk :</a:t>
            </a:r>
          </a:p>
        </p:txBody>
      </p:sp>
    </p:spTree>
    <p:extLst>
      <p:ext uri="{BB962C8B-B14F-4D97-AF65-F5344CB8AC3E}">
        <p14:creationId xmlns:p14="http://schemas.microsoft.com/office/powerpoint/2010/main" val="254825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533400"/>
            <a:ext cx="2971800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MANPOWER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1600200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Guard -2</a:t>
            </a:r>
          </a:p>
          <a:p>
            <a:r>
              <a:rPr lang="en-IN" dirty="0"/>
              <a:t>RMRD section-2</a:t>
            </a:r>
          </a:p>
          <a:p>
            <a:r>
              <a:rPr lang="en-IN" dirty="0"/>
              <a:t>Lab-3</a:t>
            </a:r>
          </a:p>
          <a:p>
            <a:r>
              <a:rPr lang="en-IN" dirty="0"/>
              <a:t>Processing -2</a:t>
            </a:r>
          </a:p>
          <a:p>
            <a:r>
              <a:rPr lang="en-IN" dirty="0"/>
              <a:t>Packaging -2</a:t>
            </a:r>
          </a:p>
          <a:p>
            <a:r>
              <a:rPr lang="en-IN" dirty="0"/>
              <a:t>Shop store-1</a:t>
            </a:r>
          </a:p>
          <a:p>
            <a:r>
              <a:rPr lang="en-IN" dirty="0"/>
              <a:t>Boiler -1</a:t>
            </a:r>
          </a:p>
          <a:p>
            <a:r>
              <a:rPr lang="en-IN" dirty="0"/>
              <a:t>IBT- 1</a:t>
            </a:r>
          </a:p>
          <a:p>
            <a:r>
              <a:rPr lang="en-IN" dirty="0"/>
              <a:t>Electrician-2</a:t>
            </a:r>
          </a:p>
          <a:p>
            <a:r>
              <a:rPr lang="en-IN" dirty="0"/>
              <a:t>Marketing-1</a:t>
            </a:r>
          </a:p>
          <a:p>
            <a:r>
              <a:rPr lang="en-IN" dirty="0"/>
              <a:t>Overall manegment-1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75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5029200"/>
            <a:ext cx="2438400" cy="41880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SUPPLY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4953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Offline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Online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539482" y="304800"/>
            <a:ext cx="3708918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PACKGING AND PRICE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5"/>
          <a:stretch/>
        </p:blipFill>
        <p:spPr bwMode="auto">
          <a:xfrm>
            <a:off x="2565918" y="1066800"/>
            <a:ext cx="360628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219200" y="2190062"/>
            <a:ext cx="1295399" cy="50676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100gm</a:t>
            </a:r>
          </a:p>
        </p:txBody>
      </p:sp>
      <p:sp>
        <p:nvSpPr>
          <p:cNvPr id="9" name="Oval 8"/>
          <p:cNvSpPr/>
          <p:nvPr/>
        </p:nvSpPr>
        <p:spPr>
          <a:xfrm>
            <a:off x="2743200" y="2233702"/>
            <a:ext cx="1345942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250gm</a:t>
            </a:r>
          </a:p>
        </p:txBody>
      </p:sp>
      <p:sp>
        <p:nvSpPr>
          <p:cNvPr id="10" name="Oval 9"/>
          <p:cNvSpPr/>
          <p:nvPr/>
        </p:nvSpPr>
        <p:spPr>
          <a:xfrm>
            <a:off x="4350398" y="2233702"/>
            <a:ext cx="1426806" cy="6473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500gm</a:t>
            </a:r>
          </a:p>
        </p:txBody>
      </p:sp>
      <p:sp>
        <p:nvSpPr>
          <p:cNvPr id="11" name="Oval 10"/>
          <p:cNvSpPr/>
          <p:nvPr/>
        </p:nvSpPr>
        <p:spPr>
          <a:xfrm>
            <a:off x="5943600" y="2243803"/>
            <a:ext cx="1676400" cy="7636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1kg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799" y="2872535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90/-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288401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1</a:t>
            </a:r>
            <a:r>
              <a:rPr lang="en-IN" dirty="0"/>
              <a:t>80/-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0404" y="300745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310/-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311898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600/-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4038600"/>
            <a:ext cx="2349371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SHELF  LIFE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0" y="4038600"/>
            <a:ext cx="431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6 months from the date of </a:t>
            </a:r>
            <a:r>
              <a:rPr lang="en-IN" dirty="0" err="1"/>
              <a:t>packging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679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0860" y="335902"/>
            <a:ext cx="4096140" cy="50229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TARGET CUSTOMERS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6318" y="1295400"/>
            <a:ext cx="365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Wholesalers</a:t>
            </a:r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Distributors</a:t>
            </a:r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Stores</a:t>
            </a:r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Supermarkets</a:t>
            </a:r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Local shops</a:t>
            </a:r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Restaurants</a:t>
            </a:r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Hotels</a:t>
            </a:r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Household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" r="4291"/>
          <a:stretch/>
        </p:blipFill>
        <p:spPr bwMode="auto">
          <a:xfrm>
            <a:off x="5394294" y="1676400"/>
            <a:ext cx="2759106" cy="15870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2667000" cy="1501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95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81000"/>
            <a:ext cx="4752392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MARKETING  STRATEGIES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61288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/>
              <a:t>Personal Selling</a:t>
            </a:r>
          </a:p>
          <a:p>
            <a:endParaRPr lang="en-IN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/>
              <a:t>Advertising</a:t>
            </a:r>
          </a:p>
          <a:p>
            <a:endParaRPr lang="en-IN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/>
              <a:t>Sales promotion</a:t>
            </a:r>
          </a:p>
          <a:p>
            <a:endParaRPr lang="en-IN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/>
              <a:t>Direct marketing</a:t>
            </a:r>
          </a:p>
          <a:p>
            <a:endParaRPr lang="en-IN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/>
              <a:t>Publicity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2438400" cy="14064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514600" cy="14144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06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04800"/>
            <a:ext cx="2438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LICENSES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8300" y="1143000"/>
            <a:ext cx="35433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/>
              <a:t>Register </a:t>
            </a:r>
            <a:r>
              <a:rPr lang="en-US"/>
              <a:t> </a:t>
            </a:r>
            <a:r>
              <a:rPr lang="en-IN"/>
              <a:t>business</a:t>
            </a:r>
            <a:endParaRPr lang="en-IN" dirty="0"/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GST</a:t>
            </a:r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Trade License</a:t>
            </a:r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NOC</a:t>
            </a:r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ESI Registration</a:t>
            </a:r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FSSAI Registration</a:t>
            </a:r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MSME Registration</a:t>
            </a:r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Pollution Certificate</a:t>
            </a:r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Trademark </a:t>
            </a:r>
          </a:p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35100"/>
            <a:ext cx="2514600" cy="153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1371600" cy="1714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738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63893"/>
            <a:ext cx="2590800" cy="56683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/>
              <a:t>PROFIT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45074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Depending  on production and sell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41127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2323628" cy="1548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16764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For 1kg </a:t>
            </a:r>
          </a:p>
          <a:p>
            <a:r>
              <a:rPr lang="en-IN" sz="2000" dirty="0"/>
              <a:t>Production cost -  560/-</a:t>
            </a:r>
          </a:p>
          <a:p>
            <a:r>
              <a:rPr lang="en-IN" sz="2000" dirty="0"/>
              <a:t>Distributer </a:t>
            </a:r>
            <a:r>
              <a:rPr lang="en-IN" sz="2000"/>
              <a:t>price-  5</a:t>
            </a:r>
            <a:r>
              <a:rPr lang="en-US" sz="2000"/>
              <a:t>9</a:t>
            </a:r>
            <a:r>
              <a:rPr lang="en-IN" sz="2000"/>
              <a:t>0</a:t>
            </a:r>
            <a:r>
              <a:rPr lang="en-IN" sz="2000" dirty="0"/>
              <a:t>/-</a:t>
            </a:r>
          </a:p>
          <a:p>
            <a:r>
              <a:rPr lang="en-IN" sz="2000" dirty="0"/>
              <a:t>Market price      -  600/-</a:t>
            </a:r>
          </a:p>
          <a:p>
            <a:r>
              <a:rPr lang="en-IN" sz="2000" dirty="0"/>
              <a:t>Profit </a:t>
            </a:r>
            <a:r>
              <a:rPr lang="en-IN" sz="2000"/>
              <a:t>-                   </a:t>
            </a:r>
            <a:r>
              <a:rPr lang="en-US" sz="2000"/>
              <a:t>3</a:t>
            </a:r>
            <a:r>
              <a:rPr lang="en-IN" sz="2000"/>
              <a:t>0</a:t>
            </a:r>
            <a:r>
              <a:rPr lang="en-IN" sz="2000" dirty="0"/>
              <a:t>/-</a:t>
            </a:r>
          </a:p>
        </p:txBody>
      </p:sp>
    </p:spTree>
    <p:extLst>
      <p:ext uri="{BB962C8B-B14F-4D97-AF65-F5344CB8AC3E}">
        <p14:creationId xmlns:p14="http://schemas.microsoft.com/office/powerpoint/2010/main" val="3311526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79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2470-5172-4C6B-A210-E679B1AA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AACFF0-0FB6-471A-A357-97D85791656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38400" y="1381997"/>
            <a:ext cx="4104371" cy="47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5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533400"/>
            <a:ext cx="28956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600200"/>
            <a:ext cx="701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/>
              <a:t>Business is any economic activity that includes the purchase or sale of goods or services with the basic objective of earning profit  and  satisfying  the  individuals  needs  of  the  society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dirty="0"/>
          </a:p>
          <a:p>
            <a:pPr algn="just"/>
            <a:endParaRPr lang="en-US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/>
              <a:t> Business activities can be classified into two categories : Industrial  and  Commercial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t="9070" r="11960" b="65032"/>
          <a:stretch/>
        </p:blipFill>
        <p:spPr bwMode="auto">
          <a:xfrm>
            <a:off x="2971800" y="4038600"/>
            <a:ext cx="3060052" cy="142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63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81000"/>
            <a:ext cx="72390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WHY I START GHEE PRODUCTION PLANT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925" y="15240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IN" dirty="0"/>
              <a:t>Ghee represents the second-largest consumed dairy product. More over demand is increasing quickly throughout the world.</a:t>
            </a:r>
          </a:p>
          <a:p>
            <a:pPr algn="just"/>
            <a:endParaRPr lang="en-IN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IN" dirty="0"/>
              <a:t>The homemakers in the age group 25-45 having children who are the main consumer of ghee. So, it is a highly rewarding market for beginning an organized ghee manufacturing business.</a:t>
            </a:r>
          </a:p>
          <a:p>
            <a:pPr algn="just"/>
            <a:endParaRPr lang="en-IN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IN" dirty="0"/>
              <a:t>It is not only popular for cuisine but it also has a wide range of uses in the medical field, cosmetics industries as well as in traditional religious.</a:t>
            </a:r>
          </a:p>
          <a:p>
            <a:pPr algn="just"/>
            <a:endParaRPr lang="en-IN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IN" dirty="0"/>
              <a:t>Ghee is the richest source of animal fat for vegetarians. It provides 9k calorie energy/gm.</a:t>
            </a:r>
          </a:p>
        </p:txBody>
      </p:sp>
      <p:pic>
        <p:nvPicPr>
          <p:cNvPr id="5" name="Picture 2" descr="Ghee Jar | Ghee Pouch | pure gh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800600"/>
            <a:ext cx="1447800" cy="1453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726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7620000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MARKET RESEARCH FOR GHEE MANUFACTURING PLANT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514670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IN" dirty="0"/>
              <a:t>First of all, I should conduct thorough market research at my location. Mainly which types of ghee are available in the market</a:t>
            </a:r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IN" dirty="0"/>
              <a:t>So, It is important to understand  need to know the specific demand for various ghee varieties. Check the packing and price of those ghee packets</a:t>
            </a:r>
          </a:p>
          <a:p>
            <a:pPr algn="just"/>
            <a:endParaRPr lang="en-IN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IN" dirty="0"/>
              <a:t>I need to do some market research to understand the </a:t>
            </a:r>
            <a:r>
              <a:rPr lang="en-IN" dirty="0" err="1"/>
              <a:t>behavior</a:t>
            </a:r>
            <a:r>
              <a:rPr lang="en-IN" dirty="0"/>
              <a:t> of the consumers in my area.  </a:t>
            </a:r>
          </a:p>
          <a:p>
            <a:pPr algn="just"/>
            <a:endParaRPr lang="en-IN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IN" dirty="0"/>
              <a:t>By creating the business plan I have the project cost, financial analysis, marketing plan, and summary of what steps to be taken.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r="8925" b="8744"/>
          <a:stretch/>
        </p:blipFill>
        <p:spPr bwMode="auto">
          <a:xfrm>
            <a:off x="6629400" y="4953000"/>
            <a:ext cx="215692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90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33400"/>
            <a:ext cx="4354286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KNOW THE BUSINESS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752600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b="1" dirty="0"/>
              <a:t>Demand</a:t>
            </a:r>
          </a:p>
          <a:p>
            <a:endParaRPr lang="en-IN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b="1" dirty="0"/>
              <a:t>Supply</a:t>
            </a:r>
          </a:p>
          <a:p>
            <a:endParaRPr lang="en-IN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b="1" dirty="0"/>
              <a:t>Price</a:t>
            </a:r>
          </a:p>
          <a:p>
            <a:endParaRPr lang="en-IN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b="1" dirty="0"/>
              <a:t>Quantity</a:t>
            </a:r>
          </a:p>
          <a:p>
            <a:endParaRPr lang="en-IN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b="1" dirty="0"/>
              <a:t>Quality</a:t>
            </a:r>
          </a:p>
          <a:p>
            <a:endParaRPr lang="en-IN" b="1" dirty="0"/>
          </a:p>
        </p:txBody>
      </p:sp>
      <p:pic>
        <p:nvPicPr>
          <p:cNvPr id="4" name="Picture 4" descr="Lulusan Business Analytics Makin Dilirik, Perguruan Tinggi Jawab Kebutuhan  Indust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133600"/>
            <a:ext cx="2667000" cy="177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432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124200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 PLANT  LOCATION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3810000"/>
            <a:ext cx="1981200" cy="381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AREA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14300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/>
              <a:t>  Raw material availability.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 Location(with respect to the marketing area.)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 Availability of labours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 Transport facilities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 Availability of water , electricity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 Environmental  impact and effluent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 Local community considerations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1944760" cy="178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4876800"/>
            <a:ext cx="2057400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INVESTMENT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3810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25000- 27000 SQ.FT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876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25-30 LAKHS</a:t>
            </a:r>
          </a:p>
        </p:txBody>
      </p:sp>
    </p:spTree>
    <p:extLst>
      <p:ext uri="{BB962C8B-B14F-4D97-AF65-F5344CB8AC3E}">
        <p14:creationId xmlns:p14="http://schemas.microsoft.com/office/powerpoint/2010/main" val="207148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59059"/>
            <a:ext cx="3286708" cy="5077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RAW  MATERIALS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6212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Milk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981200"/>
            <a:ext cx="3048000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MACHINERY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2035076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/>
              <a:t>  Cream Separator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 Double jacked kettle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 Clarifier 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  Settling tank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 Thermometer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 Steam control valve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 Others lab equipments</a:t>
            </a:r>
          </a:p>
          <a:p>
            <a:r>
              <a:rPr lang="en-IN" dirty="0"/>
              <a:t> 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01218"/>
            <a:ext cx="1726552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114800"/>
            <a:ext cx="200025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4" y="4191000"/>
            <a:ext cx="2133600" cy="215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r="5446" b="6694"/>
          <a:stretch/>
        </p:blipFill>
        <p:spPr bwMode="auto">
          <a:xfrm>
            <a:off x="7162800" y="2438400"/>
            <a:ext cx="1219200" cy="1577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1709566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Is Raw Milk Safe to Drink?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57200"/>
            <a:ext cx="1676400" cy="125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330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8425" y="362338"/>
            <a:ext cx="2035628" cy="6313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Collection of cream in </a:t>
            </a:r>
            <a:r>
              <a:rPr lang="en-IN" dirty="0" err="1"/>
              <a:t>ss</a:t>
            </a:r>
            <a:r>
              <a:rPr lang="en-IN" dirty="0"/>
              <a:t>  can</a:t>
            </a:r>
          </a:p>
        </p:txBody>
      </p:sp>
      <p:sp>
        <p:nvSpPr>
          <p:cNvPr id="3" name="Rectangle 2"/>
          <p:cNvSpPr/>
          <p:nvPr/>
        </p:nvSpPr>
        <p:spPr>
          <a:xfrm>
            <a:off x="3946213" y="1228530"/>
            <a:ext cx="2260052" cy="754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Ripening of cream f0r 4 to 5 days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3775" y="2219616"/>
            <a:ext cx="1731803" cy="6482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Weighing of ripened cream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9187" y="3160162"/>
            <a:ext cx="2157704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Transfer to double jacked ghee kettle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4157760"/>
            <a:ext cx="2728673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Heating at 129 to 130</a:t>
            </a:r>
            <a:r>
              <a:rPr lang="en-IN" b="1" dirty="0"/>
              <a:t>°C</a:t>
            </a:r>
            <a:endParaRPr lang="en-IN" dirty="0"/>
          </a:p>
          <a:p>
            <a:pPr algn="ctr"/>
            <a:r>
              <a:rPr lang="en-IN" dirty="0"/>
              <a:t> with agitation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5109287"/>
            <a:ext cx="2683959" cy="7892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Manually scrapping the inner body of kettle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8954" y="525624"/>
            <a:ext cx="16002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Dispatch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009623" y="1048139"/>
            <a:ext cx="16002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Storage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33728" y="1496785"/>
            <a:ext cx="16002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Packaging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93574" y="2000540"/>
            <a:ext cx="1805473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Transfer to packing room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33313" y="2867900"/>
            <a:ext cx="1952819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Collection of ghee in </a:t>
            </a:r>
            <a:r>
              <a:rPr lang="en-IN" dirty="0" err="1"/>
              <a:t>ss</a:t>
            </a:r>
            <a:r>
              <a:rPr lang="en-IN" dirty="0"/>
              <a:t> can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4628" y="3738271"/>
            <a:ext cx="2438400" cy="8164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Clarified ghee transfer to settling tank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66249" y="4776884"/>
            <a:ext cx="1876620" cy="601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r>
              <a:rPr lang="en-IN" dirty="0"/>
              <a:t>Clarification at 80</a:t>
            </a:r>
            <a:r>
              <a:rPr lang="en-IN" b="1" dirty="0"/>
              <a:t>°C</a:t>
            </a:r>
            <a:endParaRPr lang="en-IN" dirty="0"/>
          </a:p>
          <a:p>
            <a:pPr algn="ctr"/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6734954" y="5546660"/>
            <a:ext cx="1987420" cy="5862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Filtration with muslin cloth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47461" y="1882743"/>
            <a:ext cx="1232806" cy="407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Cream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5751" y="2553089"/>
            <a:ext cx="1210647" cy="5341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Cream Separator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4372" y="1565987"/>
            <a:ext cx="838200" cy="4711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Milk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22165" y="3592286"/>
            <a:ext cx="1353522" cy="3740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Skim Milk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887962" y="2133600"/>
            <a:ext cx="186223" cy="31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687139" y="2369782"/>
            <a:ext cx="776725" cy="373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87139" y="2940698"/>
            <a:ext cx="793490" cy="564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463864" y="861526"/>
            <a:ext cx="16765" cy="1006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472246" y="861524"/>
            <a:ext cx="1391405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n Arrow 38"/>
          <p:cNvSpPr/>
          <p:nvPr/>
        </p:nvSpPr>
        <p:spPr>
          <a:xfrm>
            <a:off x="4890163" y="971938"/>
            <a:ext cx="246775" cy="217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Down Arrow 39"/>
          <p:cNvSpPr/>
          <p:nvPr/>
        </p:nvSpPr>
        <p:spPr>
          <a:xfrm>
            <a:off x="5028418" y="2016092"/>
            <a:ext cx="241434" cy="203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Down Arrow 40"/>
          <p:cNvSpPr/>
          <p:nvPr/>
        </p:nvSpPr>
        <p:spPr>
          <a:xfrm>
            <a:off x="5004512" y="2923397"/>
            <a:ext cx="210328" cy="221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Down Arrow 41"/>
          <p:cNvSpPr/>
          <p:nvPr/>
        </p:nvSpPr>
        <p:spPr>
          <a:xfrm>
            <a:off x="5100734" y="3922162"/>
            <a:ext cx="210328" cy="235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Down Arrow 42"/>
          <p:cNvSpPr/>
          <p:nvPr/>
        </p:nvSpPr>
        <p:spPr>
          <a:xfrm>
            <a:off x="5047761" y="4869994"/>
            <a:ext cx="202747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Down Arrow 46"/>
          <p:cNvSpPr/>
          <p:nvPr/>
        </p:nvSpPr>
        <p:spPr>
          <a:xfrm flipV="1">
            <a:off x="7649935" y="861526"/>
            <a:ext cx="210328" cy="167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Down Arrow 47"/>
          <p:cNvSpPr/>
          <p:nvPr/>
        </p:nvSpPr>
        <p:spPr>
          <a:xfrm flipV="1">
            <a:off x="7640605" y="1335832"/>
            <a:ext cx="210328" cy="167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Down Arrow 48"/>
          <p:cNvSpPr/>
          <p:nvPr/>
        </p:nvSpPr>
        <p:spPr>
          <a:xfrm flipV="1">
            <a:off x="7649935" y="1837742"/>
            <a:ext cx="210328" cy="167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Down Arrow 49"/>
          <p:cNvSpPr/>
          <p:nvPr/>
        </p:nvSpPr>
        <p:spPr>
          <a:xfrm flipV="1">
            <a:off x="7668208" y="2676720"/>
            <a:ext cx="210328" cy="167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Down Arrow 50"/>
          <p:cNvSpPr/>
          <p:nvPr/>
        </p:nvSpPr>
        <p:spPr>
          <a:xfrm flipV="1">
            <a:off x="7728664" y="3570320"/>
            <a:ext cx="210328" cy="167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Down Arrow 51"/>
          <p:cNvSpPr/>
          <p:nvPr/>
        </p:nvSpPr>
        <p:spPr>
          <a:xfrm flipV="1">
            <a:off x="7587926" y="4579774"/>
            <a:ext cx="210328" cy="167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Down Arrow 52"/>
          <p:cNvSpPr/>
          <p:nvPr/>
        </p:nvSpPr>
        <p:spPr>
          <a:xfrm flipV="1">
            <a:off x="7599395" y="5378709"/>
            <a:ext cx="210328" cy="167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5149135" y="6096000"/>
            <a:ext cx="1585819" cy="24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75751" y="286137"/>
            <a:ext cx="1910249" cy="399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PROCESSING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5028418" y="5898501"/>
            <a:ext cx="222090" cy="197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3013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1301</TotalTime>
  <Words>640</Words>
  <Application>Microsoft Office PowerPoint</Application>
  <PresentationFormat>On-screen Show (4:3)</PresentationFormat>
  <Paragraphs>186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Georgia</vt:lpstr>
      <vt:lpstr>Wingdings</vt:lpstr>
      <vt:lpstr>Wingdings 2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manis</dc:creator>
  <cp:lastModifiedBy>Ayan</cp:lastModifiedBy>
  <cp:revision>105</cp:revision>
  <dcterms:created xsi:type="dcterms:W3CDTF">2006-08-16T00:00:00Z</dcterms:created>
  <dcterms:modified xsi:type="dcterms:W3CDTF">2023-12-29T04:49:42Z</dcterms:modified>
</cp:coreProperties>
</file>