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69" r:id="rId5"/>
    <p:sldId id="258" r:id="rId6"/>
    <p:sldId id="259" r:id="rId7"/>
    <p:sldId id="260" r:id="rId8"/>
    <p:sldId id="261" r:id="rId9"/>
    <p:sldId id="262" r:id="rId10"/>
    <p:sldId id="263" r:id="rId11"/>
    <p:sldId id="264" r:id="rId12"/>
    <p:sldId id="265" r:id="rId13"/>
    <p:sldId id="268" r:id="rId14"/>
    <p:sldId id="266" r:id="rId15"/>
    <p:sldId id="267"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F14FA-6FBC-753B-B650-CAE7B0B70F1C}"/>
              </a:ext>
            </a:extLst>
          </p:cNvPr>
          <p:cNvSpPr>
            <a:spLocks noGrp="1"/>
          </p:cNvSpPr>
          <p:nvPr>
            <p:ph type="title"/>
          </p:nvPr>
        </p:nvSpPr>
        <p:spPr/>
        <p:txBody>
          <a:bodyPr/>
          <a:lstStyle/>
          <a:p>
            <a:r>
              <a:rPr lang="en-GB" sz="4000" u="sng" dirty="0"/>
              <a:t>POPSICLE MANUFACTURING BUSINESS </a:t>
            </a:r>
            <a:endParaRPr lang="en-US" sz="4000" u="sng" dirty="0"/>
          </a:p>
        </p:txBody>
      </p:sp>
      <p:sp>
        <p:nvSpPr>
          <p:cNvPr id="3" name="Subtitle 2">
            <a:extLst>
              <a:ext uri="{FF2B5EF4-FFF2-40B4-BE49-F238E27FC236}">
                <a16:creationId xmlns:a16="http://schemas.microsoft.com/office/drawing/2014/main" id="{CF43353E-F2EC-7FB0-576E-1115346B0D92}"/>
              </a:ext>
            </a:extLst>
          </p:cNvPr>
          <p:cNvSpPr>
            <a:spLocks noGrp="1"/>
          </p:cNvSpPr>
          <p:nvPr>
            <p:ph type="body" idx="1"/>
          </p:nvPr>
        </p:nvSpPr>
        <p:spPr>
          <a:xfrm>
            <a:off x="55637" y="1417636"/>
            <a:ext cx="4720827" cy="1738312"/>
          </a:xfrm>
        </p:spPr>
        <p:txBody>
          <a:bodyPr/>
          <a:lstStyle/>
          <a:p>
            <a:r>
              <a:rPr lang="en-GB">
                <a:solidFill>
                  <a:schemeClr val="accent4"/>
                </a:solidFill>
              </a:rPr>
              <a:t>PRESENTED BY:- </a:t>
            </a:r>
            <a:r>
              <a:rPr lang="en-GB">
                <a:solidFill>
                  <a:srgbClr val="0070C0"/>
                </a:solidFill>
              </a:rPr>
              <a:t>Arabinda Bhunia B.Voc food processing, (Department of nutrition) </a:t>
            </a:r>
            <a:endParaRPr lang="en-US">
              <a:solidFill>
                <a:schemeClr val="accent4"/>
              </a:solidFill>
            </a:endParaRPr>
          </a:p>
        </p:txBody>
      </p:sp>
      <p:sp>
        <p:nvSpPr>
          <p:cNvPr id="4" name="Content Placeholder 3">
            <a:extLst>
              <a:ext uri="{FF2B5EF4-FFF2-40B4-BE49-F238E27FC236}">
                <a16:creationId xmlns:a16="http://schemas.microsoft.com/office/drawing/2014/main" id="{FC0F04FA-EA2F-18C5-4592-2B062EFB2FBD}"/>
              </a:ext>
            </a:extLst>
          </p:cNvPr>
          <p:cNvSpPr>
            <a:spLocks noGrp="1"/>
          </p:cNvSpPr>
          <p:nvPr>
            <p:ph sz="half" idx="2"/>
          </p:nvPr>
        </p:nvSpPr>
        <p:spPr>
          <a:xfrm>
            <a:off x="1571625" y="5620543"/>
            <a:ext cx="9048750" cy="1188244"/>
          </a:xfrm>
        </p:spPr>
        <p:txBody>
          <a:bodyPr>
            <a:normAutofit fontScale="92500" lnSpcReduction="10000"/>
          </a:bodyPr>
          <a:lstStyle/>
          <a:p>
            <a:pPr marL="0" indent="0">
              <a:buNone/>
            </a:pPr>
            <a:r>
              <a:rPr lang="en-GB" sz="3600">
                <a:solidFill>
                  <a:srgbClr val="7030A0"/>
                </a:solidFill>
              </a:rPr>
              <a:t>MUGBERIA GANGADHAR MAHAVIDYALAYA</a:t>
            </a:r>
          </a:p>
          <a:p>
            <a:pPr marL="0" indent="0">
              <a:buNone/>
            </a:pPr>
            <a:r>
              <a:rPr lang="en-GB" sz="3600">
                <a:solidFill>
                  <a:srgbClr val="7030A0"/>
                </a:solidFill>
              </a:rPr>
              <a:t> </a:t>
            </a:r>
            <a:r>
              <a:rPr lang="en-GB" sz="3600">
                <a:solidFill>
                  <a:schemeClr val="tx1"/>
                </a:solidFill>
              </a:rPr>
              <a:t>Bhupatinagar, Purbamedinipur,PIN:-721425</a:t>
            </a:r>
            <a:endParaRPr lang="en-US" sz="3600">
              <a:solidFill>
                <a:srgbClr val="7030A0"/>
              </a:solidFill>
            </a:endParaRPr>
          </a:p>
        </p:txBody>
      </p:sp>
      <p:sp>
        <p:nvSpPr>
          <p:cNvPr id="5" name="Text Placeholder 4">
            <a:extLst>
              <a:ext uri="{FF2B5EF4-FFF2-40B4-BE49-F238E27FC236}">
                <a16:creationId xmlns:a16="http://schemas.microsoft.com/office/drawing/2014/main" id="{82BC6BEF-8E0B-C24D-17B0-1AE49B0C49E3}"/>
              </a:ext>
            </a:extLst>
          </p:cNvPr>
          <p:cNvSpPr>
            <a:spLocks noGrp="1"/>
          </p:cNvSpPr>
          <p:nvPr>
            <p:ph type="body" sz="quarter" idx="3"/>
          </p:nvPr>
        </p:nvSpPr>
        <p:spPr>
          <a:xfrm>
            <a:off x="6609209" y="1532334"/>
            <a:ext cx="5329585" cy="1188244"/>
          </a:xfrm>
        </p:spPr>
        <p:txBody>
          <a:bodyPr/>
          <a:lstStyle/>
          <a:p>
            <a:r>
              <a:rPr lang="en-GB">
                <a:solidFill>
                  <a:schemeClr val="accent4"/>
                </a:solidFill>
              </a:rPr>
              <a:t>GUIDED BY:- </a:t>
            </a:r>
            <a:r>
              <a:rPr lang="en-GB">
                <a:solidFill>
                  <a:srgbClr val="0070C0"/>
                </a:solidFill>
              </a:rPr>
              <a:t>Dr.Apurba Giri(HOD Department of nutrition) </a:t>
            </a:r>
            <a:endParaRPr lang="en-US">
              <a:solidFill>
                <a:schemeClr val="accent4"/>
              </a:solidFill>
            </a:endParaRPr>
          </a:p>
        </p:txBody>
      </p:sp>
      <p:pic>
        <p:nvPicPr>
          <p:cNvPr id="10" name="Picture 10">
            <a:extLst>
              <a:ext uri="{FF2B5EF4-FFF2-40B4-BE49-F238E27FC236}">
                <a16:creationId xmlns:a16="http://schemas.microsoft.com/office/drawing/2014/main" id="{081A296B-646F-3D31-70F7-7B2E95BEB710}"/>
              </a:ext>
            </a:extLst>
          </p:cNvPr>
          <p:cNvPicPr>
            <a:picLocks noChangeAspect="1"/>
          </p:cNvPicPr>
          <p:nvPr/>
        </p:nvPicPr>
        <p:blipFill>
          <a:blip r:embed="rId2"/>
          <a:stretch>
            <a:fillRect/>
          </a:stretch>
        </p:blipFill>
        <p:spPr>
          <a:xfrm>
            <a:off x="3650915" y="2635644"/>
            <a:ext cx="4083844" cy="2886075"/>
          </a:xfrm>
          <a:prstGeom prst="rect">
            <a:avLst/>
          </a:prstGeom>
        </p:spPr>
      </p:pic>
    </p:spTree>
    <p:extLst>
      <p:ext uri="{BB962C8B-B14F-4D97-AF65-F5344CB8AC3E}">
        <p14:creationId xmlns:p14="http://schemas.microsoft.com/office/powerpoint/2010/main" val="1938652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B8A24-85BD-E13F-783F-47FEC286A559}"/>
              </a:ext>
            </a:extLst>
          </p:cNvPr>
          <p:cNvSpPr>
            <a:spLocks noGrp="1"/>
          </p:cNvSpPr>
          <p:nvPr>
            <p:ph idx="1"/>
          </p:nvPr>
        </p:nvSpPr>
        <p:spPr>
          <a:xfrm>
            <a:off x="141553" y="577058"/>
            <a:ext cx="8596668" cy="3880773"/>
          </a:xfrm>
        </p:spPr>
        <p:txBody>
          <a:bodyPr>
            <a:normAutofit/>
          </a:bodyPr>
          <a:lstStyle/>
          <a:p>
            <a:pPr marL="0" indent="0">
              <a:buNone/>
            </a:pPr>
            <a:endParaRPr lang="en-GB" sz="2400" dirty="0"/>
          </a:p>
          <a:p>
            <a:pPr marL="0" indent="0">
              <a:buNone/>
            </a:pPr>
            <a:r>
              <a:rPr lang="en-GB" sz="2400" dirty="0">
                <a:solidFill>
                  <a:schemeClr val="accent1"/>
                </a:solidFill>
              </a:rPr>
              <a:t>3.</a:t>
            </a:r>
            <a:r>
              <a:rPr lang="en-GB" sz="2400" u="sng" dirty="0">
                <a:solidFill>
                  <a:schemeClr val="accent1"/>
                </a:solidFill>
              </a:rPr>
              <a:t>Popsicle manufacturing machine:-  </a:t>
            </a:r>
            <a:endParaRPr lang="en-US" sz="2400" dirty="0">
              <a:solidFill>
                <a:schemeClr val="accent1"/>
              </a:solidFill>
            </a:endParaRPr>
          </a:p>
        </p:txBody>
      </p:sp>
      <p:pic>
        <p:nvPicPr>
          <p:cNvPr id="4" name="Picture 4">
            <a:extLst>
              <a:ext uri="{FF2B5EF4-FFF2-40B4-BE49-F238E27FC236}">
                <a16:creationId xmlns:a16="http://schemas.microsoft.com/office/drawing/2014/main" id="{4E7DD82A-A765-0450-A70D-21A8826FC095}"/>
              </a:ext>
            </a:extLst>
          </p:cNvPr>
          <p:cNvPicPr>
            <a:picLocks noChangeAspect="1"/>
          </p:cNvPicPr>
          <p:nvPr/>
        </p:nvPicPr>
        <p:blipFill>
          <a:blip r:embed="rId2"/>
          <a:stretch>
            <a:fillRect/>
          </a:stretch>
        </p:blipFill>
        <p:spPr>
          <a:xfrm>
            <a:off x="934685" y="1645442"/>
            <a:ext cx="8316471" cy="4876800"/>
          </a:xfrm>
          <a:prstGeom prst="rect">
            <a:avLst/>
          </a:prstGeom>
        </p:spPr>
      </p:pic>
    </p:spTree>
    <p:extLst>
      <p:ext uri="{BB962C8B-B14F-4D97-AF65-F5344CB8AC3E}">
        <p14:creationId xmlns:p14="http://schemas.microsoft.com/office/powerpoint/2010/main" val="384430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B456A-5DCC-8026-A9BC-9FC434FD2488}"/>
              </a:ext>
            </a:extLst>
          </p:cNvPr>
          <p:cNvSpPr>
            <a:spLocks noGrp="1"/>
          </p:cNvSpPr>
          <p:nvPr>
            <p:ph idx="1"/>
          </p:nvPr>
        </p:nvSpPr>
        <p:spPr>
          <a:xfrm>
            <a:off x="0" y="917047"/>
            <a:ext cx="3466041" cy="2566192"/>
          </a:xfrm>
        </p:spPr>
        <p:txBody>
          <a:bodyPr/>
          <a:lstStyle/>
          <a:p>
            <a:pPr marL="0" indent="0">
              <a:buNone/>
            </a:pPr>
            <a:endParaRPr lang="en-GB" dirty="0"/>
          </a:p>
          <a:p>
            <a:pPr marL="0" indent="0">
              <a:buNone/>
            </a:pPr>
            <a:r>
              <a:rPr lang="en-GB" dirty="0">
                <a:solidFill>
                  <a:schemeClr val="accent1"/>
                </a:solidFill>
              </a:rPr>
              <a:t>4.</a:t>
            </a:r>
            <a:r>
              <a:rPr lang="en-GB" u="sng" dirty="0">
                <a:solidFill>
                  <a:schemeClr val="accent1"/>
                </a:solidFill>
              </a:rPr>
              <a:t>Packageing machine:-</a:t>
            </a:r>
            <a:endParaRPr lang="en-US" dirty="0">
              <a:solidFill>
                <a:schemeClr val="accent1"/>
              </a:solidFill>
            </a:endParaRPr>
          </a:p>
        </p:txBody>
      </p:sp>
      <p:pic>
        <p:nvPicPr>
          <p:cNvPr id="4" name="Picture 4">
            <a:extLst>
              <a:ext uri="{FF2B5EF4-FFF2-40B4-BE49-F238E27FC236}">
                <a16:creationId xmlns:a16="http://schemas.microsoft.com/office/drawing/2014/main" id="{7785FF18-7251-F740-00BF-988D601378BE}"/>
              </a:ext>
            </a:extLst>
          </p:cNvPr>
          <p:cNvPicPr>
            <a:picLocks noChangeAspect="1"/>
          </p:cNvPicPr>
          <p:nvPr/>
        </p:nvPicPr>
        <p:blipFill>
          <a:blip r:embed="rId2"/>
          <a:stretch>
            <a:fillRect/>
          </a:stretch>
        </p:blipFill>
        <p:spPr>
          <a:xfrm>
            <a:off x="3386666" y="719666"/>
            <a:ext cx="6209772" cy="5418667"/>
          </a:xfrm>
          <a:prstGeom prst="rect">
            <a:avLst/>
          </a:prstGeom>
        </p:spPr>
      </p:pic>
    </p:spTree>
    <p:extLst>
      <p:ext uri="{BB962C8B-B14F-4D97-AF65-F5344CB8AC3E}">
        <p14:creationId xmlns:p14="http://schemas.microsoft.com/office/powerpoint/2010/main" val="4127813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2F14-158B-AF11-7B26-7A7AC97378A4}"/>
              </a:ext>
            </a:extLst>
          </p:cNvPr>
          <p:cNvSpPr>
            <a:spLocks noGrp="1"/>
          </p:cNvSpPr>
          <p:nvPr>
            <p:ph type="title"/>
          </p:nvPr>
        </p:nvSpPr>
        <p:spPr/>
        <p:txBody>
          <a:bodyPr/>
          <a:lstStyle/>
          <a:p>
            <a:r>
              <a:rPr lang="en-GB" dirty="0">
                <a:solidFill>
                  <a:srgbClr val="0070C0"/>
                </a:solidFill>
              </a:rPr>
              <a:t>PLANT LAYOUT:-</a:t>
            </a:r>
            <a:endParaRPr lang="en-US" dirty="0">
              <a:solidFill>
                <a:srgbClr val="0070C0"/>
              </a:solidFill>
            </a:endParaRPr>
          </a:p>
        </p:txBody>
      </p:sp>
      <p:pic>
        <p:nvPicPr>
          <p:cNvPr id="4" name="Picture 4">
            <a:extLst>
              <a:ext uri="{FF2B5EF4-FFF2-40B4-BE49-F238E27FC236}">
                <a16:creationId xmlns:a16="http://schemas.microsoft.com/office/drawing/2014/main" id="{D59A1CB5-44E4-0561-2807-77897005A656}"/>
              </a:ext>
            </a:extLst>
          </p:cNvPr>
          <p:cNvPicPr>
            <a:picLocks noGrp="1" noChangeAspect="1"/>
          </p:cNvPicPr>
          <p:nvPr>
            <p:ph idx="1"/>
          </p:nvPr>
        </p:nvPicPr>
        <p:blipFill>
          <a:blip r:embed="rId2"/>
          <a:stretch>
            <a:fillRect/>
          </a:stretch>
        </p:blipFill>
        <p:spPr>
          <a:xfrm>
            <a:off x="298625" y="1459442"/>
            <a:ext cx="9371896" cy="5274204"/>
          </a:xfrm>
        </p:spPr>
      </p:pic>
    </p:spTree>
    <p:extLst>
      <p:ext uri="{BB962C8B-B14F-4D97-AF65-F5344CB8AC3E}">
        <p14:creationId xmlns:p14="http://schemas.microsoft.com/office/powerpoint/2010/main" val="2099956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071EC-D3D1-B840-3D49-629F84C65CD0}"/>
              </a:ext>
            </a:extLst>
          </p:cNvPr>
          <p:cNvSpPr>
            <a:spLocks noGrp="1"/>
          </p:cNvSpPr>
          <p:nvPr>
            <p:ph type="title"/>
          </p:nvPr>
        </p:nvSpPr>
        <p:spPr/>
        <p:txBody>
          <a:bodyPr/>
          <a:lstStyle/>
          <a:p>
            <a:r>
              <a:rPr lang="en-GB" dirty="0">
                <a:solidFill>
                  <a:srgbClr val="0070C0"/>
                </a:solidFill>
              </a:rPr>
              <a:t>HOW I WILL GET LOAN FOR BUSINESS?</a:t>
            </a:r>
            <a:endParaRPr lang="en-US" dirty="0">
              <a:solidFill>
                <a:srgbClr val="0070C0"/>
              </a:solidFill>
            </a:endParaRPr>
          </a:p>
        </p:txBody>
      </p:sp>
      <p:sp>
        <p:nvSpPr>
          <p:cNvPr id="3" name="Content Placeholder 2">
            <a:extLst>
              <a:ext uri="{FF2B5EF4-FFF2-40B4-BE49-F238E27FC236}">
                <a16:creationId xmlns:a16="http://schemas.microsoft.com/office/drawing/2014/main" id="{7B1281EA-8EB7-5545-62FE-A7E944A580CB}"/>
              </a:ext>
            </a:extLst>
          </p:cNvPr>
          <p:cNvSpPr>
            <a:spLocks noGrp="1"/>
          </p:cNvSpPr>
          <p:nvPr>
            <p:ph idx="1"/>
          </p:nvPr>
        </p:nvSpPr>
        <p:spPr>
          <a:xfrm>
            <a:off x="986897" y="1488613"/>
            <a:ext cx="8371416" cy="4759787"/>
          </a:xfrm>
        </p:spPr>
        <p:txBody>
          <a:bodyPr/>
          <a:lstStyle/>
          <a:p>
            <a:pPr marL="0" indent="0">
              <a:buNone/>
            </a:pPr>
            <a:endParaRPr lang="en-GB" dirty="0"/>
          </a:p>
          <a:p>
            <a:pPr marL="0" indent="0">
              <a:buNone/>
            </a:pPr>
            <a:endParaRPr lang="en-GB" dirty="0"/>
          </a:p>
        </p:txBody>
      </p:sp>
      <p:pic>
        <p:nvPicPr>
          <p:cNvPr id="5" name="Picture 5">
            <a:extLst>
              <a:ext uri="{FF2B5EF4-FFF2-40B4-BE49-F238E27FC236}">
                <a16:creationId xmlns:a16="http://schemas.microsoft.com/office/drawing/2014/main" id="{29A051ED-D91D-9F09-3A4B-2EE2FFF765FC}"/>
              </a:ext>
            </a:extLst>
          </p:cNvPr>
          <p:cNvPicPr>
            <a:picLocks noChangeAspect="1"/>
          </p:cNvPicPr>
          <p:nvPr/>
        </p:nvPicPr>
        <p:blipFill>
          <a:blip r:embed="rId2"/>
          <a:stretch>
            <a:fillRect/>
          </a:stretch>
        </p:blipFill>
        <p:spPr>
          <a:xfrm>
            <a:off x="330245" y="744306"/>
            <a:ext cx="9290845" cy="5369387"/>
          </a:xfrm>
          <a:prstGeom prst="rect">
            <a:avLst/>
          </a:prstGeom>
        </p:spPr>
      </p:pic>
    </p:spTree>
    <p:extLst>
      <p:ext uri="{BB962C8B-B14F-4D97-AF65-F5344CB8AC3E}">
        <p14:creationId xmlns:p14="http://schemas.microsoft.com/office/powerpoint/2010/main" val="169622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4ABC3-0B4D-F0DF-6024-FCB3044F90F8}"/>
              </a:ext>
            </a:extLst>
          </p:cNvPr>
          <p:cNvSpPr>
            <a:spLocks noGrp="1"/>
          </p:cNvSpPr>
          <p:nvPr>
            <p:ph type="title"/>
          </p:nvPr>
        </p:nvSpPr>
        <p:spPr/>
        <p:txBody>
          <a:bodyPr/>
          <a:lstStyle/>
          <a:p>
            <a:r>
              <a:rPr lang="en-GB" dirty="0">
                <a:solidFill>
                  <a:srgbClr val="0070C0"/>
                </a:solidFill>
              </a:rPr>
              <a:t>MANUFACTURING PROCEDURE:-</a:t>
            </a:r>
            <a:endParaRPr lang="en-US" dirty="0">
              <a:solidFill>
                <a:srgbClr val="0070C0"/>
              </a:solidFill>
            </a:endParaRPr>
          </a:p>
        </p:txBody>
      </p:sp>
      <p:sp>
        <p:nvSpPr>
          <p:cNvPr id="3" name="Content Placeholder 2">
            <a:extLst>
              <a:ext uri="{FF2B5EF4-FFF2-40B4-BE49-F238E27FC236}">
                <a16:creationId xmlns:a16="http://schemas.microsoft.com/office/drawing/2014/main" id="{230763CA-8514-C68C-9C51-5F8AD4B8297F}"/>
              </a:ext>
            </a:extLst>
          </p:cNvPr>
          <p:cNvSpPr>
            <a:spLocks noGrp="1"/>
          </p:cNvSpPr>
          <p:nvPr>
            <p:ph idx="1"/>
          </p:nvPr>
        </p:nvSpPr>
        <p:spPr>
          <a:xfrm>
            <a:off x="677335" y="1512094"/>
            <a:ext cx="8371416" cy="5131593"/>
          </a:xfrm>
        </p:spPr>
        <p:txBody>
          <a:bodyPr/>
          <a:lstStyle/>
          <a:p>
            <a:pPr>
              <a:buFont typeface="+mj-lt"/>
              <a:buAutoNum type="arabicPeriod"/>
            </a:pPr>
            <a:r>
              <a:rPr lang="en-GB" dirty="0"/>
              <a:t>Wash the fruits and extract the fruity portion from them </a:t>
            </a:r>
          </a:p>
          <a:p>
            <a:pPr>
              <a:buFont typeface="+mj-lt"/>
              <a:buAutoNum type="arabicPeriod"/>
            </a:pPr>
            <a:r>
              <a:rPr lang="en-GB" dirty="0"/>
              <a:t>Grind the fruity portion by adding water with the help of mixer grinder and collect them into the container </a:t>
            </a:r>
          </a:p>
          <a:p>
            <a:pPr>
              <a:buFont typeface="+mj-lt"/>
              <a:buAutoNum type="arabicPeriod"/>
            </a:pPr>
            <a:r>
              <a:rPr lang="en-GB" dirty="0"/>
              <a:t>Adding water, saccharine  colours, flavours  with the Juice and mix them properly so that it increase the quantity test and colour.</a:t>
            </a:r>
          </a:p>
          <a:p>
            <a:pPr>
              <a:buFont typeface="+mj-lt"/>
              <a:buAutoNum type="arabicPeriod"/>
            </a:pPr>
            <a:r>
              <a:rPr lang="en-GB" dirty="0"/>
              <a:t>Fill the popsicle </a:t>
            </a:r>
            <a:r>
              <a:rPr lang="en-GB" dirty="0" err="1"/>
              <a:t>mold</a:t>
            </a:r>
            <a:r>
              <a:rPr lang="en-GB" dirty="0"/>
              <a:t> template by the mixed  solution.</a:t>
            </a:r>
          </a:p>
          <a:p>
            <a:pPr>
              <a:buFont typeface="+mj-lt"/>
              <a:buAutoNum type="arabicPeriod"/>
            </a:pPr>
            <a:r>
              <a:rPr lang="en-GB" dirty="0"/>
              <a:t>Add popsicle sticks with them and close the cover</a:t>
            </a:r>
          </a:p>
          <a:p>
            <a:pPr>
              <a:buFont typeface="+mj-lt"/>
              <a:buAutoNum type="arabicPeriod"/>
            </a:pPr>
            <a:r>
              <a:rPr lang="en-GB" dirty="0"/>
              <a:t>Dip those popsicle </a:t>
            </a:r>
            <a:r>
              <a:rPr lang="en-GB" dirty="0" err="1"/>
              <a:t>mold</a:t>
            </a:r>
            <a:r>
              <a:rPr lang="en-GB" dirty="0"/>
              <a:t> into the glycol and water mixture solution at -25°C temperature.</a:t>
            </a:r>
          </a:p>
          <a:p>
            <a:pPr>
              <a:buFont typeface="+mj-lt"/>
              <a:buAutoNum type="arabicPeriod"/>
            </a:pPr>
            <a:r>
              <a:rPr lang="en-GB" dirty="0"/>
              <a:t>After 10-12 minutes later open the cover remove the </a:t>
            </a:r>
            <a:r>
              <a:rPr lang="en-GB" dirty="0" err="1"/>
              <a:t>mold</a:t>
            </a:r>
            <a:r>
              <a:rPr lang="en-GB" dirty="0"/>
              <a:t> and dip into the normal water and separate the popsicle from the template.</a:t>
            </a:r>
          </a:p>
          <a:p>
            <a:pPr>
              <a:buFont typeface="+mj-lt"/>
              <a:buAutoNum type="arabicPeriod"/>
            </a:pPr>
            <a:r>
              <a:rPr lang="en-GB" dirty="0"/>
              <a:t>Collect the popsicles and package them with the help of packing machine.</a:t>
            </a:r>
          </a:p>
          <a:p>
            <a:pPr>
              <a:buFont typeface="+mj-lt"/>
              <a:buAutoNum type="arabicPeriod"/>
            </a:pPr>
            <a:r>
              <a:rPr lang="en-GB" dirty="0"/>
              <a:t>Store the popsicles into the coal store.</a:t>
            </a:r>
            <a:endParaRPr lang="en-US" dirty="0"/>
          </a:p>
        </p:txBody>
      </p:sp>
    </p:spTree>
    <p:extLst>
      <p:ext uri="{BB962C8B-B14F-4D97-AF65-F5344CB8AC3E}">
        <p14:creationId xmlns:p14="http://schemas.microsoft.com/office/powerpoint/2010/main" val="1857969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B600-EE18-B643-F9B4-83CD4B340227}"/>
              </a:ext>
            </a:extLst>
          </p:cNvPr>
          <p:cNvSpPr>
            <a:spLocks noGrp="1"/>
          </p:cNvSpPr>
          <p:nvPr>
            <p:ph type="title"/>
          </p:nvPr>
        </p:nvSpPr>
        <p:spPr/>
        <p:txBody>
          <a:bodyPr/>
          <a:lstStyle/>
          <a:p>
            <a:r>
              <a:rPr lang="en-GB" dirty="0">
                <a:solidFill>
                  <a:srgbClr val="0070C0"/>
                </a:solidFill>
              </a:rPr>
              <a:t>MARKETING:-</a:t>
            </a:r>
            <a:endParaRPr lang="en-US" dirty="0">
              <a:solidFill>
                <a:srgbClr val="0070C0"/>
              </a:solidFill>
            </a:endParaRPr>
          </a:p>
        </p:txBody>
      </p:sp>
      <p:pic>
        <p:nvPicPr>
          <p:cNvPr id="4" name="Picture 4">
            <a:extLst>
              <a:ext uri="{FF2B5EF4-FFF2-40B4-BE49-F238E27FC236}">
                <a16:creationId xmlns:a16="http://schemas.microsoft.com/office/drawing/2014/main" id="{EE0ECFD4-A62F-A300-2AC0-FD7D0A9717EB}"/>
              </a:ext>
            </a:extLst>
          </p:cNvPr>
          <p:cNvPicPr>
            <a:picLocks noGrp="1" noChangeAspect="1"/>
          </p:cNvPicPr>
          <p:nvPr>
            <p:ph idx="1"/>
          </p:nvPr>
        </p:nvPicPr>
        <p:blipFill>
          <a:blip r:embed="rId2"/>
          <a:stretch>
            <a:fillRect/>
          </a:stretch>
        </p:blipFill>
        <p:spPr>
          <a:xfrm>
            <a:off x="724959" y="1488281"/>
            <a:ext cx="8596668" cy="3881437"/>
          </a:xfrm>
        </p:spPr>
      </p:pic>
    </p:spTree>
    <p:extLst>
      <p:ext uri="{BB962C8B-B14F-4D97-AF65-F5344CB8AC3E}">
        <p14:creationId xmlns:p14="http://schemas.microsoft.com/office/powerpoint/2010/main" val="339293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039A3-0303-A536-47D0-D93D51047577}"/>
              </a:ext>
            </a:extLst>
          </p:cNvPr>
          <p:cNvSpPr>
            <a:spLocks noGrp="1"/>
          </p:cNvSpPr>
          <p:nvPr>
            <p:ph type="title"/>
          </p:nvPr>
        </p:nvSpPr>
        <p:spPr>
          <a:xfrm>
            <a:off x="2250281" y="2095500"/>
            <a:ext cx="8262937" cy="2940844"/>
          </a:xfrm>
        </p:spPr>
        <p:txBody>
          <a:bodyPr>
            <a:normAutofit/>
          </a:bodyPr>
          <a:lstStyle/>
          <a:p>
            <a:r>
              <a:rPr lang="en-GB" sz="9600" dirty="0"/>
              <a:t>THANK YOU </a:t>
            </a:r>
            <a:endParaRPr lang="en-US" sz="9600" dirty="0"/>
          </a:p>
        </p:txBody>
      </p:sp>
    </p:spTree>
    <p:extLst>
      <p:ext uri="{BB962C8B-B14F-4D97-AF65-F5344CB8AC3E}">
        <p14:creationId xmlns:p14="http://schemas.microsoft.com/office/powerpoint/2010/main" val="401226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6812-3831-454C-A8F3-D76459F981E8}"/>
              </a:ext>
            </a:extLst>
          </p:cNvPr>
          <p:cNvSpPr>
            <a:spLocks noGrp="1"/>
          </p:cNvSpPr>
          <p:nvPr>
            <p:ph type="title"/>
          </p:nvPr>
        </p:nvSpPr>
        <p:spPr>
          <a:xfrm>
            <a:off x="677334" y="609600"/>
            <a:ext cx="8596668" cy="295373"/>
          </a:xfrm>
        </p:spPr>
        <p:txBody>
          <a:bodyPr/>
          <a:lstStyle/>
          <a:p>
            <a:endParaRPr lang="en-US" dirty="0"/>
          </a:p>
        </p:txBody>
      </p:sp>
      <p:sp>
        <p:nvSpPr>
          <p:cNvPr id="3" name="Text Placeholder 2">
            <a:extLst>
              <a:ext uri="{FF2B5EF4-FFF2-40B4-BE49-F238E27FC236}">
                <a16:creationId xmlns:a16="http://schemas.microsoft.com/office/drawing/2014/main" id="{390C9B82-4C9D-4AB4-97FB-E099CBFA6469}"/>
              </a:ext>
            </a:extLst>
          </p:cNvPr>
          <p:cNvSpPr>
            <a:spLocks noGrp="1"/>
          </p:cNvSpPr>
          <p:nvPr>
            <p:ph type="body" idx="1"/>
          </p:nvPr>
        </p:nvSpPr>
        <p:spPr/>
        <p:txBody>
          <a:bodyPr/>
          <a:lstStyle/>
          <a:p>
            <a:endParaRPr lang="en-US" dirty="0"/>
          </a:p>
        </p:txBody>
      </p:sp>
      <p:pic>
        <p:nvPicPr>
          <p:cNvPr id="7" name="Content Placeholder 6">
            <a:extLst>
              <a:ext uri="{FF2B5EF4-FFF2-40B4-BE49-F238E27FC236}">
                <a16:creationId xmlns:a16="http://schemas.microsoft.com/office/drawing/2014/main" id="{C7D90151-7B50-4923-82A7-902E16BA01AE}"/>
              </a:ext>
            </a:extLst>
          </p:cNvPr>
          <p:cNvPicPr>
            <a:picLocks noGrp="1" noChangeAspect="1"/>
          </p:cNvPicPr>
          <p:nvPr>
            <p:ph sz="half" idx="2"/>
          </p:nvPr>
        </p:nvPicPr>
        <p:blipFill>
          <a:blip r:embed="rId2"/>
          <a:stretch>
            <a:fillRect/>
          </a:stretch>
        </p:blipFill>
        <p:spPr>
          <a:xfrm>
            <a:off x="1270756" y="1474953"/>
            <a:ext cx="4457123" cy="4566409"/>
          </a:xfrm>
          <a:prstGeom prst="rect">
            <a:avLst/>
          </a:prstGeom>
        </p:spPr>
      </p:pic>
      <p:sp>
        <p:nvSpPr>
          <p:cNvPr id="5" name="Text Placeholder 4">
            <a:extLst>
              <a:ext uri="{FF2B5EF4-FFF2-40B4-BE49-F238E27FC236}">
                <a16:creationId xmlns:a16="http://schemas.microsoft.com/office/drawing/2014/main" id="{EFA59D78-624E-4005-A91D-0C65D2D06B34}"/>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08AF0BB2-6F61-4EFE-B0E7-1D79C32C1704}"/>
              </a:ext>
            </a:extLst>
          </p:cNvPr>
          <p:cNvSpPr>
            <a:spLocks noGrp="1"/>
          </p:cNvSpPr>
          <p:nvPr>
            <p:ph sz="quarter" idx="4"/>
          </p:nvPr>
        </p:nvSpPr>
        <p:spPr>
          <a:xfrm>
            <a:off x="7060676" y="2737245"/>
            <a:ext cx="2213325" cy="3304117"/>
          </a:xfrm>
        </p:spPr>
        <p:txBody>
          <a:bodyPr/>
          <a:lstStyle/>
          <a:p>
            <a:endParaRPr lang="en-US"/>
          </a:p>
        </p:txBody>
      </p:sp>
    </p:spTree>
    <p:extLst>
      <p:ext uri="{BB962C8B-B14F-4D97-AF65-F5344CB8AC3E}">
        <p14:creationId xmlns:p14="http://schemas.microsoft.com/office/powerpoint/2010/main" val="3331028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E3A2B-9B59-EA41-C67F-E62D1246BA6E}"/>
              </a:ext>
            </a:extLst>
          </p:cNvPr>
          <p:cNvSpPr>
            <a:spLocks noGrp="1"/>
          </p:cNvSpPr>
          <p:nvPr>
            <p:ph type="title"/>
          </p:nvPr>
        </p:nvSpPr>
        <p:spPr/>
        <p:txBody>
          <a:bodyPr>
            <a:normAutofit fontScale="90000"/>
          </a:bodyPr>
          <a:lstStyle/>
          <a:p>
            <a:r>
              <a:rPr lang="en-GB" sz="5400" dirty="0">
                <a:solidFill>
                  <a:srgbClr val="C00000"/>
                </a:solidFill>
              </a:rPr>
              <a:t>NUTRITIVE  POPSICLE CENTER </a:t>
            </a:r>
            <a:endParaRPr lang="en-US" sz="5400" dirty="0">
              <a:solidFill>
                <a:srgbClr val="C00000"/>
              </a:solidFill>
            </a:endParaRPr>
          </a:p>
        </p:txBody>
      </p:sp>
      <p:sp>
        <p:nvSpPr>
          <p:cNvPr id="3" name="Text Placeholder 2">
            <a:extLst>
              <a:ext uri="{FF2B5EF4-FFF2-40B4-BE49-F238E27FC236}">
                <a16:creationId xmlns:a16="http://schemas.microsoft.com/office/drawing/2014/main" id="{BC3E3B33-4FEB-1AE8-9DBF-B2EE5022401D}"/>
              </a:ext>
            </a:extLst>
          </p:cNvPr>
          <p:cNvSpPr>
            <a:spLocks noGrp="1"/>
          </p:cNvSpPr>
          <p:nvPr>
            <p:ph type="body" idx="1"/>
          </p:nvPr>
        </p:nvSpPr>
        <p:spPr>
          <a:xfrm>
            <a:off x="564008" y="1632744"/>
            <a:ext cx="11627992" cy="595312"/>
          </a:xfrm>
        </p:spPr>
        <p:txBody>
          <a:bodyPr/>
          <a:lstStyle/>
          <a:p>
            <a:r>
              <a:rPr lang="en-GB" sz="4000">
                <a:solidFill>
                  <a:srgbClr val="002060"/>
                </a:solidFill>
              </a:rPr>
              <a:t>Madhakhali, Bhupatinagar, Purbamedinipur </a:t>
            </a:r>
            <a:endParaRPr lang="en-US" sz="4000">
              <a:solidFill>
                <a:srgbClr val="002060"/>
              </a:solidFill>
            </a:endParaRPr>
          </a:p>
        </p:txBody>
      </p:sp>
      <p:sp>
        <p:nvSpPr>
          <p:cNvPr id="4" name="Content Placeholder 3">
            <a:extLst>
              <a:ext uri="{FF2B5EF4-FFF2-40B4-BE49-F238E27FC236}">
                <a16:creationId xmlns:a16="http://schemas.microsoft.com/office/drawing/2014/main" id="{CDA6B28F-B2AC-53DF-F144-EA2F37825461}"/>
              </a:ext>
            </a:extLst>
          </p:cNvPr>
          <p:cNvSpPr>
            <a:spLocks noGrp="1"/>
          </p:cNvSpPr>
          <p:nvPr>
            <p:ph sz="half" idx="2"/>
          </p:nvPr>
        </p:nvSpPr>
        <p:spPr>
          <a:xfrm>
            <a:off x="677334" y="6018609"/>
            <a:ext cx="9109603" cy="1363266"/>
          </a:xfrm>
        </p:spPr>
        <p:txBody>
          <a:bodyPr>
            <a:normAutofit/>
          </a:bodyPr>
          <a:lstStyle/>
          <a:p>
            <a:pPr marL="0" indent="0">
              <a:buNone/>
            </a:pPr>
            <a:r>
              <a:rPr lang="en-GB" sz="3600" dirty="0">
                <a:solidFill>
                  <a:srgbClr val="7030A0"/>
                </a:solidFill>
              </a:rPr>
              <a:t>Contact Number:-8919863697/ 7363915247</a:t>
            </a:r>
            <a:endParaRPr lang="en-US" sz="3600" dirty="0">
              <a:solidFill>
                <a:srgbClr val="7030A0"/>
              </a:solidFill>
            </a:endParaRPr>
          </a:p>
        </p:txBody>
      </p:sp>
      <p:pic>
        <p:nvPicPr>
          <p:cNvPr id="8" name="Picture 8">
            <a:extLst>
              <a:ext uri="{FF2B5EF4-FFF2-40B4-BE49-F238E27FC236}">
                <a16:creationId xmlns:a16="http://schemas.microsoft.com/office/drawing/2014/main" id="{0C9014D7-B510-68E9-2D1F-48F71D89B263}"/>
              </a:ext>
            </a:extLst>
          </p:cNvPr>
          <p:cNvPicPr>
            <a:picLocks noChangeAspect="1"/>
          </p:cNvPicPr>
          <p:nvPr/>
        </p:nvPicPr>
        <p:blipFill>
          <a:blip r:embed="rId2"/>
          <a:stretch>
            <a:fillRect/>
          </a:stretch>
        </p:blipFill>
        <p:spPr>
          <a:xfrm>
            <a:off x="773908" y="2251236"/>
            <a:ext cx="9203530" cy="3464086"/>
          </a:xfrm>
          <a:prstGeom prst="rect">
            <a:avLst/>
          </a:prstGeom>
        </p:spPr>
      </p:pic>
    </p:spTree>
    <p:extLst>
      <p:ext uri="{BB962C8B-B14F-4D97-AF65-F5344CB8AC3E}">
        <p14:creationId xmlns:p14="http://schemas.microsoft.com/office/powerpoint/2010/main" val="883714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1319-765A-BA6E-3A5D-C52CB63E6703}"/>
              </a:ext>
            </a:extLst>
          </p:cNvPr>
          <p:cNvSpPr>
            <a:spLocks noGrp="1"/>
          </p:cNvSpPr>
          <p:nvPr>
            <p:ph type="title"/>
          </p:nvPr>
        </p:nvSpPr>
        <p:spPr/>
        <p:txBody>
          <a:bodyPr/>
          <a:lstStyle/>
          <a:p>
            <a:r>
              <a:rPr lang="en-GB" dirty="0">
                <a:solidFill>
                  <a:srgbClr val="0070C0"/>
                </a:solidFill>
              </a:rPr>
              <a:t>What is popsicle?</a:t>
            </a:r>
            <a:endParaRPr lang="en-US" dirty="0">
              <a:solidFill>
                <a:srgbClr val="0070C0"/>
              </a:solidFill>
            </a:endParaRPr>
          </a:p>
        </p:txBody>
      </p:sp>
      <p:sp>
        <p:nvSpPr>
          <p:cNvPr id="4" name="Content Placeholder 3">
            <a:extLst>
              <a:ext uri="{FF2B5EF4-FFF2-40B4-BE49-F238E27FC236}">
                <a16:creationId xmlns:a16="http://schemas.microsoft.com/office/drawing/2014/main" id="{190CC031-C8E9-71CA-E42E-C2C9956C9FFF}"/>
              </a:ext>
            </a:extLst>
          </p:cNvPr>
          <p:cNvSpPr>
            <a:spLocks noGrp="1"/>
          </p:cNvSpPr>
          <p:nvPr>
            <p:ph idx="1"/>
          </p:nvPr>
        </p:nvSpPr>
        <p:spPr/>
        <p:txBody>
          <a:bodyPr/>
          <a:lstStyle/>
          <a:p>
            <a:pPr marL="0" indent="0">
              <a:buNone/>
            </a:pPr>
            <a:r>
              <a:rPr lang="en-GB" dirty="0"/>
              <a:t>Popsicles are the piece of flavoured ice or ice cream on a stick. Generally they are very chief in price that’s why they are very Popular in rural areas as well as urban areas. Most of us have it to get instant relief for burning summer.</a:t>
            </a:r>
            <a:endParaRPr lang="en-US" dirty="0"/>
          </a:p>
        </p:txBody>
      </p:sp>
    </p:spTree>
    <p:extLst>
      <p:ext uri="{BB962C8B-B14F-4D97-AF65-F5344CB8AC3E}">
        <p14:creationId xmlns:p14="http://schemas.microsoft.com/office/powerpoint/2010/main" val="357948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ABCD-C76A-81C2-8895-207F1042A943}"/>
              </a:ext>
            </a:extLst>
          </p:cNvPr>
          <p:cNvSpPr>
            <a:spLocks noGrp="1"/>
          </p:cNvSpPr>
          <p:nvPr>
            <p:ph type="title"/>
          </p:nvPr>
        </p:nvSpPr>
        <p:spPr>
          <a:xfrm>
            <a:off x="2688526" y="262278"/>
            <a:ext cx="8217600" cy="1008619"/>
          </a:xfrm>
        </p:spPr>
        <p:txBody>
          <a:bodyPr>
            <a:normAutofit/>
          </a:bodyPr>
          <a:lstStyle/>
          <a:p>
            <a:r>
              <a:rPr lang="en-GB" dirty="0">
                <a:solidFill>
                  <a:srgbClr val="0070C0"/>
                </a:solidFill>
              </a:rPr>
              <a:t>VARIETY OF POPSICLES  </a:t>
            </a:r>
            <a:endParaRPr lang="en-US" dirty="0">
              <a:solidFill>
                <a:srgbClr val="0070C0"/>
              </a:solidFill>
            </a:endParaRPr>
          </a:p>
        </p:txBody>
      </p:sp>
      <p:sp>
        <p:nvSpPr>
          <p:cNvPr id="12" name="Text Placeholder 11">
            <a:extLst>
              <a:ext uri="{FF2B5EF4-FFF2-40B4-BE49-F238E27FC236}">
                <a16:creationId xmlns:a16="http://schemas.microsoft.com/office/drawing/2014/main" id="{0DCF89F3-DB4F-C284-E3CF-A12ABAFEDFBA}"/>
              </a:ext>
            </a:extLst>
          </p:cNvPr>
          <p:cNvSpPr>
            <a:spLocks noGrp="1"/>
          </p:cNvSpPr>
          <p:nvPr>
            <p:ph type="body" idx="1"/>
          </p:nvPr>
        </p:nvSpPr>
        <p:spPr>
          <a:xfrm>
            <a:off x="3200495" y="5947024"/>
            <a:ext cx="6622162" cy="627959"/>
          </a:xfrm>
        </p:spPr>
        <p:txBody>
          <a:bodyPr>
            <a:normAutofit/>
          </a:bodyPr>
          <a:lstStyle/>
          <a:p>
            <a:r>
              <a:rPr lang="en-GB" sz="3200" dirty="0">
                <a:solidFill>
                  <a:schemeClr val="accent2"/>
                </a:solidFill>
              </a:rPr>
              <a:t>Mango Popsicle </a:t>
            </a:r>
            <a:endParaRPr lang="en-US" sz="3200" dirty="0">
              <a:solidFill>
                <a:schemeClr val="accent2"/>
              </a:solidFill>
            </a:endParaRPr>
          </a:p>
        </p:txBody>
      </p:sp>
      <p:pic>
        <p:nvPicPr>
          <p:cNvPr id="3" name="Picture 3">
            <a:extLst>
              <a:ext uri="{FF2B5EF4-FFF2-40B4-BE49-F238E27FC236}">
                <a16:creationId xmlns:a16="http://schemas.microsoft.com/office/drawing/2014/main" id="{EA578C78-0F2B-4BB2-7A15-188888F9CB5E}"/>
              </a:ext>
            </a:extLst>
          </p:cNvPr>
          <p:cNvPicPr>
            <a:picLocks noChangeAspect="1"/>
          </p:cNvPicPr>
          <p:nvPr/>
        </p:nvPicPr>
        <p:blipFill>
          <a:blip r:embed="rId2"/>
          <a:stretch>
            <a:fillRect/>
          </a:stretch>
        </p:blipFill>
        <p:spPr>
          <a:xfrm>
            <a:off x="1297782" y="1678782"/>
            <a:ext cx="7507552" cy="3702844"/>
          </a:xfrm>
          <a:prstGeom prst="rect">
            <a:avLst/>
          </a:prstGeom>
        </p:spPr>
      </p:pic>
    </p:spTree>
    <p:extLst>
      <p:ext uri="{BB962C8B-B14F-4D97-AF65-F5344CB8AC3E}">
        <p14:creationId xmlns:p14="http://schemas.microsoft.com/office/powerpoint/2010/main" val="403210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17B2-8C8B-23A9-4780-1D435D4D78E3}"/>
              </a:ext>
            </a:extLst>
          </p:cNvPr>
          <p:cNvSpPr>
            <a:spLocks noGrp="1"/>
          </p:cNvSpPr>
          <p:nvPr>
            <p:ph type="title"/>
          </p:nvPr>
        </p:nvSpPr>
        <p:spPr>
          <a:xfrm>
            <a:off x="224895" y="5729307"/>
            <a:ext cx="9704917" cy="842943"/>
          </a:xfrm>
        </p:spPr>
        <p:txBody>
          <a:bodyPr/>
          <a:lstStyle/>
          <a:p>
            <a:r>
              <a:rPr lang="en-GB" dirty="0">
                <a:solidFill>
                  <a:schemeClr val="accent2"/>
                </a:solidFill>
              </a:rPr>
              <a:t>Watermelon Popsicle      Orange Popsicle </a:t>
            </a:r>
            <a:endParaRPr lang="en-US" dirty="0">
              <a:solidFill>
                <a:schemeClr val="accent2"/>
              </a:solidFill>
            </a:endParaRPr>
          </a:p>
        </p:txBody>
      </p:sp>
      <p:pic>
        <p:nvPicPr>
          <p:cNvPr id="9" name="Picture 9">
            <a:extLst>
              <a:ext uri="{FF2B5EF4-FFF2-40B4-BE49-F238E27FC236}">
                <a16:creationId xmlns:a16="http://schemas.microsoft.com/office/drawing/2014/main" id="{0DBFC93A-9A08-26B4-F16C-C8B853031797}"/>
              </a:ext>
            </a:extLst>
          </p:cNvPr>
          <p:cNvPicPr>
            <a:picLocks noGrp="1" noChangeAspect="1"/>
          </p:cNvPicPr>
          <p:nvPr>
            <p:ph idx="1"/>
          </p:nvPr>
        </p:nvPicPr>
        <p:blipFill>
          <a:blip r:embed="rId2"/>
          <a:stretch>
            <a:fillRect/>
          </a:stretch>
        </p:blipFill>
        <p:spPr>
          <a:xfrm flipV="1">
            <a:off x="702469" y="285749"/>
            <a:ext cx="4512231" cy="5333999"/>
          </a:xfrm>
        </p:spPr>
      </p:pic>
      <p:pic>
        <p:nvPicPr>
          <p:cNvPr id="10" name="Picture 10">
            <a:extLst>
              <a:ext uri="{FF2B5EF4-FFF2-40B4-BE49-F238E27FC236}">
                <a16:creationId xmlns:a16="http://schemas.microsoft.com/office/drawing/2014/main" id="{67BFB389-7E56-F463-2C6E-18C75E7BC3EC}"/>
              </a:ext>
            </a:extLst>
          </p:cNvPr>
          <p:cNvPicPr>
            <a:picLocks noChangeAspect="1"/>
          </p:cNvPicPr>
          <p:nvPr/>
        </p:nvPicPr>
        <p:blipFill>
          <a:blip r:embed="rId3"/>
          <a:stretch>
            <a:fillRect/>
          </a:stretch>
        </p:blipFill>
        <p:spPr>
          <a:xfrm>
            <a:off x="5214700" y="230968"/>
            <a:ext cx="4512232" cy="5443559"/>
          </a:xfrm>
          <a:prstGeom prst="rect">
            <a:avLst/>
          </a:prstGeom>
        </p:spPr>
      </p:pic>
    </p:spTree>
    <p:extLst>
      <p:ext uri="{BB962C8B-B14F-4D97-AF65-F5344CB8AC3E}">
        <p14:creationId xmlns:p14="http://schemas.microsoft.com/office/powerpoint/2010/main" val="28928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228D8-370E-2BCA-7C12-9057FA922EF8}"/>
              </a:ext>
            </a:extLst>
          </p:cNvPr>
          <p:cNvSpPr>
            <a:spLocks noGrp="1"/>
          </p:cNvSpPr>
          <p:nvPr>
            <p:ph type="title"/>
          </p:nvPr>
        </p:nvSpPr>
        <p:spPr>
          <a:xfrm>
            <a:off x="677333" y="5845969"/>
            <a:ext cx="8692886" cy="595311"/>
          </a:xfrm>
        </p:spPr>
        <p:txBody>
          <a:bodyPr>
            <a:normAutofit fontScale="90000"/>
          </a:bodyPr>
          <a:lstStyle/>
          <a:p>
            <a:r>
              <a:rPr lang="en-GB" b="1" dirty="0">
                <a:solidFill>
                  <a:schemeClr val="accent2"/>
                </a:solidFill>
              </a:rPr>
              <a:t>     </a:t>
            </a:r>
            <a:r>
              <a:rPr lang="en-GB" dirty="0">
                <a:solidFill>
                  <a:schemeClr val="accent2"/>
                </a:solidFill>
              </a:rPr>
              <a:t>Lemon Popsicle            Strawberry Popsicle </a:t>
            </a:r>
            <a:endParaRPr lang="en-US" dirty="0">
              <a:solidFill>
                <a:schemeClr val="accent2"/>
              </a:solidFill>
            </a:endParaRPr>
          </a:p>
        </p:txBody>
      </p:sp>
      <p:pic>
        <p:nvPicPr>
          <p:cNvPr id="4" name="Picture 4">
            <a:extLst>
              <a:ext uri="{FF2B5EF4-FFF2-40B4-BE49-F238E27FC236}">
                <a16:creationId xmlns:a16="http://schemas.microsoft.com/office/drawing/2014/main" id="{24BADB50-7338-B3F4-1F7F-D541B71C840A}"/>
              </a:ext>
            </a:extLst>
          </p:cNvPr>
          <p:cNvPicPr>
            <a:picLocks noGrp="1" noChangeAspect="1"/>
          </p:cNvPicPr>
          <p:nvPr>
            <p:ph idx="1"/>
          </p:nvPr>
        </p:nvPicPr>
        <p:blipFill>
          <a:blip r:embed="rId2"/>
          <a:stretch>
            <a:fillRect/>
          </a:stretch>
        </p:blipFill>
        <p:spPr>
          <a:xfrm>
            <a:off x="764382" y="275881"/>
            <a:ext cx="4629150" cy="5367682"/>
          </a:xfrm>
        </p:spPr>
      </p:pic>
      <p:pic>
        <p:nvPicPr>
          <p:cNvPr id="5" name="Picture 5">
            <a:extLst>
              <a:ext uri="{FF2B5EF4-FFF2-40B4-BE49-F238E27FC236}">
                <a16:creationId xmlns:a16="http://schemas.microsoft.com/office/drawing/2014/main" id="{0C489F10-7F55-57DC-D7AE-19C4EA85F885}"/>
              </a:ext>
            </a:extLst>
          </p:cNvPr>
          <p:cNvPicPr>
            <a:picLocks noChangeAspect="1"/>
          </p:cNvPicPr>
          <p:nvPr/>
        </p:nvPicPr>
        <p:blipFill>
          <a:blip r:embed="rId3"/>
          <a:stretch>
            <a:fillRect/>
          </a:stretch>
        </p:blipFill>
        <p:spPr>
          <a:xfrm>
            <a:off x="5393532" y="275881"/>
            <a:ext cx="4437504" cy="5418667"/>
          </a:xfrm>
          <a:prstGeom prst="rect">
            <a:avLst/>
          </a:prstGeom>
        </p:spPr>
      </p:pic>
    </p:spTree>
    <p:extLst>
      <p:ext uri="{BB962C8B-B14F-4D97-AF65-F5344CB8AC3E}">
        <p14:creationId xmlns:p14="http://schemas.microsoft.com/office/powerpoint/2010/main" val="18318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27F1-116D-894E-CA25-CE1019332A26}"/>
              </a:ext>
            </a:extLst>
          </p:cNvPr>
          <p:cNvSpPr>
            <a:spLocks noGrp="1"/>
          </p:cNvSpPr>
          <p:nvPr>
            <p:ph type="title"/>
          </p:nvPr>
        </p:nvSpPr>
        <p:spPr/>
        <p:txBody>
          <a:bodyPr/>
          <a:lstStyle/>
          <a:p>
            <a:r>
              <a:rPr lang="en-GB" dirty="0">
                <a:solidFill>
                  <a:srgbClr val="0070C0"/>
                </a:solidFill>
              </a:rPr>
              <a:t>Why I have opted this topic?</a:t>
            </a:r>
            <a:endParaRPr lang="en-US" dirty="0">
              <a:solidFill>
                <a:srgbClr val="0070C0"/>
              </a:solidFill>
            </a:endParaRPr>
          </a:p>
        </p:txBody>
      </p:sp>
      <p:sp>
        <p:nvSpPr>
          <p:cNvPr id="4" name="Content Placeholder 3">
            <a:extLst>
              <a:ext uri="{FF2B5EF4-FFF2-40B4-BE49-F238E27FC236}">
                <a16:creationId xmlns:a16="http://schemas.microsoft.com/office/drawing/2014/main" id="{6A4B43B4-9274-F212-CBD5-2E1C1725ED73}"/>
              </a:ext>
            </a:extLst>
          </p:cNvPr>
          <p:cNvSpPr>
            <a:spLocks noGrp="1"/>
          </p:cNvSpPr>
          <p:nvPr>
            <p:ph sz="half" idx="2"/>
          </p:nvPr>
        </p:nvSpPr>
        <p:spPr>
          <a:xfrm>
            <a:off x="770995" y="1476903"/>
            <a:ext cx="9004036" cy="4771497"/>
          </a:xfrm>
        </p:spPr>
        <p:txBody>
          <a:bodyPr/>
          <a:lstStyle/>
          <a:p>
            <a:r>
              <a:rPr lang="en-GB" dirty="0"/>
              <a:t>High market demand and growing industry.</a:t>
            </a:r>
          </a:p>
          <a:p>
            <a:r>
              <a:rPr lang="en-GB" dirty="0"/>
              <a:t>High profitable business with low investment.</a:t>
            </a:r>
          </a:p>
          <a:p>
            <a:r>
              <a:rPr lang="en-GB" dirty="0"/>
              <a:t>It can be start in a small  plan.</a:t>
            </a:r>
          </a:p>
          <a:p>
            <a:r>
              <a:rPr lang="en-GB" dirty="0"/>
              <a:t>It doesn’t require too much compared heavy machinery.</a:t>
            </a:r>
          </a:p>
          <a:p>
            <a:r>
              <a:rPr lang="en-GB" dirty="0"/>
              <a:t>Manpower requirement is very less and less skills requirements.</a:t>
            </a:r>
          </a:p>
          <a:p>
            <a:r>
              <a:rPr lang="en-GB" dirty="0"/>
              <a:t>Manufacturing procedure is very simple.</a:t>
            </a:r>
          </a:p>
          <a:p>
            <a:r>
              <a:rPr lang="en-GB" dirty="0"/>
              <a:t>Doesn’t require too much license except FASSAI and trade license.</a:t>
            </a:r>
          </a:p>
          <a:p>
            <a:r>
              <a:rPr lang="en-GB" dirty="0"/>
              <a:t>Marketing is very simple because of high demand in populated areas.</a:t>
            </a:r>
          </a:p>
          <a:p>
            <a:endParaRPr lang="en-GB" dirty="0"/>
          </a:p>
        </p:txBody>
      </p:sp>
    </p:spTree>
    <p:extLst>
      <p:ext uri="{BB962C8B-B14F-4D97-AF65-F5344CB8AC3E}">
        <p14:creationId xmlns:p14="http://schemas.microsoft.com/office/powerpoint/2010/main" val="4063244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EFC50-14EF-8B69-CD91-F2D06619B82B}"/>
              </a:ext>
            </a:extLst>
          </p:cNvPr>
          <p:cNvSpPr>
            <a:spLocks noGrp="1"/>
          </p:cNvSpPr>
          <p:nvPr>
            <p:ph type="title"/>
          </p:nvPr>
        </p:nvSpPr>
        <p:spPr>
          <a:xfrm>
            <a:off x="260615" y="0"/>
            <a:ext cx="8596668" cy="1320800"/>
          </a:xfrm>
        </p:spPr>
        <p:txBody>
          <a:bodyPr/>
          <a:lstStyle/>
          <a:p>
            <a:r>
              <a:rPr lang="en-GB" dirty="0">
                <a:solidFill>
                  <a:srgbClr val="0070C0"/>
                </a:solidFill>
              </a:rPr>
              <a:t>Machinery requirements for popsicle manufacturing:-</a:t>
            </a:r>
            <a:endParaRPr lang="en-US" dirty="0">
              <a:solidFill>
                <a:srgbClr val="0070C0"/>
              </a:solidFill>
            </a:endParaRPr>
          </a:p>
        </p:txBody>
      </p:sp>
      <p:sp>
        <p:nvSpPr>
          <p:cNvPr id="3" name="Content Placeholder 2">
            <a:extLst>
              <a:ext uri="{FF2B5EF4-FFF2-40B4-BE49-F238E27FC236}">
                <a16:creationId xmlns:a16="http://schemas.microsoft.com/office/drawing/2014/main" id="{09F8A01A-CB6C-2517-3332-94A02667C9F2}"/>
              </a:ext>
            </a:extLst>
          </p:cNvPr>
          <p:cNvSpPr>
            <a:spLocks noGrp="1"/>
          </p:cNvSpPr>
          <p:nvPr>
            <p:ph idx="1"/>
          </p:nvPr>
        </p:nvSpPr>
        <p:spPr>
          <a:xfrm>
            <a:off x="-95250" y="1558925"/>
            <a:ext cx="8596668" cy="4465638"/>
          </a:xfrm>
        </p:spPr>
        <p:txBody>
          <a:bodyPr>
            <a:normAutofit fontScale="92500" lnSpcReduction="10000"/>
          </a:bodyPr>
          <a:lstStyle/>
          <a:p>
            <a:pPr marL="457200" indent="-457200">
              <a:buFont typeface="+mj-lt"/>
              <a:buAutoNum type="arabicPeriod"/>
            </a:pPr>
            <a:endParaRPr lang="en-GB" sz="2400" dirty="0">
              <a:solidFill>
                <a:schemeClr val="accent1"/>
              </a:solidFill>
            </a:endParaRPr>
          </a:p>
          <a:p>
            <a:pPr marL="457200" indent="-457200">
              <a:buFont typeface="+mj-lt"/>
              <a:buAutoNum type="arabicPeriod"/>
            </a:pPr>
            <a:r>
              <a:rPr lang="en-GB" sz="2400" dirty="0">
                <a:solidFill>
                  <a:schemeClr val="accent1"/>
                </a:solidFill>
              </a:rPr>
              <a:t>L</a:t>
            </a:r>
            <a:r>
              <a:rPr lang="en-GB" sz="2400" u="sng" dirty="0">
                <a:solidFill>
                  <a:schemeClr val="accent1"/>
                </a:solidFill>
              </a:rPr>
              <a:t>arge Refrigerator:-</a:t>
            </a:r>
          </a:p>
          <a:p>
            <a:pPr marL="457200" indent="-457200">
              <a:buFont typeface="+mj-lt"/>
              <a:buAutoNum type="arabicPeriod"/>
            </a:pPr>
            <a:endParaRPr lang="en-GB" sz="2400" u="sng" dirty="0">
              <a:solidFill>
                <a:schemeClr val="accent1"/>
              </a:solidFill>
            </a:endParaRPr>
          </a:p>
          <a:p>
            <a:pPr marL="457200" indent="-457200">
              <a:buFont typeface="+mj-lt"/>
              <a:buAutoNum type="arabicPeriod"/>
            </a:pPr>
            <a:endParaRPr lang="en-GB" sz="2400" u="sng" dirty="0">
              <a:solidFill>
                <a:schemeClr val="accent1"/>
              </a:solidFill>
            </a:endParaRPr>
          </a:p>
          <a:p>
            <a:pPr marL="457200" indent="-457200">
              <a:buFont typeface="+mj-lt"/>
              <a:buAutoNum type="arabicPeriod"/>
            </a:pPr>
            <a:endParaRPr lang="en-GB" sz="2400" u="sng" dirty="0">
              <a:solidFill>
                <a:schemeClr val="accent1"/>
              </a:solidFill>
            </a:endParaRPr>
          </a:p>
          <a:p>
            <a:pPr marL="457200" indent="-457200">
              <a:buFont typeface="+mj-lt"/>
              <a:buAutoNum type="arabicPeriod"/>
            </a:pPr>
            <a:endParaRPr lang="en-GB" sz="2400" u="sng" dirty="0">
              <a:solidFill>
                <a:schemeClr val="accent1"/>
              </a:solidFill>
            </a:endParaRPr>
          </a:p>
          <a:p>
            <a:pPr marL="457200" indent="-457200">
              <a:buFont typeface="+mj-lt"/>
              <a:buAutoNum type="arabicPeriod"/>
            </a:pPr>
            <a:r>
              <a:rPr lang="en-GB" sz="2400" u="sng" dirty="0">
                <a:solidFill>
                  <a:schemeClr val="accent1"/>
                </a:solidFill>
              </a:rPr>
              <a:t>MIXTURE GRINDER:-</a:t>
            </a:r>
          </a:p>
          <a:p>
            <a:pPr marL="457200" indent="-457200">
              <a:buFont typeface="+mj-lt"/>
              <a:buAutoNum type="arabicPeriod"/>
            </a:pPr>
            <a:endParaRPr lang="en-GB" sz="2400" u="sng" dirty="0">
              <a:solidFill>
                <a:schemeClr val="accent1"/>
              </a:solidFill>
            </a:endParaRPr>
          </a:p>
          <a:p>
            <a:pPr marL="0" indent="0">
              <a:buNone/>
            </a:pPr>
            <a:endParaRPr lang="en-GB" sz="2400" u="sng" dirty="0">
              <a:solidFill>
                <a:schemeClr val="accent1"/>
              </a:solidFill>
            </a:endParaRPr>
          </a:p>
          <a:p>
            <a:pPr marL="0" indent="0">
              <a:buNone/>
            </a:pPr>
            <a:r>
              <a:rPr lang="en-GB" sz="2400" u="sng" dirty="0">
                <a:solidFill>
                  <a:schemeClr val="accent1"/>
                </a:solidFill>
              </a:rPr>
              <a:t>  </a:t>
            </a:r>
          </a:p>
          <a:p>
            <a:pPr marL="0" indent="0">
              <a:buNone/>
            </a:pPr>
            <a:endParaRPr lang="en-GB" sz="2400" u="sng" dirty="0">
              <a:solidFill>
                <a:schemeClr val="accent1"/>
              </a:solidFill>
            </a:endParaRPr>
          </a:p>
        </p:txBody>
      </p:sp>
      <p:pic>
        <p:nvPicPr>
          <p:cNvPr id="4" name="Picture 4">
            <a:extLst>
              <a:ext uri="{FF2B5EF4-FFF2-40B4-BE49-F238E27FC236}">
                <a16:creationId xmlns:a16="http://schemas.microsoft.com/office/drawing/2014/main" id="{3026DAC4-704F-556F-0011-875499CC9EC0}"/>
              </a:ext>
            </a:extLst>
          </p:cNvPr>
          <p:cNvPicPr>
            <a:picLocks noChangeAspect="1"/>
          </p:cNvPicPr>
          <p:nvPr/>
        </p:nvPicPr>
        <p:blipFill>
          <a:blip r:embed="rId2"/>
          <a:stretch>
            <a:fillRect/>
          </a:stretch>
        </p:blipFill>
        <p:spPr>
          <a:xfrm>
            <a:off x="6096000" y="660400"/>
            <a:ext cx="4262438" cy="4177189"/>
          </a:xfrm>
          <a:prstGeom prst="rect">
            <a:avLst/>
          </a:prstGeom>
        </p:spPr>
      </p:pic>
      <p:pic>
        <p:nvPicPr>
          <p:cNvPr id="5" name="Picture 5">
            <a:extLst>
              <a:ext uri="{FF2B5EF4-FFF2-40B4-BE49-F238E27FC236}">
                <a16:creationId xmlns:a16="http://schemas.microsoft.com/office/drawing/2014/main" id="{5A9C9E13-C333-436F-1896-737A171549F3}"/>
              </a:ext>
            </a:extLst>
          </p:cNvPr>
          <p:cNvPicPr>
            <a:picLocks noChangeAspect="1"/>
          </p:cNvPicPr>
          <p:nvPr/>
        </p:nvPicPr>
        <p:blipFill>
          <a:blip r:embed="rId3"/>
          <a:stretch>
            <a:fillRect/>
          </a:stretch>
        </p:blipFill>
        <p:spPr>
          <a:xfrm>
            <a:off x="3926086" y="3390979"/>
            <a:ext cx="2169914" cy="2893219"/>
          </a:xfrm>
          <a:prstGeom prst="rect">
            <a:avLst/>
          </a:prstGeom>
        </p:spPr>
      </p:pic>
    </p:spTree>
    <p:extLst>
      <p:ext uri="{BB962C8B-B14F-4D97-AF65-F5344CB8AC3E}">
        <p14:creationId xmlns:p14="http://schemas.microsoft.com/office/powerpoint/2010/main" val="400131659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379</Words>
  <Application>Microsoft Office PowerPoint</Application>
  <PresentationFormat>Widescreen</PresentationFormat>
  <Paragraphs>52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POPSICLE MANUFACTURING BUSINESS </vt:lpstr>
      <vt:lpstr>PowerPoint Presentation</vt:lpstr>
      <vt:lpstr>NUTRITIVE  POPSICLE CENTER </vt:lpstr>
      <vt:lpstr>What is popsicle?</vt:lpstr>
      <vt:lpstr>VARIETY OF POPSICLES  </vt:lpstr>
      <vt:lpstr>Watermelon Popsicle      Orange Popsicle </vt:lpstr>
      <vt:lpstr>     Lemon Popsicle            Strawberry Popsicle </vt:lpstr>
      <vt:lpstr>Why I have opted this topic?</vt:lpstr>
      <vt:lpstr>Machinery requirements for popsicle manufacturing:-</vt:lpstr>
      <vt:lpstr>PowerPoint Presentation</vt:lpstr>
      <vt:lpstr>PowerPoint Presentation</vt:lpstr>
      <vt:lpstr>PLANT LAYOUT:-</vt:lpstr>
      <vt:lpstr>HOW I WILL GET LOAN FOR BUSINESS?</vt:lpstr>
      <vt:lpstr>MANUFACTURING PROCEDURE:-</vt:lpstr>
      <vt:lpstr>MARKETING:-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POPSICLE MANUFACTURING BUSINESS AND PLANT LAYOUT </dc:title>
  <dc:creator>rbndbhn@gmail.com</dc:creator>
  <cp:lastModifiedBy>Ayan</cp:lastModifiedBy>
  <cp:revision>18</cp:revision>
  <dcterms:created xsi:type="dcterms:W3CDTF">2023-02-12T06:56:30Z</dcterms:created>
  <dcterms:modified xsi:type="dcterms:W3CDTF">2023-12-29T04:48:33Z</dcterms:modified>
</cp:coreProperties>
</file>